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8"/>
  </p:notesMasterIdLst>
  <p:sldIdLst>
    <p:sldId id="282" r:id="rId2"/>
    <p:sldId id="331" r:id="rId3"/>
    <p:sldId id="348" r:id="rId4"/>
    <p:sldId id="351" r:id="rId5"/>
    <p:sldId id="349" r:id="rId6"/>
    <p:sldId id="350" r:id="rId7"/>
    <p:sldId id="358" r:id="rId8"/>
    <p:sldId id="359" r:id="rId9"/>
    <p:sldId id="352" r:id="rId10"/>
    <p:sldId id="360" r:id="rId11"/>
    <p:sldId id="353" r:id="rId12"/>
    <p:sldId id="354" r:id="rId13"/>
    <p:sldId id="361" r:id="rId14"/>
    <p:sldId id="355" r:id="rId15"/>
    <p:sldId id="356" r:id="rId16"/>
    <p:sldId id="265"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1348"/>
    <p:restoredTop sz="94635"/>
  </p:normalViewPr>
  <p:slideViewPr>
    <p:cSldViewPr snapToGrid="0">
      <p:cViewPr varScale="1">
        <p:scale>
          <a:sx n="96" d="100"/>
          <a:sy n="96" d="100"/>
        </p:scale>
        <p:origin x="176" y="4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2E5B097-6D14-42E5-BCF0-8CC699EA2D7D}" type="doc">
      <dgm:prSet loTypeId="urn:microsoft.com/office/officeart/2016/7/layout/RepeatingBendingProcessNew" loCatId="process" qsTypeId="urn:microsoft.com/office/officeart/2005/8/quickstyle/simple1" qsCatId="simple" csTypeId="urn:microsoft.com/office/officeart/2005/8/colors/accent1_2" csCatId="accent1"/>
      <dgm:spPr/>
      <dgm:t>
        <a:bodyPr/>
        <a:lstStyle/>
        <a:p>
          <a:endParaRPr lang="en-US"/>
        </a:p>
      </dgm:t>
    </dgm:pt>
    <dgm:pt modelId="{1D185A16-0744-4F4E-AB3E-33EEE1F3747F}">
      <dgm:prSet/>
      <dgm:spPr/>
      <dgm:t>
        <a:bodyPr/>
        <a:lstStyle/>
        <a:p>
          <a:r>
            <a:rPr lang="en-US" b="1" i="0"/>
            <a:t>1. Nullum crimen sine lege</a:t>
          </a:r>
          <a:endParaRPr lang="en-US"/>
        </a:p>
      </dgm:t>
    </dgm:pt>
    <dgm:pt modelId="{568CA575-B11C-43ED-B686-6A644A7561AC}" type="parTrans" cxnId="{1956B017-E08E-438A-9F87-89F26AA99C34}">
      <dgm:prSet/>
      <dgm:spPr/>
      <dgm:t>
        <a:bodyPr/>
        <a:lstStyle/>
        <a:p>
          <a:endParaRPr lang="en-US"/>
        </a:p>
      </dgm:t>
    </dgm:pt>
    <dgm:pt modelId="{0F58C9D6-59B1-44E3-A089-C33778954C9C}" type="sibTrans" cxnId="{1956B017-E08E-438A-9F87-89F26AA99C34}">
      <dgm:prSet/>
      <dgm:spPr/>
      <dgm:t>
        <a:bodyPr/>
        <a:lstStyle/>
        <a:p>
          <a:endParaRPr lang="en-US"/>
        </a:p>
      </dgm:t>
    </dgm:pt>
    <dgm:pt modelId="{28FDD6CF-A2B7-439F-8FCA-455818F993E6}">
      <dgm:prSet/>
      <dgm:spPr/>
      <dgm:t>
        <a:bodyPr/>
        <a:lstStyle/>
        <a:p>
          <a:r>
            <a:rPr lang="ru-RU" b="0" i="0"/>
            <a:t>Діяння може бути визнано злочином лише за умови його попереднього визначення законом. </a:t>
          </a:r>
          <a:endParaRPr lang="en-US"/>
        </a:p>
      </dgm:t>
    </dgm:pt>
    <dgm:pt modelId="{68BA5836-9D88-4B4E-B199-5544B9E811D8}" type="parTrans" cxnId="{ECE71D7C-4B3D-41D1-8793-23E184749F01}">
      <dgm:prSet/>
      <dgm:spPr/>
      <dgm:t>
        <a:bodyPr/>
        <a:lstStyle/>
        <a:p>
          <a:endParaRPr lang="en-US"/>
        </a:p>
      </dgm:t>
    </dgm:pt>
    <dgm:pt modelId="{2E438E05-1DC2-42FE-AA6D-3FEE310AD67B}" type="sibTrans" cxnId="{ECE71D7C-4B3D-41D1-8793-23E184749F01}">
      <dgm:prSet/>
      <dgm:spPr/>
      <dgm:t>
        <a:bodyPr/>
        <a:lstStyle/>
        <a:p>
          <a:endParaRPr lang="en-US"/>
        </a:p>
      </dgm:t>
    </dgm:pt>
    <dgm:pt modelId="{68C812BD-0958-4C97-AD03-1809B5E0B179}">
      <dgm:prSet/>
      <dgm:spPr/>
      <dgm:t>
        <a:bodyPr/>
        <a:lstStyle/>
        <a:p>
          <a:r>
            <a:rPr lang="ru-RU" b="0" i="0"/>
            <a:t>Приклад: Справа </a:t>
          </a:r>
          <a:r>
            <a:rPr lang="ru-RU" b="0" i="1"/>
            <a:t>"</a:t>
          </a:r>
          <a:r>
            <a:rPr lang="en-US" b="0" i="1"/>
            <a:t>Kafkaris v. Cyprus" </a:t>
          </a:r>
          <a:r>
            <a:rPr lang="en-US" b="0" i="0"/>
            <a:t>– </a:t>
          </a:r>
          <a:r>
            <a:rPr lang="ru-RU" b="0" i="0"/>
            <a:t>важливість передбачуваності закону.</a:t>
          </a:r>
          <a:endParaRPr lang="en-US"/>
        </a:p>
      </dgm:t>
    </dgm:pt>
    <dgm:pt modelId="{45B870D2-19E3-4E9B-81DE-5A5A3795D374}" type="parTrans" cxnId="{17F3D156-070B-43E2-9376-CB707DE0EE89}">
      <dgm:prSet/>
      <dgm:spPr/>
      <dgm:t>
        <a:bodyPr/>
        <a:lstStyle/>
        <a:p>
          <a:endParaRPr lang="en-US"/>
        </a:p>
      </dgm:t>
    </dgm:pt>
    <dgm:pt modelId="{FF5C4F5C-E0FD-402A-8170-2D8F508887F7}" type="sibTrans" cxnId="{17F3D156-070B-43E2-9376-CB707DE0EE89}">
      <dgm:prSet/>
      <dgm:spPr/>
      <dgm:t>
        <a:bodyPr/>
        <a:lstStyle/>
        <a:p>
          <a:endParaRPr lang="en-US"/>
        </a:p>
      </dgm:t>
    </dgm:pt>
    <dgm:pt modelId="{648792DD-63D7-4982-B8D1-D69332EE9B28}">
      <dgm:prSet/>
      <dgm:spPr/>
      <dgm:t>
        <a:bodyPr/>
        <a:lstStyle/>
        <a:p>
          <a:r>
            <a:rPr lang="ru-RU" b="1" i="0"/>
            <a:t>2. </a:t>
          </a:r>
          <a:r>
            <a:rPr lang="en-US" b="1" i="0"/>
            <a:t>Nulla poena sine lege</a:t>
          </a:r>
          <a:endParaRPr lang="en-US"/>
        </a:p>
      </dgm:t>
    </dgm:pt>
    <dgm:pt modelId="{3DDAFE46-498B-4127-8318-BC7D1179677F}" type="parTrans" cxnId="{A307853C-4190-4FE1-8FA9-1414CCEA1973}">
      <dgm:prSet/>
      <dgm:spPr/>
      <dgm:t>
        <a:bodyPr/>
        <a:lstStyle/>
        <a:p>
          <a:endParaRPr lang="en-US"/>
        </a:p>
      </dgm:t>
    </dgm:pt>
    <dgm:pt modelId="{14BA5561-ECD8-4FEA-856B-9123226C3BD8}" type="sibTrans" cxnId="{A307853C-4190-4FE1-8FA9-1414CCEA1973}">
      <dgm:prSet/>
      <dgm:spPr/>
      <dgm:t>
        <a:bodyPr/>
        <a:lstStyle/>
        <a:p>
          <a:endParaRPr lang="en-US"/>
        </a:p>
      </dgm:t>
    </dgm:pt>
    <dgm:pt modelId="{B662118C-09D4-4862-9F9D-F2BD1A2B44AF}">
      <dgm:prSet/>
      <dgm:spPr/>
      <dgm:t>
        <a:bodyPr/>
        <a:lstStyle/>
        <a:p>
          <a:r>
            <a:rPr lang="ru-RU" b="0" i="0"/>
            <a:t>Покарання може бути призначене лише за діяння, яке прямо передбачено законом. </a:t>
          </a:r>
          <a:endParaRPr lang="en-US"/>
        </a:p>
      </dgm:t>
    </dgm:pt>
    <dgm:pt modelId="{D80195AB-A809-4F65-91C1-07ACC95CD805}" type="parTrans" cxnId="{A1F15ADF-A424-4DD5-831E-7EAD893B28A3}">
      <dgm:prSet/>
      <dgm:spPr/>
      <dgm:t>
        <a:bodyPr/>
        <a:lstStyle/>
        <a:p>
          <a:endParaRPr lang="en-US"/>
        </a:p>
      </dgm:t>
    </dgm:pt>
    <dgm:pt modelId="{967A247A-21BE-49C2-B84E-1B6823BC1D20}" type="sibTrans" cxnId="{A1F15ADF-A424-4DD5-831E-7EAD893B28A3}">
      <dgm:prSet/>
      <dgm:spPr/>
      <dgm:t>
        <a:bodyPr/>
        <a:lstStyle/>
        <a:p>
          <a:endParaRPr lang="en-US"/>
        </a:p>
      </dgm:t>
    </dgm:pt>
    <dgm:pt modelId="{E4DFE711-F5A0-443C-ACFF-65FF62C11F66}">
      <dgm:prSet/>
      <dgm:spPr/>
      <dgm:t>
        <a:bodyPr/>
        <a:lstStyle/>
        <a:p>
          <a:r>
            <a:rPr lang="ru-RU" b="0" i="0"/>
            <a:t>Приклад: Справа </a:t>
          </a:r>
          <a:r>
            <a:rPr lang="ru-RU" b="0" i="1"/>
            <a:t>"</a:t>
          </a:r>
          <a:r>
            <a:rPr lang="en-US" b="0" i="1"/>
            <a:t>Cantoni v. France" </a:t>
          </a:r>
          <a:r>
            <a:rPr lang="en-US" b="0" i="0"/>
            <a:t>– </a:t>
          </a:r>
          <a:r>
            <a:rPr lang="ru-RU" b="0" i="0"/>
            <a:t>заборона застосування аналогії.</a:t>
          </a:r>
          <a:endParaRPr lang="en-US"/>
        </a:p>
      </dgm:t>
    </dgm:pt>
    <dgm:pt modelId="{7C1619FA-1D2E-4A1A-B825-BD23FB6F9710}" type="parTrans" cxnId="{D36F131B-F286-41FE-BF16-48D9E9A049B3}">
      <dgm:prSet/>
      <dgm:spPr/>
      <dgm:t>
        <a:bodyPr/>
        <a:lstStyle/>
        <a:p>
          <a:endParaRPr lang="en-US"/>
        </a:p>
      </dgm:t>
    </dgm:pt>
    <dgm:pt modelId="{F03AC7BD-5B21-40C0-9108-D6351D84C1FE}" type="sibTrans" cxnId="{D36F131B-F286-41FE-BF16-48D9E9A049B3}">
      <dgm:prSet/>
      <dgm:spPr/>
      <dgm:t>
        <a:bodyPr/>
        <a:lstStyle/>
        <a:p>
          <a:endParaRPr lang="en-US"/>
        </a:p>
      </dgm:t>
    </dgm:pt>
    <dgm:pt modelId="{8254FC16-3DA6-49C0-94AE-E0684BF07CFA}">
      <dgm:prSet/>
      <dgm:spPr/>
      <dgm:t>
        <a:bodyPr/>
        <a:lstStyle/>
        <a:p>
          <a:r>
            <a:rPr lang="ru-RU" b="1" i="0"/>
            <a:t>3. </a:t>
          </a:r>
          <a:r>
            <a:rPr lang="en-US" b="1" i="0"/>
            <a:t>Lex certa</a:t>
          </a:r>
          <a:endParaRPr lang="en-US"/>
        </a:p>
      </dgm:t>
    </dgm:pt>
    <dgm:pt modelId="{C7D4F2DD-DC9B-4892-9841-14307BDD6905}" type="parTrans" cxnId="{DD8F9AF4-9C31-4639-B8F7-CF5C6820E1B5}">
      <dgm:prSet/>
      <dgm:spPr/>
      <dgm:t>
        <a:bodyPr/>
        <a:lstStyle/>
        <a:p>
          <a:endParaRPr lang="en-US"/>
        </a:p>
      </dgm:t>
    </dgm:pt>
    <dgm:pt modelId="{C067D30F-5B15-4882-A782-A51B0BFD4613}" type="sibTrans" cxnId="{DD8F9AF4-9C31-4639-B8F7-CF5C6820E1B5}">
      <dgm:prSet/>
      <dgm:spPr/>
      <dgm:t>
        <a:bodyPr/>
        <a:lstStyle/>
        <a:p>
          <a:endParaRPr lang="en-US"/>
        </a:p>
      </dgm:t>
    </dgm:pt>
    <dgm:pt modelId="{D33223BD-D693-45DA-B0D7-F78EF5DDFB36}">
      <dgm:prSet/>
      <dgm:spPr/>
      <dgm:t>
        <a:bodyPr/>
        <a:lstStyle/>
        <a:p>
          <a:r>
            <a:rPr lang="ru-RU" b="0" i="0"/>
            <a:t>Вимога до закону бути чітким, зрозумілим та недвозначним. </a:t>
          </a:r>
          <a:endParaRPr lang="en-US"/>
        </a:p>
      </dgm:t>
    </dgm:pt>
    <dgm:pt modelId="{8EEF7CE2-04D0-47D7-88B9-02538EF51C92}" type="parTrans" cxnId="{E5784EED-F75C-40D9-B435-5BAB4C87EC34}">
      <dgm:prSet/>
      <dgm:spPr/>
      <dgm:t>
        <a:bodyPr/>
        <a:lstStyle/>
        <a:p>
          <a:endParaRPr lang="en-US"/>
        </a:p>
      </dgm:t>
    </dgm:pt>
    <dgm:pt modelId="{84243521-F72D-40A1-AA65-DBF4A28C5D71}" type="sibTrans" cxnId="{E5784EED-F75C-40D9-B435-5BAB4C87EC34}">
      <dgm:prSet/>
      <dgm:spPr/>
      <dgm:t>
        <a:bodyPr/>
        <a:lstStyle/>
        <a:p>
          <a:endParaRPr lang="en-US"/>
        </a:p>
      </dgm:t>
    </dgm:pt>
    <dgm:pt modelId="{DE2A9618-90F5-4A71-A39D-BC312226B7B3}">
      <dgm:prSet/>
      <dgm:spPr/>
      <dgm:t>
        <a:bodyPr/>
        <a:lstStyle/>
        <a:p>
          <a:r>
            <a:rPr lang="ru-RU" b="0" i="0"/>
            <a:t>Приклад: Справа </a:t>
          </a:r>
          <a:r>
            <a:rPr lang="ru-RU" b="0" i="1"/>
            <a:t>"</a:t>
          </a:r>
          <a:r>
            <a:rPr lang="en-US" b="0" i="1"/>
            <a:t>Del Río Prada v. Spain" </a:t>
          </a:r>
          <a:r>
            <a:rPr lang="en-US" b="0" i="0"/>
            <a:t>– </a:t>
          </a:r>
          <a:r>
            <a:rPr lang="ru-RU" b="0" i="0"/>
            <a:t>доступність та передбачуваність закону.</a:t>
          </a:r>
          <a:endParaRPr lang="en-US"/>
        </a:p>
      </dgm:t>
    </dgm:pt>
    <dgm:pt modelId="{403B252B-F178-48F6-AB5C-CF32415A31ED}" type="parTrans" cxnId="{BDF72754-DC8F-4FE0-B48A-C17D8E8A2F04}">
      <dgm:prSet/>
      <dgm:spPr/>
      <dgm:t>
        <a:bodyPr/>
        <a:lstStyle/>
        <a:p>
          <a:endParaRPr lang="en-US"/>
        </a:p>
      </dgm:t>
    </dgm:pt>
    <dgm:pt modelId="{FAABF4D5-759B-499B-BDC0-C0337DC38B69}" type="sibTrans" cxnId="{BDF72754-DC8F-4FE0-B48A-C17D8E8A2F04}">
      <dgm:prSet/>
      <dgm:spPr/>
      <dgm:t>
        <a:bodyPr/>
        <a:lstStyle/>
        <a:p>
          <a:endParaRPr lang="en-US"/>
        </a:p>
      </dgm:t>
    </dgm:pt>
    <dgm:pt modelId="{98B351B3-63B0-4C18-8D28-5882E03BE0EF}">
      <dgm:prSet/>
      <dgm:spPr/>
      <dgm:t>
        <a:bodyPr/>
        <a:lstStyle/>
        <a:p>
          <a:r>
            <a:rPr lang="ru-RU" b="1" i="0" dirty="0"/>
            <a:t>4. </a:t>
          </a:r>
          <a:r>
            <a:rPr lang="en-US" b="1" i="0" dirty="0"/>
            <a:t>Lex stricta</a:t>
          </a:r>
          <a:endParaRPr lang="en-US" dirty="0"/>
        </a:p>
      </dgm:t>
    </dgm:pt>
    <dgm:pt modelId="{8FA231D9-14E5-4C7E-BFDC-2905093A393F}" type="parTrans" cxnId="{BA28BA2C-7DCE-48EE-A8A2-4B0771E30039}">
      <dgm:prSet/>
      <dgm:spPr/>
      <dgm:t>
        <a:bodyPr/>
        <a:lstStyle/>
        <a:p>
          <a:endParaRPr lang="en-US"/>
        </a:p>
      </dgm:t>
    </dgm:pt>
    <dgm:pt modelId="{5AEAE4F4-080E-4A66-A098-D331B02AD791}" type="sibTrans" cxnId="{BA28BA2C-7DCE-48EE-A8A2-4B0771E30039}">
      <dgm:prSet/>
      <dgm:spPr/>
      <dgm:t>
        <a:bodyPr/>
        <a:lstStyle/>
        <a:p>
          <a:endParaRPr lang="en-US"/>
        </a:p>
      </dgm:t>
    </dgm:pt>
    <dgm:pt modelId="{F2FA4A1D-BBE2-408F-B831-EE8CC64658DD}">
      <dgm:prSet/>
      <dgm:spPr/>
      <dgm:t>
        <a:bodyPr/>
        <a:lstStyle/>
        <a:p>
          <a:r>
            <a:rPr lang="ru-RU" b="0" i="0"/>
            <a:t>Заборона розширеної інтерпретації кримінального закону. </a:t>
          </a:r>
          <a:endParaRPr lang="en-US"/>
        </a:p>
      </dgm:t>
    </dgm:pt>
    <dgm:pt modelId="{79F65624-E007-4AA9-A730-B11553634CE9}" type="parTrans" cxnId="{C0CC0FB5-EFD8-49AA-BE08-46DA86148475}">
      <dgm:prSet/>
      <dgm:spPr/>
      <dgm:t>
        <a:bodyPr/>
        <a:lstStyle/>
        <a:p>
          <a:endParaRPr lang="en-US"/>
        </a:p>
      </dgm:t>
    </dgm:pt>
    <dgm:pt modelId="{BC2B0DF6-EC80-4F2B-A5D8-7F7EB2FE1B52}" type="sibTrans" cxnId="{C0CC0FB5-EFD8-49AA-BE08-46DA86148475}">
      <dgm:prSet/>
      <dgm:spPr/>
      <dgm:t>
        <a:bodyPr/>
        <a:lstStyle/>
        <a:p>
          <a:endParaRPr lang="en-US"/>
        </a:p>
      </dgm:t>
    </dgm:pt>
    <dgm:pt modelId="{81873415-0E8C-43F6-B34D-FB7923EC13DF}">
      <dgm:prSet/>
      <dgm:spPr/>
      <dgm:t>
        <a:bodyPr/>
        <a:lstStyle/>
        <a:p>
          <a:r>
            <a:rPr lang="ru-RU" b="0" i="0"/>
            <a:t>Приклад: УК України – ч. 3 ст. 3: заборона застосування закону про кримінальну відповідальність за аналогією.</a:t>
          </a:r>
          <a:endParaRPr lang="en-US"/>
        </a:p>
      </dgm:t>
    </dgm:pt>
    <dgm:pt modelId="{0A47C1BD-7613-4FF0-BA7A-FB466184D6AA}" type="parTrans" cxnId="{B49BE202-24E9-4CF4-A6E7-AF401E019A2E}">
      <dgm:prSet/>
      <dgm:spPr/>
      <dgm:t>
        <a:bodyPr/>
        <a:lstStyle/>
        <a:p>
          <a:endParaRPr lang="en-US"/>
        </a:p>
      </dgm:t>
    </dgm:pt>
    <dgm:pt modelId="{B427CFE1-2647-42FD-9BA2-B1D36760F408}" type="sibTrans" cxnId="{B49BE202-24E9-4CF4-A6E7-AF401E019A2E}">
      <dgm:prSet/>
      <dgm:spPr/>
      <dgm:t>
        <a:bodyPr/>
        <a:lstStyle/>
        <a:p>
          <a:endParaRPr lang="en-US"/>
        </a:p>
      </dgm:t>
    </dgm:pt>
    <dgm:pt modelId="{4A92F453-794F-483B-AF96-9E87CD7E06E3}">
      <dgm:prSet/>
      <dgm:spPr/>
      <dgm:t>
        <a:bodyPr/>
        <a:lstStyle/>
        <a:p>
          <a:r>
            <a:rPr lang="ru-RU" b="1" i="0"/>
            <a:t>5. </a:t>
          </a:r>
          <a:r>
            <a:rPr lang="en-US" b="1" i="0"/>
            <a:t>Lex praevia</a:t>
          </a:r>
          <a:endParaRPr lang="en-US"/>
        </a:p>
      </dgm:t>
    </dgm:pt>
    <dgm:pt modelId="{B5A0FA21-5D58-4E1A-99B2-B7BE9CD72168}" type="parTrans" cxnId="{2986102B-D8B8-4A05-85A7-F49C559743DD}">
      <dgm:prSet/>
      <dgm:spPr/>
      <dgm:t>
        <a:bodyPr/>
        <a:lstStyle/>
        <a:p>
          <a:endParaRPr lang="en-US"/>
        </a:p>
      </dgm:t>
    </dgm:pt>
    <dgm:pt modelId="{2D0A8428-4011-4BAF-85BD-913E3E57ED9F}" type="sibTrans" cxnId="{2986102B-D8B8-4A05-85A7-F49C559743DD}">
      <dgm:prSet/>
      <dgm:spPr/>
      <dgm:t>
        <a:bodyPr/>
        <a:lstStyle/>
        <a:p>
          <a:endParaRPr lang="en-US"/>
        </a:p>
      </dgm:t>
    </dgm:pt>
    <dgm:pt modelId="{BC9BEFD4-53EB-4EC8-AD32-032A79224B40}">
      <dgm:prSet/>
      <dgm:spPr/>
      <dgm:t>
        <a:bodyPr/>
        <a:lstStyle/>
        <a:p>
          <a:r>
            <a:rPr lang="ru-RU" b="0" i="0"/>
            <a:t>Заборона зворотної дії закону в часі. </a:t>
          </a:r>
          <a:endParaRPr lang="en-US"/>
        </a:p>
      </dgm:t>
    </dgm:pt>
    <dgm:pt modelId="{C68CDFA6-ABF2-42C0-9972-40803FD34331}" type="parTrans" cxnId="{7282F1B4-4A70-4B47-978C-861129AF78FC}">
      <dgm:prSet/>
      <dgm:spPr/>
      <dgm:t>
        <a:bodyPr/>
        <a:lstStyle/>
        <a:p>
          <a:endParaRPr lang="en-US"/>
        </a:p>
      </dgm:t>
    </dgm:pt>
    <dgm:pt modelId="{EA72B3DC-DFD0-45C2-85C2-B9163586B90B}" type="sibTrans" cxnId="{7282F1B4-4A70-4B47-978C-861129AF78FC}">
      <dgm:prSet/>
      <dgm:spPr/>
      <dgm:t>
        <a:bodyPr/>
        <a:lstStyle/>
        <a:p>
          <a:endParaRPr lang="en-US"/>
        </a:p>
      </dgm:t>
    </dgm:pt>
    <dgm:pt modelId="{DF71B278-A1F6-40B2-8C39-47AE2D320FA8}">
      <dgm:prSet/>
      <dgm:spPr/>
      <dgm:t>
        <a:bodyPr/>
        <a:lstStyle/>
        <a:p>
          <a:r>
            <a:rPr lang="ru-RU" b="0" i="0"/>
            <a:t>Приклад: Справа </a:t>
          </a:r>
          <a:r>
            <a:rPr lang="ru-RU" b="0" i="1"/>
            <a:t>"</a:t>
          </a:r>
          <a:r>
            <a:rPr lang="en-US" b="0" i="1"/>
            <a:t>Rokotov, Faibishenko, Yakovlev" </a:t>
          </a:r>
          <a:r>
            <a:rPr lang="en-US" b="0" i="0"/>
            <a:t>– </a:t>
          </a:r>
          <a:r>
            <a:rPr lang="ru-RU" b="0" i="0"/>
            <a:t>негативна ретроактивність.</a:t>
          </a:r>
          <a:endParaRPr lang="en-US"/>
        </a:p>
      </dgm:t>
    </dgm:pt>
    <dgm:pt modelId="{7FA6ABFC-FBBF-4E07-8947-F483D9348295}" type="parTrans" cxnId="{08A3F973-DEA8-42D8-BB38-82BCDF780C5E}">
      <dgm:prSet/>
      <dgm:spPr/>
      <dgm:t>
        <a:bodyPr/>
        <a:lstStyle/>
        <a:p>
          <a:endParaRPr lang="en-US"/>
        </a:p>
      </dgm:t>
    </dgm:pt>
    <dgm:pt modelId="{6CAB991D-4AEC-48D9-AA62-C89CB4EEC33A}" type="sibTrans" cxnId="{08A3F973-DEA8-42D8-BB38-82BCDF780C5E}">
      <dgm:prSet/>
      <dgm:spPr/>
      <dgm:t>
        <a:bodyPr/>
        <a:lstStyle/>
        <a:p>
          <a:endParaRPr lang="en-US"/>
        </a:p>
      </dgm:t>
    </dgm:pt>
    <dgm:pt modelId="{0CD51833-B00A-2B44-A954-60417875412E}" type="pres">
      <dgm:prSet presAssocID="{52E5B097-6D14-42E5-BCF0-8CC699EA2D7D}" presName="Name0" presStyleCnt="0">
        <dgm:presLayoutVars>
          <dgm:dir/>
          <dgm:resizeHandles val="exact"/>
        </dgm:presLayoutVars>
      </dgm:prSet>
      <dgm:spPr/>
    </dgm:pt>
    <dgm:pt modelId="{B6DDE383-1B94-E64C-A12E-3B579B8EA107}" type="pres">
      <dgm:prSet presAssocID="{1D185A16-0744-4F4E-AB3E-33EEE1F3747F}" presName="node" presStyleLbl="node1" presStyleIdx="0" presStyleCnt="15">
        <dgm:presLayoutVars>
          <dgm:bulletEnabled val="1"/>
        </dgm:presLayoutVars>
      </dgm:prSet>
      <dgm:spPr/>
    </dgm:pt>
    <dgm:pt modelId="{66C98727-2AD3-8441-B955-8ABBA885E882}" type="pres">
      <dgm:prSet presAssocID="{0F58C9D6-59B1-44E3-A089-C33778954C9C}" presName="sibTrans" presStyleLbl="sibTrans1D1" presStyleIdx="0" presStyleCnt="14"/>
      <dgm:spPr/>
    </dgm:pt>
    <dgm:pt modelId="{3176E6DC-0F75-D348-AD96-AEF2768AD67A}" type="pres">
      <dgm:prSet presAssocID="{0F58C9D6-59B1-44E3-A089-C33778954C9C}" presName="connectorText" presStyleLbl="sibTrans1D1" presStyleIdx="0" presStyleCnt="14"/>
      <dgm:spPr/>
    </dgm:pt>
    <dgm:pt modelId="{4DF524F2-E1CB-FE40-9BC7-06E8B4B33072}" type="pres">
      <dgm:prSet presAssocID="{28FDD6CF-A2B7-439F-8FCA-455818F993E6}" presName="node" presStyleLbl="node1" presStyleIdx="1" presStyleCnt="15">
        <dgm:presLayoutVars>
          <dgm:bulletEnabled val="1"/>
        </dgm:presLayoutVars>
      </dgm:prSet>
      <dgm:spPr/>
    </dgm:pt>
    <dgm:pt modelId="{2A0336B0-83DE-FA4C-BB94-6984146BF5B7}" type="pres">
      <dgm:prSet presAssocID="{2E438E05-1DC2-42FE-AA6D-3FEE310AD67B}" presName="sibTrans" presStyleLbl="sibTrans1D1" presStyleIdx="1" presStyleCnt="14"/>
      <dgm:spPr/>
    </dgm:pt>
    <dgm:pt modelId="{F0B649B2-094D-6840-ACA3-1270D5638A15}" type="pres">
      <dgm:prSet presAssocID="{2E438E05-1DC2-42FE-AA6D-3FEE310AD67B}" presName="connectorText" presStyleLbl="sibTrans1D1" presStyleIdx="1" presStyleCnt="14"/>
      <dgm:spPr/>
    </dgm:pt>
    <dgm:pt modelId="{74C38346-8F1B-354B-BF84-7CEDA90119CE}" type="pres">
      <dgm:prSet presAssocID="{68C812BD-0958-4C97-AD03-1809B5E0B179}" presName="node" presStyleLbl="node1" presStyleIdx="2" presStyleCnt="15">
        <dgm:presLayoutVars>
          <dgm:bulletEnabled val="1"/>
        </dgm:presLayoutVars>
      </dgm:prSet>
      <dgm:spPr/>
    </dgm:pt>
    <dgm:pt modelId="{7C98EFEF-CA2D-0649-8D7B-2623A7E7DD5C}" type="pres">
      <dgm:prSet presAssocID="{FF5C4F5C-E0FD-402A-8170-2D8F508887F7}" presName="sibTrans" presStyleLbl="sibTrans1D1" presStyleIdx="2" presStyleCnt="14"/>
      <dgm:spPr/>
    </dgm:pt>
    <dgm:pt modelId="{9A5BF787-F4AD-994B-9FEB-C23568093DFF}" type="pres">
      <dgm:prSet presAssocID="{FF5C4F5C-E0FD-402A-8170-2D8F508887F7}" presName="connectorText" presStyleLbl="sibTrans1D1" presStyleIdx="2" presStyleCnt="14"/>
      <dgm:spPr/>
    </dgm:pt>
    <dgm:pt modelId="{37A5B66C-DD20-D449-8DA6-A982D34AC620}" type="pres">
      <dgm:prSet presAssocID="{648792DD-63D7-4982-B8D1-D69332EE9B28}" presName="node" presStyleLbl="node1" presStyleIdx="3" presStyleCnt="15">
        <dgm:presLayoutVars>
          <dgm:bulletEnabled val="1"/>
        </dgm:presLayoutVars>
      </dgm:prSet>
      <dgm:spPr/>
    </dgm:pt>
    <dgm:pt modelId="{3FC99F26-D3F5-D74E-BB07-F8599889618C}" type="pres">
      <dgm:prSet presAssocID="{14BA5561-ECD8-4FEA-856B-9123226C3BD8}" presName="sibTrans" presStyleLbl="sibTrans1D1" presStyleIdx="3" presStyleCnt="14"/>
      <dgm:spPr/>
    </dgm:pt>
    <dgm:pt modelId="{7711102D-A726-D14C-913B-AE58A50967F5}" type="pres">
      <dgm:prSet presAssocID="{14BA5561-ECD8-4FEA-856B-9123226C3BD8}" presName="connectorText" presStyleLbl="sibTrans1D1" presStyleIdx="3" presStyleCnt="14"/>
      <dgm:spPr/>
    </dgm:pt>
    <dgm:pt modelId="{01525547-2928-B34F-90E7-A7E72C816666}" type="pres">
      <dgm:prSet presAssocID="{B662118C-09D4-4862-9F9D-F2BD1A2B44AF}" presName="node" presStyleLbl="node1" presStyleIdx="4" presStyleCnt="15">
        <dgm:presLayoutVars>
          <dgm:bulletEnabled val="1"/>
        </dgm:presLayoutVars>
      </dgm:prSet>
      <dgm:spPr/>
    </dgm:pt>
    <dgm:pt modelId="{8C4B4A50-D8BF-BD4F-BF83-72F7FA030DF5}" type="pres">
      <dgm:prSet presAssocID="{967A247A-21BE-49C2-B84E-1B6823BC1D20}" presName="sibTrans" presStyleLbl="sibTrans1D1" presStyleIdx="4" presStyleCnt="14"/>
      <dgm:spPr/>
    </dgm:pt>
    <dgm:pt modelId="{3441E24D-809B-2E48-B3BB-A5452CDA13B2}" type="pres">
      <dgm:prSet presAssocID="{967A247A-21BE-49C2-B84E-1B6823BC1D20}" presName="connectorText" presStyleLbl="sibTrans1D1" presStyleIdx="4" presStyleCnt="14"/>
      <dgm:spPr/>
    </dgm:pt>
    <dgm:pt modelId="{9CB07CB1-3F87-2B42-864B-270280F9C294}" type="pres">
      <dgm:prSet presAssocID="{E4DFE711-F5A0-443C-ACFF-65FF62C11F66}" presName="node" presStyleLbl="node1" presStyleIdx="5" presStyleCnt="15">
        <dgm:presLayoutVars>
          <dgm:bulletEnabled val="1"/>
        </dgm:presLayoutVars>
      </dgm:prSet>
      <dgm:spPr/>
    </dgm:pt>
    <dgm:pt modelId="{92171283-AE6B-0041-AA04-C2CDA93A34EA}" type="pres">
      <dgm:prSet presAssocID="{F03AC7BD-5B21-40C0-9108-D6351D84C1FE}" presName="sibTrans" presStyleLbl="sibTrans1D1" presStyleIdx="5" presStyleCnt="14"/>
      <dgm:spPr/>
    </dgm:pt>
    <dgm:pt modelId="{FCE307F4-6911-614C-87DA-5DF8B8B14D1E}" type="pres">
      <dgm:prSet presAssocID="{F03AC7BD-5B21-40C0-9108-D6351D84C1FE}" presName="connectorText" presStyleLbl="sibTrans1D1" presStyleIdx="5" presStyleCnt="14"/>
      <dgm:spPr/>
    </dgm:pt>
    <dgm:pt modelId="{06C8AB64-4455-784B-AA02-F5F63FF7B3B8}" type="pres">
      <dgm:prSet presAssocID="{8254FC16-3DA6-49C0-94AE-E0684BF07CFA}" presName="node" presStyleLbl="node1" presStyleIdx="6" presStyleCnt="15">
        <dgm:presLayoutVars>
          <dgm:bulletEnabled val="1"/>
        </dgm:presLayoutVars>
      </dgm:prSet>
      <dgm:spPr/>
    </dgm:pt>
    <dgm:pt modelId="{E698EA3B-ABBE-AA42-8E85-DAEEC78A5D44}" type="pres">
      <dgm:prSet presAssocID="{C067D30F-5B15-4882-A782-A51B0BFD4613}" presName="sibTrans" presStyleLbl="sibTrans1D1" presStyleIdx="6" presStyleCnt="14"/>
      <dgm:spPr/>
    </dgm:pt>
    <dgm:pt modelId="{4E09FC03-0F55-3B48-8763-2818BEF2DB58}" type="pres">
      <dgm:prSet presAssocID="{C067D30F-5B15-4882-A782-A51B0BFD4613}" presName="connectorText" presStyleLbl="sibTrans1D1" presStyleIdx="6" presStyleCnt="14"/>
      <dgm:spPr/>
    </dgm:pt>
    <dgm:pt modelId="{B3FE1817-18BE-CE41-B767-247F48684D46}" type="pres">
      <dgm:prSet presAssocID="{D33223BD-D693-45DA-B0D7-F78EF5DDFB36}" presName="node" presStyleLbl="node1" presStyleIdx="7" presStyleCnt="15">
        <dgm:presLayoutVars>
          <dgm:bulletEnabled val="1"/>
        </dgm:presLayoutVars>
      </dgm:prSet>
      <dgm:spPr/>
    </dgm:pt>
    <dgm:pt modelId="{C7FBC658-7087-D44F-8A2F-25CC327E593E}" type="pres">
      <dgm:prSet presAssocID="{84243521-F72D-40A1-AA65-DBF4A28C5D71}" presName="sibTrans" presStyleLbl="sibTrans1D1" presStyleIdx="7" presStyleCnt="14"/>
      <dgm:spPr/>
    </dgm:pt>
    <dgm:pt modelId="{CC6B5E47-8698-174F-B778-8993EF474D54}" type="pres">
      <dgm:prSet presAssocID="{84243521-F72D-40A1-AA65-DBF4A28C5D71}" presName="connectorText" presStyleLbl="sibTrans1D1" presStyleIdx="7" presStyleCnt="14"/>
      <dgm:spPr/>
    </dgm:pt>
    <dgm:pt modelId="{00E2BA73-D2B1-1740-8DB6-56E2BAEA2206}" type="pres">
      <dgm:prSet presAssocID="{DE2A9618-90F5-4A71-A39D-BC312226B7B3}" presName="node" presStyleLbl="node1" presStyleIdx="8" presStyleCnt="15">
        <dgm:presLayoutVars>
          <dgm:bulletEnabled val="1"/>
        </dgm:presLayoutVars>
      </dgm:prSet>
      <dgm:spPr/>
    </dgm:pt>
    <dgm:pt modelId="{A41D69AF-96B2-7E42-939B-04708C5BBA1A}" type="pres">
      <dgm:prSet presAssocID="{FAABF4D5-759B-499B-BDC0-C0337DC38B69}" presName="sibTrans" presStyleLbl="sibTrans1D1" presStyleIdx="8" presStyleCnt="14"/>
      <dgm:spPr/>
    </dgm:pt>
    <dgm:pt modelId="{4DB83407-6662-DE4E-A052-80090725B75E}" type="pres">
      <dgm:prSet presAssocID="{FAABF4D5-759B-499B-BDC0-C0337DC38B69}" presName="connectorText" presStyleLbl="sibTrans1D1" presStyleIdx="8" presStyleCnt="14"/>
      <dgm:spPr/>
    </dgm:pt>
    <dgm:pt modelId="{B9419763-EF0D-D743-B550-269FE558BE62}" type="pres">
      <dgm:prSet presAssocID="{98B351B3-63B0-4C18-8D28-5882E03BE0EF}" presName="node" presStyleLbl="node1" presStyleIdx="9" presStyleCnt="15">
        <dgm:presLayoutVars>
          <dgm:bulletEnabled val="1"/>
        </dgm:presLayoutVars>
      </dgm:prSet>
      <dgm:spPr/>
    </dgm:pt>
    <dgm:pt modelId="{FD0A9AB6-9C3D-214D-BEEE-119AF8F8EA40}" type="pres">
      <dgm:prSet presAssocID="{5AEAE4F4-080E-4A66-A098-D331B02AD791}" presName="sibTrans" presStyleLbl="sibTrans1D1" presStyleIdx="9" presStyleCnt="14"/>
      <dgm:spPr/>
    </dgm:pt>
    <dgm:pt modelId="{343290EA-975D-7442-9DD6-A4EA6404A9B4}" type="pres">
      <dgm:prSet presAssocID="{5AEAE4F4-080E-4A66-A098-D331B02AD791}" presName="connectorText" presStyleLbl="sibTrans1D1" presStyleIdx="9" presStyleCnt="14"/>
      <dgm:spPr/>
    </dgm:pt>
    <dgm:pt modelId="{93608984-D4CE-DD48-A4AC-3F8672F1BF60}" type="pres">
      <dgm:prSet presAssocID="{F2FA4A1D-BBE2-408F-B831-EE8CC64658DD}" presName="node" presStyleLbl="node1" presStyleIdx="10" presStyleCnt="15">
        <dgm:presLayoutVars>
          <dgm:bulletEnabled val="1"/>
        </dgm:presLayoutVars>
      </dgm:prSet>
      <dgm:spPr/>
    </dgm:pt>
    <dgm:pt modelId="{3509FF8B-69A7-5E47-B96C-713A8E842A23}" type="pres">
      <dgm:prSet presAssocID="{BC2B0DF6-EC80-4F2B-A5D8-7F7EB2FE1B52}" presName="sibTrans" presStyleLbl="sibTrans1D1" presStyleIdx="10" presStyleCnt="14"/>
      <dgm:spPr/>
    </dgm:pt>
    <dgm:pt modelId="{F5591F1F-45FF-9C48-92AB-1FEBBDE81D67}" type="pres">
      <dgm:prSet presAssocID="{BC2B0DF6-EC80-4F2B-A5D8-7F7EB2FE1B52}" presName="connectorText" presStyleLbl="sibTrans1D1" presStyleIdx="10" presStyleCnt="14"/>
      <dgm:spPr/>
    </dgm:pt>
    <dgm:pt modelId="{8CBCB5FC-3CBB-B446-8E8F-7A30D79A0AE5}" type="pres">
      <dgm:prSet presAssocID="{81873415-0E8C-43F6-B34D-FB7923EC13DF}" presName="node" presStyleLbl="node1" presStyleIdx="11" presStyleCnt="15">
        <dgm:presLayoutVars>
          <dgm:bulletEnabled val="1"/>
        </dgm:presLayoutVars>
      </dgm:prSet>
      <dgm:spPr/>
    </dgm:pt>
    <dgm:pt modelId="{37CE65FE-CC85-D94F-990F-DDD062A1C8FB}" type="pres">
      <dgm:prSet presAssocID="{B427CFE1-2647-42FD-9BA2-B1D36760F408}" presName="sibTrans" presStyleLbl="sibTrans1D1" presStyleIdx="11" presStyleCnt="14"/>
      <dgm:spPr/>
    </dgm:pt>
    <dgm:pt modelId="{76964A8E-1DB9-5A4C-8F50-684AE117F1CC}" type="pres">
      <dgm:prSet presAssocID="{B427CFE1-2647-42FD-9BA2-B1D36760F408}" presName="connectorText" presStyleLbl="sibTrans1D1" presStyleIdx="11" presStyleCnt="14"/>
      <dgm:spPr/>
    </dgm:pt>
    <dgm:pt modelId="{6DE9E003-53F3-A443-A474-EAAF77F369DD}" type="pres">
      <dgm:prSet presAssocID="{4A92F453-794F-483B-AF96-9E87CD7E06E3}" presName="node" presStyleLbl="node1" presStyleIdx="12" presStyleCnt="15">
        <dgm:presLayoutVars>
          <dgm:bulletEnabled val="1"/>
        </dgm:presLayoutVars>
      </dgm:prSet>
      <dgm:spPr/>
    </dgm:pt>
    <dgm:pt modelId="{A0F07DAD-F501-E641-B870-80AB9035F9E5}" type="pres">
      <dgm:prSet presAssocID="{2D0A8428-4011-4BAF-85BD-913E3E57ED9F}" presName="sibTrans" presStyleLbl="sibTrans1D1" presStyleIdx="12" presStyleCnt="14"/>
      <dgm:spPr/>
    </dgm:pt>
    <dgm:pt modelId="{6E016591-17AF-8049-A557-C3282D3948B0}" type="pres">
      <dgm:prSet presAssocID="{2D0A8428-4011-4BAF-85BD-913E3E57ED9F}" presName="connectorText" presStyleLbl="sibTrans1D1" presStyleIdx="12" presStyleCnt="14"/>
      <dgm:spPr/>
    </dgm:pt>
    <dgm:pt modelId="{7B2E65C0-EC75-BA41-9871-9FB036E8625C}" type="pres">
      <dgm:prSet presAssocID="{BC9BEFD4-53EB-4EC8-AD32-032A79224B40}" presName="node" presStyleLbl="node1" presStyleIdx="13" presStyleCnt="15">
        <dgm:presLayoutVars>
          <dgm:bulletEnabled val="1"/>
        </dgm:presLayoutVars>
      </dgm:prSet>
      <dgm:spPr/>
    </dgm:pt>
    <dgm:pt modelId="{98DDAB57-92F7-DC48-8F59-72DFBE20C24A}" type="pres">
      <dgm:prSet presAssocID="{EA72B3DC-DFD0-45C2-85C2-B9163586B90B}" presName="sibTrans" presStyleLbl="sibTrans1D1" presStyleIdx="13" presStyleCnt="14"/>
      <dgm:spPr/>
    </dgm:pt>
    <dgm:pt modelId="{734AF107-D4E0-4C4E-A7AE-F3F3ED97B2AB}" type="pres">
      <dgm:prSet presAssocID="{EA72B3DC-DFD0-45C2-85C2-B9163586B90B}" presName="connectorText" presStyleLbl="sibTrans1D1" presStyleIdx="13" presStyleCnt="14"/>
      <dgm:spPr/>
    </dgm:pt>
    <dgm:pt modelId="{6247021A-50C0-6C4F-A12A-D2F29D14CD3E}" type="pres">
      <dgm:prSet presAssocID="{DF71B278-A1F6-40B2-8C39-47AE2D320FA8}" presName="node" presStyleLbl="node1" presStyleIdx="14" presStyleCnt="15">
        <dgm:presLayoutVars>
          <dgm:bulletEnabled val="1"/>
        </dgm:presLayoutVars>
      </dgm:prSet>
      <dgm:spPr/>
    </dgm:pt>
  </dgm:ptLst>
  <dgm:cxnLst>
    <dgm:cxn modelId="{B49BE202-24E9-4CF4-A6E7-AF401E019A2E}" srcId="{52E5B097-6D14-42E5-BCF0-8CC699EA2D7D}" destId="{81873415-0E8C-43F6-B34D-FB7923EC13DF}" srcOrd="11" destOrd="0" parTransId="{0A47C1BD-7613-4FF0-BA7A-FB466184D6AA}" sibTransId="{B427CFE1-2647-42FD-9BA2-B1D36760F408}"/>
    <dgm:cxn modelId="{21A98C06-DF7F-D443-AD67-8C54D9C4FE6E}" type="presOf" srcId="{EA72B3DC-DFD0-45C2-85C2-B9163586B90B}" destId="{734AF107-D4E0-4C4E-A7AE-F3F3ED97B2AB}" srcOrd="1" destOrd="0" presId="urn:microsoft.com/office/officeart/2016/7/layout/RepeatingBendingProcessNew"/>
    <dgm:cxn modelId="{30ADED08-633E-E04C-894F-605B0E4E5037}" type="presOf" srcId="{FAABF4D5-759B-499B-BDC0-C0337DC38B69}" destId="{A41D69AF-96B2-7E42-939B-04708C5BBA1A}" srcOrd="0" destOrd="0" presId="urn:microsoft.com/office/officeart/2016/7/layout/RepeatingBendingProcessNew"/>
    <dgm:cxn modelId="{6E755A0E-6E84-D54D-8D33-709ED9460671}" type="presOf" srcId="{52E5B097-6D14-42E5-BCF0-8CC699EA2D7D}" destId="{0CD51833-B00A-2B44-A954-60417875412E}" srcOrd="0" destOrd="0" presId="urn:microsoft.com/office/officeart/2016/7/layout/RepeatingBendingProcessNew"/>
    <dgm:cxn modelId="{5E2EBC14-7C39-264B-8D19-AB328B86008A}" type="presOf" srcId="{8254FC16-3DA6-49C0-94AE-E0684BF07CFA}" destId="{06C8AB64-4455-784B-AA02-F5F63FF7B3B8}" srcOrd="0" destOrd="0" presId="urn:microsoft.com/office/officeart/2016/7/layout/RepeatingBendingProcessNew"/>
    <dgm:cxn modelId="{3590A315-04A8-6F4D-8509-B63561745512}" type="presOf" srcId="{BC9BEFD4-53EB-4EC8-AD32-032A79224B40}" destId="{7B2E65C0-EC75-BA41-9871-9FB036E8625C}" srcOrd="0" destOrd="0" presId="urn:microsoft.com/office/officeart/2016/7/layout/RepeatingBendingProcessNew"/>
    <dgm:cxn modelId="{BE5C7817-5C84-4B44-9B4D-9B5E4FE49BBE}" type="presOf" srcId="{F2FA4A1D-BBE2-408F-B831-EE8CC64658DD}" destId="{93608984-D4CE-DD48-A4AC-3F8672F1BF60}" srcOrd="0" destOrd="0" presId="urn:microsoft.com/office/officeart/2016/7/layout/RepeatingBendingProcessNew"/>
    <dgm:cxn modelId="{1956B017-E08E-438A-9F87-89F26AA99C34}" srcId="{52E5B097-6D14-42E5-BCF0-8CC699EA2D7D}" destId="{1D185A16-0744-4F4E-AB3E-33EEE1F3747F}" srcOrd="0" destOrd="0" parTransId="{568CA575-B11C-43ED-B686-6A644A7561AC}" sibTransId="{0F58C9D6-59B1-44E3-A089-C33778954C9C}"/>
    <dgm:cxn modelId="{37BD5419-278D-CD4A-817C-B5F5C2A99470}" type="presOf" srcId="{648792DD-63D7-4982-B8D1-D69332EE9B28}" destId="{37A5B66C-DD20-D449-8DA6-A982D34AC620}" srcOrd="0" destOrd="0" presId="urn:microsoft.com/office/officeart/2016/7/layout/RepeatingBendingProcessNew"/>
    <dgm:cxn modelId="{D36F131B-F286-41FE-BF16-48D9E9A049B3}" srcId="{52E5B097-6D14-42E5-BCF0-8CC699EA2D7D}" destId="{E4DFE711-F5A0-443C-ACFF-65FF62C11F66}" srcOrd="5" destOrd="0" parTransId="{7C1619FA-1D2E-4A1A-B825-BD23FB6F9710}" sibTransId="{F03AC7BD-5B21-40C0-9108-D6351D84C1FE}"/>
    <dgm:cxn modelId="{CF2A001F-8FAA-AB4F-9788-804B3720AF2E}" type="presOf" srcId="{14BA5561-ECD8-4FEA-856B-9123226C3BD8}" destId="{3FC99F26-D3F5-D74E-BB07-F8599889618C}" srcOrd="0" destOrd="0" presId="urn:microsoft.com/office/officeart/2016/7/layout/RepeatingBendingProcessNew"/>
    <dgm:cxn modelId="{C670CC23-5969-944E-99F3-3571F0965247}" type="presOf" srcId="{BC2B0DF6-EC80-4F2B-A5D8-7F7EB2FE1B52}" destId="{3509FF8B-69A7-5E47-B96C-713A8E842A23}" srcOrd="0" destOrd="0" presId="urn:microsoft.com/office/officeart/2016/7/layout/RepeatingBendingProcessNew"/>
    <dgm:cxn modelId="{F0986724-D530-C548-B418-41388F1240DD}" type="presOf" srcId="{DE2A9618-90F5-4A71-A39D-BC312226B7B3}" destId="{00E2BA73-D2B1-1740-8DB6-56E2BAEA2206}" srcOrd="0" destOrd="0" presId="urn:microsoft.com/office/officeart/2016/7/layout/RepeatingBendingProcessNew"/>
    <dgm:cxn modelId="{15FD8126-AC6D-684D-9167-1986F34107CE}" type="presOf" srcId="{D33223BD-D693-45DA-B0D7-F78EF5DDFB36}" destId="{B3FE1817-18BE-CE41-B767-247F48684D46}" srcOrd="0" destOrd="0" presId="urn:microsoft.com/office/officeart/2016/7/layout/RepeatingBendingProcessNew"/>
    <dgm:cxn modelId="{82FE5C28-6A0D-9348-B5FE-134592F086C4}" type="presOf" srcId="{B427CFE1-2647-42FD-9BA2-B1D36760F408}" destId="{76964A8E-1DB9-5A4C-8F50-684AE117F1CC}" srcOrd="1" destOrd="0" presId="urn:microsoft.com/office/officeart/2016/7/layout/RepeatingBendingProcessNew"/>
    <dgm:cxn modelId="{2986102B-D8B8-4A05-85A7-F49C559743DD}" srcId="{52E5B097-6D14-42E5-BCF0-8CC699EA2D7D}" destId="{4A92F453-794F-483B-AF96-9E87CD7E06E3}" srcOrd="12" destOrd="0" parTransId="{B5A0FA21-5D58-4E1A-99B2-B7BE9CD72168}" sibTransId="{2D0A8428-4011-4BAF-85BD-913E3E57ED9F}"/>
    <dgm:cxn modelId="{BA28BA2C-7DCE-48EE-A8A2-4B0771E30039}" srcId="{52E5B097-6D14-42E5-BCF0-8CC699EA2D7D}" destId="{98B351B3-63B0-4C18-8D28-5882E03BE0EF}" srcOrd="9" destOrd="0" parTransId="{8FA231D9-14E5-4C7E-BFDC-2905093A393F}" sibTransId="{5AEAE4F4-080E-4A66-A098-D331B02AD791}"/>
    <dgm:cxn modelId="{6D8E7536-E2B9-1849-9DBB-EFDCB0BE115A}" type="presOf" srcId="{5AEAE4F4-080E-4A66-A098-D331B02AD791}" destId="{FD0A9AB6-9C3D-214D-BEEE-119AF8F8EA40}" srcOrd="0" destOrd="0" presId="urn:microsoft.com/office/officeart/2016/7/layout/RepeatingBendingProcessNew"/>
    <dgm:cxn modelId="{66546E38-1047-9E46-AA9E-17B57AA3172D}" type="presOf" srcId="{0F58C9D6-59B1-44E3-A089-C33778954C9C}" destId="{66C98727-2AD3-8441-B955-8ABBA885E882}" srcOrd="0" destOrd="0" presId="urn:microsoft.com/office/officeart/2016/7/layout/RepeatingBendingProcessNew"/>
    <dgm:cxn modelId="{A307853C-4190-4FE1-8FA9-1414CCEA1973}" srcId="{52E5B097-6D14-42E5-BCF0-8CC699EA2D7D}" destId="{648792DD-63D7-4982-B8D1-D69332EE9B28}" srcOrd="3" destOrd="0" parTransId="{3DDAFE46-498B-4127-8318-BC7D1179677F}" sibTransId="{14BA5561-ECD8-4FEA-856B-9123226C3BD8}"/>
    <dgm:cxn modelId="{9B9F204A-AD30-8A4B-924A-5FD079F59451}" type="presOf" srcId="{C067D30F-5B15-4882-A782-A51B0BFD4613}" destId="{E698EA3B-ABBE-AA42-8E85-DAEEC78A5D44}" srcOrd="0" destOrd="0" presId="urn:microsoft.com/office/officeart/2016/7/layout/RepeatingBendingProcessNew"/>
    <dgm:cxn modelId="{7C34FB4D-80F2-E340-BA88-5BB00D9902E2}" type="presOf" srcId="{EA72B3DC-DFD0-45C2-85C2-B9163586B90B}" destId="{98DDAB57-92F7-DC48-8F59-72DFBE20C24A}" srcOrd="0" destOrd="0" presId="urn:microsoft.com/office/officeart/2016/7/layout/RepeatingBendingProcessNew"/>
    <dgm:cxn modelId="{BDF72754-DC8F-4FE0-B48A-C17D8E8A2F04}" srcId="{52E5B097-6D14-42E5-BCF0-8CC699EA2D7D}" destId="{DE2A9618-90F5-4A71-A39D-BC312226B7B3}" srcOrd="8" destOrd="0" parTransId="{403B252B-F178-48F6-AB5C-CF32415A31ED}" sibTransId="{FAABF4D5-759B-499B-BDC0-C0337DC38B69}"/>
    <dgm:cxn modelId="{17F3D156-070B-43E2-9376-CB707DE0EE89}" srcId="{52E5B097-6D14-42E5-BCF0-8CC699EA2D7D}" destId="{68C812BD-0958-4C97-AD03-1809B5E0B179}" srcOrd="2" destOrd="0" parTransId="{45B870D2-19E3-4E9B-81DE-5A5A3795D374}" sibTransId="{FF5C4F5C-E0FD-402A-8170-2D8F508887F7}"/>
    <dgm:cxn modelId="{FEBDAB59-B194-C848-9A7E-EEEBDC8D3AFD}" type="presOf" srcId="{84243521-F72D-40A1-AA65-DBF4A28C5D71}" destId="{CC6B5E47-8698-174F-B778-8993EF474D54}" srcOrd="1" destOrd="0" presId="urn:microsoft.com/office/officeart/2016/7/layout/RepeatingBendingProcessNew"/>
    <dgm:cxn modelId="{981D4D61-5176-384B-95AA-DC4E52D34DF6}" type="presOf" srcId="{14BA5561-ECD8-4FEA-856B-9123226C3BD8}" destId="{7711102D-A726-D14C-913B-AE58A50967F5}" srcOrd="1" destOrd="0" presId="urn:microsoft.com/office/officeart/2016/7/layout/RepeatingBendingProcessNew"/>
    <dgm:cxn modelId="{A407EC64-0531-ED4B-AEE5-2C81DBEA78C6}" type="presOf" srcId="{28FDD6CF-A2B7-439F-8FCA-455818F993E6}" destId="{4DF524F2-E1CB-FE40-9BC7-06E8B4B33072}" srcOrd="0" destOrd="0" presId="urn:microsoft.com/office/officeart/2016/7/layout/RepeatingBendingProcessNew"/>
    <dgm:cxn modelId="{009E2267-46B1-174C-BEDD-A0B50B77F20E}" type="presOf" srcId="{0F58C9D6-59B1-44E3-A089-C33778954C9C}" destId="{3176E6DC-0F75-D348-AD96-AEF2768AD67A}" srcOrd="1" destOrd="0" presId="urn:microsoft.com/office/officeart/2016/7/layout/RepeatingBendingProcessNew"/>
    <dgm:cxn modelId="{866D2E71-246A-EC47-BA22-FE88E0DC6D09}" type="presOf" srcId="{FF5C4F5C-E0FD-402A-8170-2D8F508887F7}" destId="{7C98EFEF-CA2D-0649-8D7B-2623A7E7DD5C}" srcOrd="0" destOrd="0" presId="urn:microsoft.com/office/officeart/2016/7/layout/RepeatingBendingProcessNew"/>
    <dgm:cxn modelId="{08A3F973-DEA8-42D8-BB38-82BCDF780C5E}" srcId="{52E5B097-6D14-42E5-BCF0-8CC699EA2D7D}" destId="{DF71B278-A1F6-40B2-8C39-47AE2D320FA8}" srcOrd="14" destOrd="0" parTransId="{7FA6ABFC-FBBF-4E07-8947-F483D9348295}" sibTransId="{6CAB991D-4AEC-48D9-AA62-C89CB4EEC33A}"/>
    <dgm:cxn modelId="{1B2EBD74-EFD7-DD41-9EDB-DF6CCA572D93}" type="presOf" srcId="{84243521-F72D-40A1-AA65-DBF4A28C5D71}" destId="{C7FBC658-7087-D44F-8A2F-25CC327E593E}" srcOrd="0" destOrd="0" presId="urn:microsoft.com/office/officeart/2016/7/layout/RepeatingBendingProcessNew"/>
    <dgm:cxn modelId="{4C8D7E7A-7BF2-834C-A3C0-E98A1FF01589}" type="presOf" srcId="{F03AC7BD-5B21-40C0-9108-D6351D84C1FE}" destId="{92171283-AE6B-0041-AA04-C2CDA93A34EA}" srcOrd="0" destOrd="0" presId="urn:microsoft.com/office/officeart/2016/7/layout/RepeatingBendingProcessNew"/>
    <dgm:cxn modelId="{ECE71D7C-4B3D-41D1-8793-23E184749F01}" srcId="{52E5B097-6D14-42E5-BCF0-8CC699EA2D7D}" destId="{28FDD6CF-A2B7-439F-8FCA-455818F993E6}" srcOrd="1" destOrd="0" parTransId="{68BA5836-9D88-4B4E-B199-5544B9E811D8}" sibTransId="{2E438E05-1DC2-42FE-AA6D-3FEE310AD67B}"/>
    <dgm:cxn modelId="{9CA9D182-3F97-EE46-AF64-1B4E7E752365}" type="presOf" srcId="{C067D30F-5B15-4882-A782-A51B0BFD4613}" destId="{4E09FC03-0F55-3B48-8763-2818BEF2DB58}" srcOrd="1" destOrd="0" presId="urn:microsoft.com/office/officeart/2016/7/layout/RepeatingBendingProcessNew"/>
    <dgm:cxn modelId="{CD468084-0D67-1045-972F-6CF2805D2FF6}" type="presOf" srcId="{2D0A8428-4011-4BAF-85BD-913E3E57ED9F}" destId="{6E016591-17AF-8049-A557-C3282D3948B0}" srcOrd="1" destOrd="0" presId="urn:microsoft.com/office/officeart/2016/7/layout/RepeatingBendingProcessNew"/>
    <dgm:cxn modelId="{B58B3485-5F7B-2949-8936-A5849F322DBD}" type="presOf" srcId="{FAABF4D5-759B-499B-BDC0-C0337DC38B69}" destId="{4DB83407-6662-DE4E-A052-80090725B75E}" srcOrd="1" destOrd="0" presId="urn:microsoft.com/office/officeart/2016/7/layout/RepeatingBendingProcessNew"/>
    <dgm:cxn modelId="{AED6058B-9717-D843-A50F-FB1E8B5854A4}" type="presOf" srcId="{1D185A16-0744-4F4E-AB3E-33EEE1F3747F}" destId="{B6DDE383-1B94-E64C-A12E-3B579B8EA107}" srcOrd="0" destOrd="0" presId="urn:microsoft.com/office/officeart/2016/7/layout/RepeatingBendingProcessNew"/>
    <dgm:cxn modelId="{181F9C97-D1BD-D94F-813A-250FA921417F}" type="presOf" srcId="{98B351B3-63B0-4C18-8D28-5882E03BE0EF}" destId="{B9419763-EF0D-D743-B550-269FE558BE62}" srcOrd="0" destOrd="0" presId="urn:microsoft.com/office/officeart/2016/7/layout/RepeatingBendingProcessNew"/>
    <dgm:cxn modelId="{A08ECAA6-4838-D845-ABCB-CB89787954FF}" type="presOf" srcId="{68C812BD-0958-4C97-AD03-1809B5E0B179}" destId="{74C38346-8F1B-354B-BF84-7CEDA90119CE}" srcOrd="0" destOrd="0" presId="urn:microsoft.com/office/officeart/2016/7/layout/RepeatingBendingProcessNew"/>
    <dgm:cxn modelId="{FDE2A6AA-236A-9646-AF61-B227CB905A2C}" type="presOf" srcId="{4A92F453-794F-483B-AF96-9E87CD7E06E3}" destId="{6DE9E003-53F3-A443-A474-EAAF77F369DD}" srcOrd="0" destOrd="0" presId="urn:microsoft.com/office/officeart/2016/7/layout/RepeatingBendingProcessNew"/>
    <dgm:cxn modelId="{BE6E22B0-E5C6-1545-B097-449E4F48A8A6}" type="presOf" srcId="{BC2B0DF6-EC80-4F2B-A5D8-7F7EB2FE1B52}" destId="{F5591F1F-45FF-9C48-92AB-1FEBBDE81D67}" srcOrd="1" destOrd="0" presId="urn:microsoft.com/office/officeart/2016/7/layout/RepeatingBendingProcessNew"/>
    <dgm:cxn modelId="{7282F1B4-4A70-4B47-978C-861129AF78FC}" srcId="{52E5B097-6D14-42E5-BCF0-8CC699EA2D7D}" destId="{BC9BEFD4-53EB-4EC8-AD32-032A79224B40}" srcOrd="13" destOrd="0" parTransId="{C68CDFA6-ABF2-42C0-9972-40803FD34331}" sibTransId="{EA72B3DC-DFD0-45C2-85C2-B9163586B90B}"/>
    <dgm:cxn modelId="{C0CC0FB5-EFD8-49AA-BE08-46DA86148475}" srcId="{52E5B097-6D14-42E5-BCF0-8CC699EA2D7D}" destId="{F2FA4A1D-BBE2-408F-B831-EE8CC64658DD}" srcOrd="10" destOrd="0" parTransId="{79F65624-E007-4AA9-A730-B11553634CE9}" sibTransId="{BC2B0DF6-EC80-4F2B-A5D8-7F7EB2FE1B52}"/>
    <dgm:cxn modelId="{E5CC9DB9-DD44-C84B-9712-D81D713229E7}" type="presOf" srcId="{B427CFE1-2647-42FD-9BA2-B1D36760F408}" destId="{37CE65FE-CC85-D94F-990F-DDD062A1C8FB}" srcOrd="0" destOrd="0" presId="urn:microsoft.com/office/officeart/2016/7/layout/RepeatingBendingProcessNew"/>
    <dgm:cxn modelId="{F089A6BD-011D-BF41-AC2D-BA47F02E9E6D}" type="presOf" srcId="{FF5C4F5C-E0FD-402A-8170-2D8F508887F7}" destId="{9A5BF787-F4AD-994B-9FEB-C23568093DFF}" srcOrd="1" destOrd="0" presId="urn:microsoft.com/office/officeart/2016/7/layout/RepeatingBendingProcessNew"/>
    <dgm:cxn modelId="{C825AAC5-BC16-0242-8611-EB8767EE04B4}" type="presOf" srcId="{2E438E05-1DC2-42FE-AA6D-3FEE310AD67B}" destId="{2A0336B0-83DE-FA4C-BB94-6984146BF5B7}" srcOrd="0" destOrd="0" presId="urn:microsoft.com/office/officeart/2016/7/layout/RepeatingBendingProcessNew"/>
    <dgm:cxn modelId="{73FCBCCB-AB9A-2F49-B233-026FFC02A058}" type="presOf" srcId="{967A247A-21BE-49C2-B84E-1B6823BC1D20}" destId="{3441E24D-809B-2E48-B3BB-A5452CDA13B2}" srcOrd="1" destOrd="0" presId="urn:microsoft.com/office/officeart/2016/7/layout/RepeatingBendingProcessNew"/>
    <dgm:cxn modelId="{876BCFD1-F520-FB4E-A5C9-8FDBBDEEB971}" type="presOf" srcId="{F03AC7BD-5B21-40C0-9108-D6351D84C1FE}" destId="{FCE307F4-6911-614C-87DA-5DF8B8B14D1E}" srcOrd="1" destOrd="0" presId="urn:microsoft.com/office/officeart/2016/7/layout/RepeatingBendingProcessNew"/>
    <dgm:cxn modelId="{151A72DB-BAA6-8B48-8105-55364FFCAE61}" type="presOf" srcId="{B662118C-09D4-4862-9F9D-F2BD1A2B44AF}" destId="{01525547-2928-B34F-90E7-A7E72C816666}" srcOrd="0" destOrd="0" presId="urn:microsoft.com/office/officeart/2016/7/layout/RepeatingBendingProcessNew"/>
    <dgm:cxn modelId="{A4ED79DD-9044-B44B-BFF1-A049AF0DF404}" type="presOf" srcId="{5AEAE4F4-080E-4A66-A098-D331B02AD791}" destId="{343290EA-975D-7442-9DD6-A4EA6404A9B4}" srcOrd="1" destOrd="0" presId="urn:microsoft.com/office/officeart/2016/7/layout/RepeatingBendingProcessNew"/>
    <dgm:cxn modelId="{85DCD8DD-17EA-9D41-9320-7DACA4F0889E}" type="presOf" srcId="{967A247A-21BE-49C2-B84E-1B6823BC1D20}" destId="{8C4B4A50-D8BF-BD4F-BF83-72F7FA030DF5}" srcOrd="0" destOrd="0" presId="urn:microsoft.com/office/officeart/2016/7/layout/RepeatingBendingProcessNew"/>
    <dgm:cxn modelId="{A1F15ADF-A424-4DD5-831E-7EAD893B28A3}" srcId="{52E5B097-6D14-42E5-BCF0-8CC699EA2D7D}" destId="{B662118C-09D4-4862-9F9D-F2BD1A2B44AF}" srcOrd="4" destOrd="0" parTransId="{D80195AB-A809-4F65-91C1-07ACC95CD805}" sibTransId="{967A247A-21BE-49C2-B84E-1B6823BC1D20}"/>
    <dgm:cxn modelId="{85C219E6-F035-F64E-8F6D-270CFEF0F821}" type="presOf" srcId="{2E438E05-1DC2-42FE-AA6D-3FEE310AD67B}" destId="{F0B649B2-094D-6840-ACA3-1270D5638A15}" srcOrd="1" destOrd="0" presId="urn:microsoft.com/office/officeart/2016/7/layout/RepeatingBendingProcessNew"/>
    <dgm:cxn modelId="{C5A82FEA-0380-7246-8B6D-8DAAF3ABF1D3}" type="presOf" srcId="{81873415-0E8C-43F6-B34D-FB7923EC13DF}" destId="{8CBCB5FC-3CBB-B446-8E8F-7A30D79A0AE5}" srcOrd="0" destOrd="0" presId="urn:microsoft.com/office/officeart/2016/7/layout/RepeatingBendingProcessNew"/>
    <dgm:cxn modelId="{E5784EED-F75C-40D9-B435-5BAB4C87EC34}" srcId="{52E5B097-6D14-42E5-BCF0-8CC699EA2D7D}" destId="{D33223BD-D693-45DA-B0D7-F78EF5DDFB36}" srcOrd="7" destOrd="0" parTransId="{8EEF7CE2-04D0-47D7-88B9-02538EF51C92}" sibTransId="{84243521-F72D-40A1-AA65-DBF4A28C5D71}"/>
    <dgm:cxn modelId="{00A24DF0-E1D9-1241-B76B-F627657D4118}" type="presOf" srcId="{2D0A8428-4011-4BAF-85BD-913E3E57ED9F}" destId="{A0F07DAD-F501-E641-B870-80AB9035F9E5}" srcOrd="0" destOrd="0" presId="urn:microsoft.com/office/officeart/2016/7/layout/RepeatingBendingProcessNew"/>
    <dgm:cxn modelId="{01B110F2-8903-1146-9E09-CFD3152864A1}" type="presOf" srcId="{DF71B278-A1F6-40B2-8C39-47AE2D320FA8}" destId="{6247021A-50C0-6C4F-A12A-D2F29D14CD3E}" srcOrd="0" destOrd="0" presId="urn:microsoft.com/office/officeart/2016/7/layout/RepeatingBendingProcessNew"/>
    <dgm:cxn modelId="{BAE25DF2-BA0C-8049-8052-188698581FEB}" type="presOf" srcId="{E4DFE711-F5A0-443C-ACFF-65FF62C11F66}" destId="{9CB07CB1-3F87-2B42-864B-270280F9C294}" srcOrd="0" destOrd="0" presId="urn:microsoft.com/office/officeart/2016/7/layout/RepeatingBendingProcessNew"/>
    <dgm:cxn modelId="{DD8F9AF4-9C31-4639-B8F7-CF5C6820E1B5}" srcId="{52E5B097-6D14-42E5-BCF0-8CC699EA2D7D}" destId="{8254FC16-3DA6-49C0-94AE-E0684BF07CFA}" srcOrd="6" destOrd="0" parTransId="{C7D4F2DD-DC9B-4892-9841-14307BDD6905}" sibTransId="{C067D30F-5B15-4882-A782-A51B0BFD4613}"/>
    <dgm:cxn modelId="{011C0A86-B072-FA49-BD61-FE4A3688B9F7}" type="presParOf" srcId="{0CD51833-B00A-2B44-A954-60417875412E}" destId="{B6DDE383-1B94-E64C-A12E-3B579B8EA107}" srcOrd="0" destOrd="0" presId="urn:microsoft.com/office/officeart/2016/7/layout/RepeatingBendingProcessNew"/>
    <dgm:cxn modelId="{9E6D87BA-7DDA-074B-A5A8-AE03B0EED993}" type="presParOf" srcId="{0CD51833-B00A-2B44-A954-60417875412E}" destId="{66C98727-2AD3-8441-B955-8ABBA885E882}" srcOrd="1" destOrd="0" presId="urn:microsoft.com/office/officeart/2016/7/layout/RepeatingBendingProcessNew"/>
    <dgm:cxn modelId="{4C3E7649-E4A5-B14A-99AA-23EDB5A00308}" type="presParOf" srcId="{66C98727-2AD3-8441-B955-8ABBA885E882}" destId="{3176E6DC-0F75-D348-AD96-AEF2768AD67A}" srcOrd="0" destOrd="0" presId="urn:microsoft.com/office/officeart/2016/7/layout/RepeatingBendingProcessNew"/>
    <dgm:cxn modelId="{AB8D8CC4-57FB-8D47-99FA-97E73427D0D8}" type="presParOf" srcId="{0CD51833-B00A-2B44-A954-60417875412E}" destId="{4DF524F2-E1CB-FE40-9BC7-06E8B4B33072}" srcOrd="2" destOrd="0" presId="urn:microsoft.com/office/officeart/2016/7/layout/RepeatingBendingProcessNew"/>
    <dgm:cxn modelId="{7E9C424D-6F3B-4F43-841E-409C1BDC46EE}" type="presParOf" srcId="{0CD51833-B00A-2B44-A954-60417875412E}" destId="{2A0336B0-83DE-FA4C-BB94-6984146BF5B7}" srcOrd="3" destOrd="0" presId="urn:microsoft.com/office/officeart/2016/7/layout/RepeatingBendingProcessNew"/>
    <dgm:cxn modelId="{89224B4C-386D-0B4F-B3BA-082E1EACE0E8}" type="presParOf" srcId="{2A0336B0-83DE-FA4C-BB94-6984146BF5B7}" destId="{F0B649B2-094D-6840-ACA3-1270D5638A15}" srcOrd="0" destOrd="0" presId="urn:microsoft.com/office/officeart/2016/7/layout/RepeatingBendingProcessNew"/>
    <dgm:cxn modelId="{716FDB9D-E425-BC47-891F-A973FE33B2BB}" type="presParOf" srcId="{0CD51833-B00A-2B44-A954-60417875412E}" destId="{74C38346-8F1B-354B-BF84-7CEDA90119CE}" srcOrd="4" destOrd="0" presId="urn:microsoft.com/office/officeart/2016/7/layout/RepeatingBendingProcessNew"/>
    <dgm:cxn modelId="{E7693FF4-AAFE-A446-8BDA-12B89B1A303F}" type="presParOf" srcId="{0CD51833-B00A-2B44-A954-60417875412E}" destId="{7C98EFEF-CA2D-0649-8D7B-2623A7E7DD5C}" srcOrd="5" destOrd="0" presId="urn:microsoft.com/office/officeart/2016/7/layout/RepeatingBendingProcessNew"/>
    <dgm:cxn modelId="{48FDFC86-091A-F34F-BC20-BB9FE74AA043}" type="presParOf" srcId="{7C98EFEF-CA2D-0649-8D7B-2623A7E7DD5C}" destId="{9A5BF787-F4AD-994B-9FEB-C23568093DFF}" srcOrd="0" destOrd="0" presId="urn:microsoft.com/office/officeart/2016/7/layout/RepeatingBendingProcessNew"/>
    <dgm:cxn modelId="{DBF76E9A-32AB-3E44-980B-5B8E4DAB3BF2}" type="presParOf" srcId="{0CD51833-B00A-2B44-A954-60417875412E}" destId="{37A5B66C-DD20-D449-8DA6-A982D34AC620}" srcOrd="6" destOrd="0" presId="urn:microsoft.com/office/officeart/2016/7/layout/RepeatingBendingProcessNew"/>
    <dgm:cxn modelId="{A0660267-0679-0C4C-9D05-9C719F46620C}" type="presParOf" srcId="{0CD51833-B00A-2B44-A954-60417875412E}" destId="{3FC99F26-D3F5-D74E-BB07-F8599889618C}" srcOrd="7" destOrd="0" presId="urn:microsoft.com/office/officeart/2016/7/layout/RepeatingBendingProcessNew"/>
    <dgm:cxn modelId="{CB7FD72E-8126-E64A-926B-EB21C6FAE10B}" type="presParOf" srcId="{3FC99F26-D3F5-D74E-BB07-F8599889618C}" destId="{7711102D-A726-D14C-913B-AE58A50967F5}" srcOrd="0" destOrd="0" presId="urn:microsoft.com/office/officeart/2016/7/layout/RepeatingBendingProcessNew"/>
    <dgm:cxn modelId="{6A8C54AA-39C7-C748-A6F5-A9757111D042}" type="presParOf" srcId="{0CD51833-B00A-2B44-A954-60417875412E}" destId="{01525547-2928-B34F-90E7-A7E72C816666}" srcOrd="8" destOrd="0" presId="urn:microsoft.com/office/officeart/2016/7/layout/RepeatingBendingProcessNew"/>
    <dgm:cxn modelId="{047DC0F9-096B-0F41-9404-89F784115520}" type="presParOf" srcId="{0CD51833-B00A-2B44-A954-60417875412E}" destId="{8C4B4A50-D8BF-BD4F-BF83-72F7FA030DF5}" srcOrd="9" destOrd="0" presId="urn:microsoft.com/office/officeart/2016/7/layout/RepeatingBendingProcessNew"/>
    <dgm:cxn modelId="{5A1261BA-A55D-4646-A0B5-C150FC5B4AF7}" type="presParOf" srcId="{8C4B4A50-D8BF-BD4F-BF83-72F7FA030DF5}" destId="{3441E24D-809B-2E48-B3BB-A5452CDA13B2}" srcOrd="0" destOrd="0" presId="urn:microsoft.com/office/officeart/2016/7/layout/RepeatingBendingProcessNew"/>
    <dgm:cxn modelId="{A68D27E4-81D3-1C46-AD36-FE146BDE167C}" type="presParOf" srcId="{0CD51833-B00A-2B44-A954-60417875412E}" destId="{9CB07CB1-3F87-2B42-864B-270280F9C294}" srcOrd="10" destOrd="0" presId="urn:microsoft.com/office/officeart/2016/7/layout/RepeatingBendingProcessNew"/>
    <dgm:cxn modelId="{10CD84BC-CBC3-3946-ABC6-BAFE6BD9552A}" type="presParOf" srcId="{0CD51833-B00A-2B44-A954-60417875412E}" destId="{92171283-AE6B-0041-AA04-C2CDA93A34EA}" srcOrd="11" destOrd="0" presId="urn:microsoft.com/office/officeart/2016/7/layout/RepeatingBendingProcessNew"/>
    <dgm:cxn modelId="{2E7D6FA6-E3BA-AE48-B8AB-A23212033AB2}" type="presParOf" srcId="{92171283-AE6B-0041-AA04-C2CDA93A34EA}" destId="{FCE307F4-6911-614C-87DA-5DF8B8B14D1E}" srcOrd="0" destOrd="0" presId="urn:microsoft.com/office/officeart/2016/7/layout/RepeatingBendingProcessNew"/>
    <dgm:cxn modelId="{8A39239F-86A5-EB47-85A9-82EE86F7AFE7}" type="presParOf" srcId="{0CD51833-B00A-2B44-A954-60417875412E}" destId="{06C8AB64-4455-784B-AA02-F5F63FF7B3B8}" srcOrd="12" destOrd="0" presId="urn:microsoft.com/office/officeart/2016/7/layout/RepeatingBendingProcessNew"/>
    <dgm:cxn modelId="{CB40BB5C-FBD3-5C4D-8C56-054E0588CE78}" type="presParOf" srcId="{0CD51833-B00A-2B44-A954-60417875412E}" destId="{E698EA3B-ABBE-AA42-8E85-DAEEC78A5D44}" srcOrd="13" destOrd="0" presId="urn:microsoft.com/office/officeart/2016/7/layout/RepeatingBendingProcessNew"/>
    <dgm:cxn modelId="{7C73AE4C-EE8D-9245-92FE-8214E53EFAD2}" type="presParOf" srcId="{E698EA3B-ABBE-AA42-8E85-DAEEC78A5D44}" destId="{4E09FC03-0F55-3B48-8763-2818BEF2DB58}" srcOrd="0" destOrd="0" presId="urn:microsoft.com/office/officeart/2016/7/layout/RepeatingBendingProcessNew"/>
    <dgm:cxn modelId="{FF4407C3-306C-D343-BD4D-58FE638C886C}" type="presParOf" srcId="{0CD51833-B00A-2B44-A954-60417875412E}" destId="{B3FE1817-18BE-CE41-B767-247F48684D46}" srcOrd="14" destOrd="0" presId="urn:microsoft.com/office/officeart/2016/7/layout/RepeatingBendingProcessNew"/>
    <dgm:cxn modelId="{C436BACB-62CE-FA43-97A9-0A138B7C6EDC}" type="presParOf" srcId="{0CD51833-B00A-2B44-A954-60417875412E}" destId="{C7FBC658-7087-D44F-8A2F-25CC327E593E}" srcOrd="15" destOrd="0" presId="urn:microsoft.com/office/officeart/2016/7/layout/RepeatingBendingProcessNew"/>
    <dgm:cxn modelId="{A3F85B4C-C417-A34C-B641-D790F64439A0}" type="presParOf" srcId="{C7FBC658-7087-D44F-8A2F-25CC327E593E}" destId="{CC6B5E47-8698-174F-B778-8993EF474D54}" srcOrd="0" destOrd="0" presId="urn:microsoft.com/office/officeart/2016/7/layout/RepeatingBendingProcessNew"/>
    <dgm:cxn modelId="{6B45FC99-B5FE-4645-8A05-91B4E49D6951}" type="presParOf" srcId="{0CD51833-B00A-2B44-A954-60417875412E}" destId="{00E2BA73-D2B1-1740-8DB6-56E2BAEA2206}" srcOrd="16" destOrd="0" presId="urn:microsoft.com/office/officeart/2016/7/layout/RepeatingBendingProcessNew"/>
    <dgm:cxn modelId="{8CD9CB5D-0B4A-9443-B34F-255CCB31559A}" type="presParOf" srcId="{0CD51833-B00A-2B44-A954-60417875412E}" destId="{A41D69AF-96B2-7E42-939B-04708C5BBA1A}" srcOrd="17" destOrd="0" presId="urn:microsoft.com/office/officeart/2016/7/layout/RepeatingBendingProcessNew"/>
    <dgm:cxn modelId="{6E57A9E2-964F-DD4C-A060-115A9CCF9048}" type="presParOf" srcId="{A41D69AF-96B2-7E42-939B-04708C5BBA1A}" destId="{4DB83407-6662-DE4E-A052-80090725B75E}" srcOrd="0" destOrd="0" presId="urn:microsoft.com/office/officeart/2016/7/layout/RepeatingBendingProcessNew"/>
    <dgm:cxn modelId="{76D88687-E226-544A-B88C-7E797254D4C3}" type="presParOf" srcId="{0CD51833-B00A-2B44-A954-60417875412E}" destId="{B9419763-EF0D-D743-B550-269FE558BE62}" srcOrd="18" destOrd="0" presId="urn:microsoft.com/office/officeart/2016/7/layout/RepeatingBendingProcessNew"/>
    <dgm:cxn modelId="{8155E472-1921-4643-89C0-FF683E6EC3D2}" type="presParOf" srcId="{0CD51833-B00A-2B44-A954-60417875412E}" destId="{FD0A9AB6-9C3D-214D-BEEE-119AF8F8EA40}" srcOrd="19" destOrd="0" presId="urn:microsoft.com/office/officeart/2016/7/layout/RepeatingBendingProcessNew"/>
    <dgm:cxn modelId="{2BBB57F8-951D-6140-9BD8-88CF05BC833B}" type="presParOf" srcId="{FD0A9AB6-9C3D-214D-BEEE-119AF8F8EA40}" destId="{343290EA-975D-7442-9DD6-A4EA6404A9B4}" srcOrd="0" destOrd="0" presId="urn:microsoft.com/office/officeart/2016/7/layout/RepeatingBendingProcessNew"/>
    <dgm:cxn modelId="{FD6BFEBB-96EC-A143-9E8A-71324402ED91}" type="presParOf" srcId="{0CD51833-B00A-2B44-A954-60417875412E}" destId="{93608984-D4CE-DD48-A4AC-3F8672F1BF60}" srcOrd="20" destOrd="0" presId="urn:microsoft.com/office/officeart/2016/7/layout/RepeatingBendingProcessNew"/>
    <dgm:cxn modelId="{FAD04B52-34A1-E840-ACEC-12123F32E051}" type="presParOf" srcId="{0CD51833-B00A-2B44-A954-60417875412E}" destId="{3509FF8B-69A7-5E47-B96C-713A8E842A23}" srcOrd="21" destOrd="0" presId="urn:microsoft.com/office/officeart/2016/7/layout/RepeatingBendingProcessNew"/>
    <dgm:cxn modelId="{660E0263-3A27-FA47-A4DD-4DF46461E7C7}" type="presParOf" srcId="{3509FF8B-69A7-5E47-B96C-713A8E842A23}" destId="{F5591F1F-45FF-9C48-92AB-1FEBBDE81D67}" srcOrd="0" destOrd="0" presId="urn:microsoft.com/office/officeart/2016/7/layout/RepeatingBendingProcessNew"/>
    <dgm:cxn modelId="{1CA26AF3-8CDC-FD41-A1F0-AA1D33B78486}" type="presParOf" srcId="{0CD51833-B00A-2B44-A954-60417875412E}" destId="{8CBCB5FC-3CBB-B446-8E8F-7A30D79A0AE5}" srcOrd="22" destOrd="0" presId="urn:microsoft.com/office/officeart/2016/7/layout/RepeatingBendingProcessNew"/>
    <dgm:cxn modelId="{9E083ED0-768E-9345-B86E-03D253BDC499}" type="presParOf" srcId="{0CD51833-B00A-2B44-A954-60417875412E}" destId="{37CE65FE-CC85-D94F-990F-DDD062A1C8FB}" srcOrd="23" destOrd="0" presId="urn:microsoft.com/office/officeart/2016/7/layout/RepeatingBendingProcessNew"/>
    <dgm:cxn modelId="{B679E73F-7E93-6C45-A5D9-637A50CCFB07}" type="presParOf" srcId="{37CE65FE-CC85-D94F-990F-DDD062A1C8FB}" destId="{76964A8E-1DB9-5A4C-8F50-684AE117F1CC}" srcOrd="0" destOrd="0" presId="urn:microsoft.com/office/officeart/2016/7/layout/RepeatingBendingProcessNew"/>
    <dgm:cxn modelId="{9417EC98-C984-224F-9FD2-6D86A45B6984}" type="presParOf" srcId="{0CD51833-B00A-2B44-A954-60417875412E}" destId="{6DE9E003-53F3-A443-A474-EAAF77F369DD}" srcOrd="24" destOrd="0" presId="urn:microsoft.com/office/officeart/2016/7/layout/RepeatingBendingProcessNew"/>
    <dgm:cxn modelId="{A6DBABA6-F431-C249-8EA4-8C4703D5F392}" type="presParOf" srcId="{0CD51833-B00A-2B44-A954-60417875412E}" destId="{A0F07DAD-F501-E641-B870-80AB9035F9E5}" srcOrd="25" destOrd="0" presId="urn:microsoft.com/office/officeart/2016/7/layout/RepeatingBendingProcessNew"/>
    <dgm:cxn modelId="{8101E44C-4D8A-D04B-9C47-0CEF54C4A06E}" type="presParOf" srcId="{A0F07DAD-F501-E641-B870-80AB9035F9E5}" destId="{6E016591-17AF-8049-A557-C3282D3948B0}" srcOrd="0" destOrd="0" presId="urn:microsoft.com/office/officeart/2016/7/layout/RepeatingBendingProcessNew"/>
    <dgm:cxn modelId="{C6DB6E25-421E-DF48-9F58-0375DBC570DB}" type="presParOf" srcId="{0CD51833-B00A-2B44-A954-60417875412E}" destId="{7B2E65C0-EC75-BA41-9871-9FB036E8625C}" srcOrd="26" destOrd="0" presId="urn:microsoft.com/office/officeart/2016/7/layout/RepeatingBendingProcessNew"/>
    <dgm:cxn modelId="{A6CB4517-C239-2F49-B97D-36447DF0BDFD}" type="presParOf" srcId="{0CD51833-B00A-2B44-A954-60417875412E}" destId="{98DDAB57-92F7-DC48-8F59-72DFBE20C24A}" srcOrd="27" destOrd="0" presId="urn:microsoft.com/office/officeart/2016/7/layout/RepeatingBendingProcessNew"/>
    <dgm:cxn modelId="{9DC3756A-CD83-874D-979B-1CEF6CCD34BC}" type="presParOf" srcId="{98DDAB57-92F7-DC48-8F59-72DFBE20C24A}" destId="{734AF107-D4E0-4C4E-A7AE-F3F3ED97B2AB}" srcOrd="0" destOrd="0" presId="urn:microsoft.com/office/officeart/2016/7/layout/RepeatingBendingProcessNew"/>
    <dgm:cxn modelId="{EFFFB4F4-CA2C-F14B-B667-F9424CD95245}" type="presParOf" srcId="{0CD51833-B00A-2B44-A954-60417875412E}" destId="{6247021A-50C0-6C4F-A12A-D2F29D14CD3E}" srcOrd="28" destOrd="0" presId="urn:microsoft.com/office/officeart/2016/7/layout/RepeatingBendingProcessNew"/>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6D6E009-AB71-4744-B5A7-8A4EDFB10C1A}" type="doc">
      <dgm:prSet loTypeId="urn:microsoft.com/office/officeart/2005/8/layout/default" loCatId="list" qsTypeId="urn:microsoft.com/office/officeart/2005/8/quickstyle/simple1" qsCatId="simple" csTypeId="urn:microsoft.com/office/officeart/2005/8/colors/colorful5" csCatId="colorful"/>
      <dgm:spPr/>
      <dgm:t>
        <a:bodyPr/>
        <a:lstStyle/>
        <a:p>
          <a:endParaRPr lang="en-US"/>
        </a:p>
      </dgm:t>
    </dgm:pt>
    <dgm:pt modelId="{F205C4D4-2213-4485-A8B2-42FA4E3AE3FE}">
      <dgm:prSet/>
      <dgm:spPr/>
      <dgm:t>
        <a:bodyPr/>
        <a:lstStyle/>
        <a:p>
          <a:r>
            <a:rPr lang="ru-RU" b="1" i="0"/>
            <a:t>Заборона негативної ретроактивності</a:t>
          </a:r>
          <a:endParaRPr lang="en-US"/>
        </a:p>
      </dgm:t>
    </dgm:pt>
    <dgm:pt modelId="{3A07C7B0-A515-4B45-B97E-F73A33FC69D6}" type="parTrans" cxnId="{CC82BAEC-1EE5-452C-A4D0-56145BF6CBEA}">
      <dgm:prSet/>
      <dgm:spPr/>
      <dgm:t>
        <a:bodyPr/>
        <a:lstStyle/>
        <a:p>
          <a:endParaRPr lang="en-US"/>
        </a:p>
      </dgm:t>
    </dgm:pt>
    <dgm:pt modelId="{03F2F0B5-17F4-4BD4-8354-907560C45138}" type="sibTrans" cxnId="{CC82BAEC-1EE5-452C-A4D0-56145BF6CBEA}">
      <dgm:prSet/>
      <dgm:spPr/>
      <dgm:t>
        <a:bodyPr/>
        <a:lstStyle/>
        <a:p>
          <a:endParaRPr lang="en-US"/>
        </a:p>
      </dgm:t>
    </dgm:pt>
    <dgm:pt modelId="{4C119404-7411-43CA-A0A7-662E23F0CC23}">
      <dgm:prSet/>
      <dgm:spPr/>
      <dgm:t>
        <a:bodyPr/>
        <a:lstStyle/>
        <a:p>
          <a:r>
            <a:rPr lang="ru-RU" b="0" i="0"/>
            <a:t>Каральні положення не повинні застосовуватись із зворотною силою на шкоду особі. </a:t>
          </a:r>
          <a:endParaRPr lang="en-US"/>
        </a:p>
      </dgm:t>
    </dgm:pt>
    <dgm:pt modelId="{E5470636-E1FC-4118-B3C0-699EAD75037C}" type="parTrans" cxnId="{D5DD6A2A-7593-4BC3-B347-1209AA37B4C5}">
      <dgm:prSet/>
      <dgm:spPr/>
      <dgm:t>
        <a:bodyPr/>
        <a:lstStyle/>
        <a:p>
          <a:endParaRPr lang="en-US"/>
        </a:p>
      </dgm:t>
    </dgm:pt>
    <dgm:pt modelId="{4CF6945E-8A0B-4AD1-ACF2-CBA8530AA37B}" type="sibTrans" cxnId="{D5DD6A2A-7593-4BC3-B347-1209AA37B4C5}">
      <dgm:prSet/>
      <dgm:spPr/>
      <dgm:t>
        <a:bodyPr/>
        <a:lstStyle/>
        <a:p>
          <a:endParaRPr lang="en-US"/>
        </a:p>
      </dgm:t>
    </dgm:pt>
    <dgm:pt modelId="{A832FFA8-43D2-4335-B310-819CC0D59577}">
      <dgm:prSet/>
      <dgm:spPr/>
      <dgm:t>
        <a:bodyPr/>
        <a:lstStyle/>
        <a:p>
          <a:r>
            <a:rPr lang="ru-RU" b="0" i="0"/>
            <a:t>Приклад: Справа </a:t>
          </a:r>
          <a:r>
            <a:rPr lang="ru-RU" b="0" i="1"/>
            <a:t>"</a:t>
          </a:r>
          <a:r>
            <a:rPr lang="en-US" b="0" i="1"/>
            <a:t>Berardi and Mularoni v. San Marino" </a:t>
          </a:r>
          <a:r>
            <a:rPr lang="en-US" b="0" i="0"/>
            <a:t>– </a:t>
          </a:r>
          <a:r>
            <a:rPr lang="ru-RU" b="0" i="0"/>
            <a:t>негативна ретроактивність.</a:t>
          </a:r>
          <a:endParaRPr lang="en-US"/>
        </a:p>
      </dgm:t>
    </dgm:pt>
    <dgm:pt modelId="{14D29DAB-8AFB-4B6A-8275-F8A14096D549}" type="parTrans" cxnId="{DE9F830E-FD5C-46C6-9D6B-C5EB3D833F0F}">
      <dgm:prSet/>
      <dgm:spPr/>
      <dgm:t>
        <a:bodyPr/>
        <a:lstStyle/>
        <a:p>
          <a:endParaRPr lang="en-US"/>
        </a:p>
      </dgm:t>
    </dgm:pt>
    <dgm:pt modelId="{F78BD548-F96F-4969-9C5C-C58D0E88F2A6}" type="sibTrans" cxnId="{DE9F830E-FD5C-46C6-9D6B-C5EB3D833F0F}">
      <dgm:prSet/>
      <dgm:spPr/>
      <dgm:t>
        <a:bodyPr/>
        <a:lstStyle/>
        <a:p>
          <a:endParaRPr lang="en-US"/>
        </a:p>
      </dgm:t>
    </dgm:pt>
    <dgm:pt modelId="{DB6956E6-48F2-4464-8B3C-A2FAE9A3EED0}">
      <dgm:prSet/>
      <dgm:spPr/>
      <dgm:t>
        <a:bodyPr/>
        <a:lstStyle/>
        <a:p>
          <a:r>
            <a:rPr lang="ru-RU" b="1" i="0"/>
            <a:t>Принцип </a:t>
          </a:r>
          <a:r>
            <a:rPr lang="en-US" b="1" i="0"/>
            <a:t>lex mitior</a:t>
          </a:r>
          <a:endParaRPr lang="en-US"/>
        </a:p>
      </dgm:t>
    </dgm:pt>
    <dgm:pt modelId="{65C5C0D4-A06D-4FAC-99DB-D4753B72C2E4}" type="parTrans" cxnId="{1540B6BA-B694-4058-AD14-BF38E1B81DC9}">
      <dgm:prSet/>
      <dgm:spPr/>
      <dgm:t>
        <a:bodyPr/>
        <a:lstStyle/>
        <a:p>
          <a:endParaRPr lang="en-US"/>
        </a:p>
      </dgm:t>
    </dgm:pt>
    <dgm:pt modelId="{044E59A3-7196-42A0-BA33-24B7004170AD}" type="sibTrans" cxnId="{1540B6BA-B694-4058-AD14-BF38E1B81DC9}">
      <dgm:prSet/>
      <dgm:spPr/>
      <dgm:t>
        <a:bodyPr/>
        <a:lstStyle/>
        <a:p>
          <a:endParaRPr lang="en-US"/>
        </a:p>
      </dgm:t>
    </dgm:pt>
    <dgm:pt modelId="{C490DC25-1AAE-4F9B-BE51-673C24355166}">
      <dgm:prSet/>
      <dgm:spPr/>
      <dgm:t>
        <a:bodyPr/>
        <a:lstStyle/>
        <a:p>
          <a:r>
            <a:rPr lang="ru-RU" b="0" i="0"/>
            <a:t>Якщо новий закон пом'якшує відповідальність або скасовує її, він має зворотну дію в часі. </a:t>
          </a:r>
          <a:endParaRPr lang="en-US"/>
        </a:p>
      </dgm:t>
    </dgm:pt>
    <dgm:pt modelId="{60383B93-3BD8-4763-96E4-A80FC6074F8B}" type="parTrans" cxnId="{50877F32-CBB8-42BA-9B5B-6E9535A2F47E}">
      <dgm:prSet/>
      <dgm:spPr/>
      <dgm:t>
        <a:bodyPr/>
        <a:lstStyle/>
        <a:p>
          <a:endParaRPr lang="en-US"/>
        </a:p>
      </dgm:t>
    </dgm:pt>
    <dgm:pt modelId="{BCAD59B9-4E90-4F2E-A16C-7A4C9081EA55}" type="sibTrans" cxnId="{50877F32-CBB8-42BA-9B5B-6E9535A2F47E}">
      <dgm:prSet/>
      <dgm:spPr/>
      <dgm:t>
        <a:bodyPr/>
        <a:lstStyle/>
        <a:p>
          <a:endParaRPr lang="en-US"/>
        </a:p>
      </dgm:t>
    </dgm:pt>
    <dgm:pt modelId="{17C457A6-9D58-4FB5-BD10-9E98DFCDDDB5}">
      <dgm:prSet/>
      <dgm:spPr/>
      <dgm:t>
        <a:bodyPr/>
        <a:lstStyle/>
        <a:p>
          <a:r>
            <a:rPr lang="ru-RU" b="0" i="0"/>
            <a:t>Приклад: Проект нового КК України – ст. 1.4.2.: детальне регулювання зворотної дії закону.</a:t>
          </a:r>
          <a:endParaRPr lang="en-US"/>
        </a:p>
      </dgm:t>
    </dgm:pt>
    <dgm:pt modelId="{81AFBE6E-38FC-41FC-B080-B3ABB05FC9CC}" type="parTrans" cxnId="{AA490C60-ED16-496B-9E40-90EF234BEA1C}">
      <dgm:prSet/>
      <dgm:spPr/>
      <dgm:t>
        <a:bodyPr/>
        <a:lstStyle/>
        <a:p>
          <a:endParaRPr lang="en-US"/>
        </a:p>
      </dgm:t>
    </dgm:pt>
    <dgm:pt modelId="{B982FF89-313B-40FF-AB0F-AEE3DFD6F418}" type="sibTrans" cxnId="{AA490C60-ED16-496B-9E40-90EF234BEA1C}">
      <dgm:prSet/>
      <dgm:spPr/>
      <dgm:t>
        <a:bodyPr/>
        <a:lstStyle/>
        <a:p>
          <a:endParaRPr lang="en-US"/>
        </a:p>
      </dgm:t>
    </dgm:pt>
    <dgm:pt modelId="{5F12B6FC-3232-0F41-A436-E59A09F1DCAD}" type="pres">
      <dgm:prSet presAssocID="{36D6E009-AB71-4744-B5A7-8A4EDFB10C1A}" presName="diagram" presStyleCnt="0">
        <dgm:presLayoutVars>
          <dgm:dir/>
          <dgm:resizeHandles val="exact"/>
        </dgm:presLayoutVars>
      </dgm:prSet>
      <dgm:spPr/>
    </dgm:pt>
    <dgm:pt modelId="{1C079ECF-2070-3A41-A9FB-FAA58647CEA9}" type="pres">
      <dgm:prSet presAssocID="{F205C4D4-2213-4485-A8B2-42FA4E3AE3FE}" presName="node" presStyleLbl="node1" presStyleIdx="0" presStyleCnt="6">
        <dgm:presLayoutVars>
          <dgm:bulletEnabled val="1"/>
        </dgm:presLayoutVars>
      </dgm:prSet>
      <dgm:spPr/>
    </dgm:pt>
    <dgm:pt modelId="{6FC04FA6-3B4A-5E4D-BA89-E8035BEFBA11}" type="pres">
      <dgm:prSet presAssocID="{03F2F0B5-17F4-4BD4-8354-907560C45138}" presName="sibTrans" presStyleCnt="0"/>
      <dgm:spPr/>
    </dgm:pt>
    <dgm:pt modelId="{94529E2B-82BF-8744-B01B-D3E866884619}" type="pres">
      <dgm:prSet presAssocID="{4C119404-7411-43CA-A0A7-662E23F0CC23}" presName="node" presStyleLbl="node1" presStyleIdx="1" presStyleCnt="6">
        <dgm:presLayoutVars>
          <dgm:bulletEnabled val="1"/>
        </dgm:presLayoutVars>
      </dgm:prSet>
      <dgm:spPr/>
    </dgm:pt>
    <dgm:pt modelId="{D6BD7720-8FC0-8240-A482-B8D533596CF3}" type="pres">
      <dgm:prSet presAssocID="{4CF6945E-8A0B-4AD1-ACF2-CBA8530AA37B}" presName="sibTrans" presStyleCnt="0"/>
      <dgm:spPr/>
    </dgm:pt>
    <dgm:pt modelId="{22ED5ED4-0503-A542-AA78-7A7375751B2D}" type="pres">
      <dgm:prSet presAssocID="{A832FFA8-43D2-4335-B310-819CC0D59577}" presName="node" presStyleLbl="node1" presStyleIdx="2" presStyleCnt="6">
        <dgm:presLayoutVars>
          <dgm:bulletEnabled val="1"/>
        </dgm:presLayoutVars>
      </dgm:prSet>
      <dgm:spPr/>
    </dgm:pt>
    <dgm:pt modelId="{6BFB2957-173D-7944-8738-9E74049CDC9B}" type="pres">
      <dgm:prSet presAssocID="{F78BD548-F96F-4969-9C5C-C58D0E88F2A6}" presName="sibTrans" presStyleCnt="0"/>
      <dgm:spPr/>
    </dgm:pt>
    <dgm:pt modelId="{FEED08F7-0022-8D46-8B72-CDC92615B4E0}" type="pres">
      <dgm:prSet presAssocID="{DB6956E6-48F2-4464-8B3C-A2FAE9A3EED0}" presName="node" presStyleLbl="node1" presStyleIdx="3" presStyleCnt="6">
        <dgm:presLayoutVars>
          <dgm:bulletEnabled val="1"/>
        </dgm:presLayoutVars>
      </dgm:prSet>
      <dgm:spPr/>
    </dgm:pt>
    <dgm:pt modelId="{EF65AE07-DCE1-0B48-A8C8-6EB3BED11036}" type="pres">
      <dgm:prSet presAssocID="{044E59A3-7196-42A0-BA33-24B7004170AD}" presName="sibTrans" presStyleCnt="0"/>
      <dgm:spPr/>
    </dgm:pt>
    <dgm:pt modelId="{705219CB-48E9-6844-880F-56B133379BE2}" type="pres">
      <dgm:prSet presAssocID="{C490DC25-1AAE-4F9B-BE51-673C24355166}" presName="node" presStyleLbl="node1" presStyleIdx="4" presStyleCnt="6">
        <dgm:presLayoutVars>
          <dgm:bulletEnabled val="1"/>
        </dgm:presLayoutVars>
      </dgm:prSet>
      <dgm:spPr/>
    </dgm:pt>
    <dgm:pt modelId="{9482454F-DAD2-C445-BC34-F85B895309D7}" type="pres">
      <dgm:prSet presAssocID="{BCAD59B9-4E90-4F2E-A16C-7A4C9081EA55}" presName="sibTrans" presStyleCnt="0"/>
      <dgm:spPr/>
    </dgm:pt>
    <dgm:pt modelId="{54A8A8CF-EAF3-6646-A14B-CD75452B77E6}" type="pres">
      <dgm:prSet presAssocID="{17C457A6-9D58-4FB5-BD10-9E98DFCDDDB5}" presName="node" presStyleLbl="node1" presStyleIdx="5" presStyleCnt="6">
        <dgm:presLayoutVars>
          <dgm:bulletEnabled val="1"/>
        </dgm:presLayoutVars>
      </dgm:prSet>
      <dgm:spPr/>
    </dgm:pt>
  </dgm:ptLst>
  <dgm:cxnLst>
    <dgm:cxn modelId="{DE9F830E-FD5C-46C6-9D6B-C5EB3D833F0F}" srcId="{36D6E009-AB71-4744-B5A7-8A4EDFB10C1A}" destId="{A832FFA8-43D2-4335-B310-819CC0D59577}" srcOrd="2" destOrd="0" parTransId="{14D29DAB-8AFB-4B6A-8275-F8A14096D549}" sibTransId="{F78BD548-F96F-4969-9C5C-C58D0E88F2A6}"/>
    <dgm:cxn modelId="{A09BED22-582F-6C48-BF35-F9A02A54373A}" type="presOf" srcId="{F205C4D4-2213-4485-A8B2-42FA4E3AE3FE}" destId="{1C079ECF-2070-3A41-A9FB-FAA58647CEA9}" srcOrd="0" destOrd="0" presId="urn:microsoft.com/office/officeart/2005/8/layout/default"/>
    <dgm:cxn modelId="{D5DD6A2A-7593-4BC3-B347-1209AA37B4C5}" srcId="{36D6E009-AB71-4744-B5A7-8A4EDFB10C1A}" destId="{4C119404-7411-43CA-A0A7-662E23F0CC23}" srcOrd="1" destOrd="0" parTransId="{E5470636-E1FC-4118-B3C0-699EAD75037C}" sibTransId="{4CF6945E-8A0B-4AD1-ACF2-CBA8530AA37B}"/>
    <dgm:cxn modelId="{50877F32-CBB8-42BA-9B5B-6E9535A2F47E}" srcId="{36D6E009-AB71-4744-B5A7-8A4EDFB10C1A}" destId="{C490DC25-1AAE-4F9B-BE51-673C24355166}" srcOrd="4" destOrd="0" parTransId="{60383B93-3BD8-4763-96E4-A80FC6074F8B}" sibTransId="{BCAD59B9-4E90-4F2E-A16C-7A4C9081EA55}"/>
    <dgm:cxn modelId="{AA490C60-ED16-496B-9E40-90EF234BEA1C}" srcId="{36D6E009-AB71-4744-B5A7-8A4EDFB10C1A}" destId="{17C457A6-9D58-4FB5-BD10-9E98DFCDDDB5}" srcOrd="5" destOrd="0" parTransId="{81AFBE6E-38FC-41FC-B080-B3ABB05FC9CC}" sibTransId="{B982FF89-313B-40FF-AB0F-AEE3DFD6F418}"/>
    <dgm:cxn modelId="{760F8D6F-C48E-D542-9B26-2A93BFBA0863}" type="presOf" srcId="{A832FFA8-43D2-4335-B310-819CC0D59577}" destId="{22ED5ED4-0503-A542-AA78-7A7375751B2D}" srcOrd="0" destOrd="0" presId="urn:microsoft.com/office/officeart/2005/8/layout/default"/>
    <dgm:cxn modelId="{59FED0A4-BEE2-5D4B-9943-63C1C7B7661B}" type="presOf" srcId="{4C119404-7411-43CA-A0A7-662E23F0CC23}" destId="{94529E2B-82BF-8744-B01B-D3E866884619}" srcOrd="0" destOrd="0" presId="urn:microsoft.com/office/officeart/2005/8/layout/default"/>
    <dgm:cxn modelId="{1540B6BA-B694-4058-AD14-BF38E1B81DC9}" srcId="{36D6E009-AB71-4744-B5A7-8A4EDFB10C1A}" destId="{DB6956E6-48F2-4464-8B3C-A2FAE9A3EED0}" srcOrd="3" destOrd="0" parTransId="{65C5C0D4-A06D-4FAC-99DB-D4753B72C2E4}" sibTransId="{044E59A3-7196-42A0-BA33-24B7004170AD}"/>
    <dgm:cxn modelId="{0BE570D2-216A-2242-A2E0-654FF8486721}" type="presOf" srcId="{36D6E009-AB71-4744-B5A7-8A4EDFB10C1A}" destId="{5F12B6FC-3232-0F41-A436-E59A09F1DCAD}" srcOrd="0" destOrd="0" presId="urn:microsoft.com/office/officeart/2005/8/layout/default"/>
    <dgm:cxn modelId="{6F8EDFE1-8959-3543-B3FB-312B878A5EF2}" type="presOf" srcId="{DB6956E6-48F2-4464-8B3C-A2FAE9A3EED0}" destId="{FEED08F7-0022-8D46-8B72-CDC92615B4E0}" srcOrd="0" destOrd="0" presId="urn:microsoft.com/office/officeart/2005/8/layout/default"/>
    <dgm:cxn modelId="{DDA059E4-D3FB-DC4A-9BCF-12BD235A3037}" type="presOf" srcId="{17C457A6-9D58-4FB5-BD10-9E98DFCDDDB5}" destId="{54A8A8CF-EAF3-6646-A14B-CD75452B77E6}" srcOrd="0" destOrd="0" presId="urn:microsoft.com/office/officeart/2005/8/layout/default"/>
    <dgm:cxn modelId="{021D44E8-71A6-7546-8C7A-1FC5F128F4E8}" type="presOf" srcId="{C490DC25-1AAE-4F9B-BE51-673C24355166}" destId="{705219CB-48E9-6844-880F-56B133379BE2}" srcOrd="0" destOrd="0" presId="urn:microsoft.com/office/officeart/2005/8/layout/default"/>
    <dgm:cxn modelId="{CC82BAEC-1EE5-452C-A4D0-56145BF6CBEA}" srcId="{36D6E009-AB71-4744-B5A7-8A4EDFB10C1A}" destId="{F205C4D4-2213-4485-A8B2-42FA4E3AE3FE}" srcOrd="0" destOrd="0" parTransId="{3A07C7B0-A515-4B45-B97E-F73A33FC69D6}" sibTransId="{03F2F0B5-17F4-4BD4-8354-907560C45138}"/>
    <dgm:cxn modelId="{EB1B1604-7DD4-8C4A-900E-18DAFC2F6D17}" type="presParOf" srcId="{5F12B6FC-3232-0F41-A436-E59A09F1DCAD}" destId="{1C079ECF-2070-3A41-A9FB-FAA58647CEA9}" srcOrd="0" destOrd="0" presId="urn:microsoft.com/office/officeart/2005/8/layout/default"/>
    <dgm:cxn modelId="{DED1F01E-39B3-9D4D-9249-1C4BEA241E97}" type="presParOf" srcId="{5F12B6FC-3232-0F41-A436-E59A09F1DCAD}" destId="{6FC04FA6-3B4A-5E4D-BA89-E8035BEFBA11}" srcOrd="1" destOrd="0" presId="urn:microsoft.com/office/officeart/2005/8/layout/default"/>
    <dgm:cxn modelId="{E785DFFB-9437-314D-B88A-4DF62348EF99}" type="presParOf" srcId="{5F12B6FC-3232-0F41-A436-E59A09F1DCAD}" destId="{94529E2B-82BF-8744-B01B-D3E866884619}" srcOrd="2" destOrd="0" presId="urn:microsoft.com/office/officeart/2005/8/layout/default"/>
    <dgm:cxn modelId="{6B062ED0-C97E-AB45-9211-3BC197C89923}" type="presParOf" srcId="{5F12B6FC-3232-0F41-A436-E59A09F1DCAD}" destId="{D6BD7720-8FC0-8240-A482-B8D533596CF3}" srcOrd="3" destOrd="0" presId="urn:microsoft.com/office/officeart/2005/8/layout/default"/>
    <dgm:cxn modelId="{CB1274B2-8B36-5B43-AFD9-08773D744DFD}" type="presParOf" srcId="{5F12B6FC-3232-0F41-A436-E59A09F1DCAD}" destId="{22ED5ED4-0503-A542-AA78-7A7375751B2D}" srcOrd="4" destOrd="0" presId="urn:microsoft.com/office/officeart/2005/8/layout/default"/>
    <dgm:cxn modelId="{4E1C4EA7-A826-214D-AD82-6DCEB35CD623}" type="presParOf" srcId="{5F12B6FC-3232-0F41-A436-E59A09F1DCAD}" destId="{6BFB2957-173D-7944-8738-9E74049CDC9B}" srcOrd="5" destOrd="0" presId="urn:microsoft.com/office/officeart/2005/8/layout/default"/>
    <dgm:cxn modelId="{C285123E-BB34-7E40-A645-0EFBD8BBF403}" type="presParOf" srcId="{5F12B6FC-3232-0F41-A436-E59A09F1DCAD}" destId="{FEED08F7-0022-8D46-8B72-CDC92615B4E0}" srcOrd="6" destOrd="0" presId="urn:microsoft.com/office/officeart/2005/8/layout/default"/>
    <dgm:cxn modelId="{B3CF4C52-2FEB-5245-8836-4B41E6A76FC5}" type="presParOf" srcId="{5F12B6FC-3232-0F41-A436-E59A09F1DCAD}" destId="{EF65AE07-DCE1-0B48-A8C8-6EB3BED11036}" srcOrd="7" destOrd="0" presId="urn:microsoft.com/office/officeart/2005/8/layout/default"/>
    <dgm:cxn modelId="{A12FAB79-AC2F-5B40-9F07-0172482CDF2B}" type="presParOf" srcId="{5F12B6FC-3232-0F41-A436-E59A09F1DCAD}" destId="{705219CB-48E9-6844-880F-56B133379BE2}" srcOrd="8" destOrd="0" presId="urn:microsoft.com/office/officeart/2005/8/layout/default"/>
    <dgm:cxn modelId="{BC2C20A0-A1BB-0846-A918-4E781F666B22}" type="presParOf" srcId="{5F12B6FC-3232-0F41-A436-E59A09F1DCAD}" destId="{9482454F-DAD2-C445-BC34-F85B895309D7}" srcOrd="9" destOrd="0" presId="urn:microsoft.com/office/officeart/2005/8/layout/default"/>
    <dgm:cxn modelId="{457227EA-C22A-CC41-B8AD-5800F74F8024}" type="presParOf" srcId="{5F12B6FC-3232-0F41-A436-E59A09F1DCAD}" destId="{54A8A8CF-EAF3-6646-A14B-CD75452B77E6}"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59B4C2C-CF7F-41EA-8C8A-36A8B2BF31AB}" type="doc">
      <dgm:prSet loTypeId="urn:microsoft.com/office/officeart/2005/8/layout/vProcess5" loCatId="process" qsTypeId="urn:microsoft.com/office/officeart/2005/8/quickstyle/simple1" qsCatId="simple" csTypeId="urn:microsoft.com/office/officeart/2005/8/colors/colorful5" csCatId="colorful"/>
      <dgm:spPr/>
      <dgm:t>
        <a:bodyPr/>
        <a:lstStyle/>
        <a:p>
          <a:endParaRPr lang="en-US"/>
        </a:p>
      </dgm:t>
    </dgm:pt>
    <dgm:pt modelId="{3F1C657F-E81C-4F53-80A3-5506C587CD69}">
      <dgm:prSet/>
      <dgm:spPr/>
      <dgm:t>
        <a:bodyPr/>
        <a:lstStyle/>
        <a:p>
          <a:r>
            <a:rPr lang="ru-RU" b="0" i="0"/>
            <a:t>Виключна компетенція законодавчих органів ТА ПРАВО НА ПОВСТАННЯ</a:t>
          </a:r>
          <a:endParaRPr lang="en-US"/>
        </a:p>
      </dgm:t>
    </dgm:pt>
    <dgm:pt modelId="{E7C591A1-C408-449F-8CB9-6C45301BB57D}" type="parTrans" cxnId="{AA240389-5892-42A7-9FC0-8ED11470889A}">
      <dgm:prSet/>
      <dgm:spPr/>
      <dgm:t>
        <a:bodyPr/>
        <a:lstStyle/>
        <a:p>
          <a:endParaRPr lang="en-US"/>
        </a:p>
      </dgm:t>
    </dgm:pt>
    <dgm:pt modelId="{3802853B-FA39-4CE4-85B4-693F35B10853}" type="sibTrans" cxnId="{AA240389-5892-42A7-9FC0-8ED11470889A}">
      <dgm:prSet/>
      <dgm:spPr/>
      <dgm:t>
        <a:bodyPr/>
        <a:lstStyle/>
        <a:p>
          <a:endParaRPr lang="en-US"/>
        </a:p>
      </dgm:t>
    </dgm:pt>
    <dgm:pt modelId="{315DAD61-6EFB-478E-B526-15C9A82FD937}">
      <dgm:prSet/>
      <dgm:spPr/>
      <dgm:t>
        <a:bodyPr/>
        <a:lstStyle/>
        <a:p>
          <a:r>
            <a:rPr lang="ru-RU" b="0" i="0"/>
            <a:t>Міжнародні стандарти (Римський статут МКС, ст. 23 - </a:t>
          </a:r>
          <a:r>
            <a:rPr lang="en-US" b="0" i="0"/>
            <a:t>https://www.un.org/ru/law/icc/rome_statute(r).pdf </a:t>
          </a:r>
          <a:endParaRPr lang="en-US"/>
        </a:p>
      </dgm:t>
    </dgm:pt>
    <dgm:pt modelId="{CA215C0C-7D59-4F44-84DB-F53AAD1E50BB}" type="parTrans" cxnId="{3E9A3098-6B9E-429A-A526-2F6873F847D1}">
      <dgm:prSet/>
      <dgm:spPr/>
      <dgm:t>
        <a:bodyPr/>
        <a:lstStyle/>
        <a:p>
          <a:endParaRPr lang="en-US"/>
        </a:p>
      </dgm:t>
    </dgm:pt>
    <dgm:pt modelId="{1E3EB68D-B32B-4140-BF6D-E7F36F22E2E7}" type="sibTrans" cxnId="{3E9A3098-6B9E-429A-A526-2F6873F847D1}">
      <dgm:prSet/>
      <dgm:spPr/>
      <dgm:t>
        <a:bodyPr/>
        <a:lstStyle/>
        <a:p>
          <a:endParaRPr lang="en-US"/>
        </a:p>
      </dgm:t>
    </dgm:pt>
    <dgm:pt modelId="{15BC2C17-F5CC-4583-8B96-8149328B5E45}">
      <dgm:prSet/>
      <dgm:spPr/>
      <dgm:t>
        <a:bodyPr/>
        <a:lstStyle/>
        <a:p>
          <a:r>
            <a:rPr lang="ru-RU" b="0" i="0"/>
            <a:t>Судові рішення щодо демократичної легітимності покарання</a:t>
          </a:r>
          <a:endParaRPr lang="en-US"/>
        </a:p>
      </dgm:t>
    </dgm:pt>
    <dgm:pt modelId="{36540DD1-CE82-4E8C-8649-2AD114444648}" type="parTrans" cxnId="{6590D316-EB97-4EB1-9150-9F125A625A56}">
      <dgm:prSet/>
      <dgm:spPr/>
      <dgm:t>
        <a:bodyPr/>
        <a:lstStyle/>
        <a:p>
          <a:endParaRPr lang="en-US"/>
        </a:p>
      </dgm:t>
    </dgm:pt>
    <dgm:pt modelId="{714CD355-1EBE-471E-929A-B4F70D00D246}" type="sibTrans" cxnId="{6590D316-EB97-4EB1-9150-9F125A625A56}">
      <dgm:prSet/>
      <dgm:spPr/>
      <dgm:t>
        <a:bodyPr/>
        <a:lstStyle/>
        <a:p>
          <a:endParaRPr lang="en-US"/>
        </a:p>
      </dgm:t>
    </dgm:pt>
    <dgm:pt modelId="{D3193988-D4AD-4A6B-A201-E793B0BFC6A1}">
      <dgm:prSet/>
      <dgm:spPr/>
      <dgm:t>
        <a:bodyPr/>
        <a:lstStyle/>
        <a:p>
          <a:r>
            <a:rPr lang="ru-RU" b="0" i="0"/>
            <a:t>Фактори визнання заходу покаранням (</a:t>
          </a:r>
          <a:r>
            <a:rPr lang="en-US" b="0" i="0"/>
            <a:t>Welch v. UK, 1995, App no. 17440/90)</a:t>
          </a:r>
          <a:endParaRPr lang="en-US"/>
        </a:p>
      </dgm:t>
    </dgm:pt>
    <dgm:pt modelId="{1BA0D52E-772E-425F-A98F-D9864107B4DD}" type="parTrans" cxnId="{720E72F9-9153-4ED6-A6FD-79FF0CFE5185}">
      <dgm:prSet/>
      <dgm:spPr/>
      <dgm:t>
        <a:bodyPr/>
        <a:lstStyle/>
        <a:p>
          <a:endParaRPr lang="en-US"/>
        </a:p>
      </dgm:t>
    </dgm:pt>
    <dgm:pt modelId="{5CBEBE38-E2DD-4752-84DA-FCDB7B0DDDF6}" type="sibTrans" cxnId="{720E72F9-9153-4ED6-A6FD-79FF0CFE5185}">
      <dgm:prSet/>
      <dgm:spPr/>
      <dgm:t>
        <a:bodyPr/>
        <a:lstStyle/>
        <a:p>
          <a:endParaRPr lang="en-US"/>
        </a:p>
      </dgm:t>
    </dgm:pt>
    <dgm:pt modelId="{8BE68FED-4B02-C24D-8AA2-816C55EB275D}" type="pres">
      <dgm:prSet presAssocID="{159B4C2C-CF7F-41EA-8C8A-36A8B2BF31AB}" presName="outerComposite" presStyleCnt="0">
        <dgm:presLayoutVars>
          <dgm:chMax val="5"/>
          <dgm:dir/>
          <dgm:resizeHandles val="exact"/>
        </dgm:presLayoutVars>
      </dgm:prSet>
      <dgm:spPr/>
    </dgm:pt>
    <dgm:pt modelId="{073B11FB-5C4A-524A-919C-633943FCA6F1}" type="pres">
      <dgm:prSet presAssocID="{159B4C2C-CF7F-41EA-8C8A-36A8B2BF31AB}" presName="dummyMaxCanvas" presStyleCnt="0">
        <dgm:presLayoutVars/>
      </dgm:prSet>
      <dgm:spPr/>
    </dgm:pt>
    <dgm:pt modelId="{880E2292-A0FF-FF43-B722-519D9AF74A35}" type="pres">
      <dgm:prSet presAssocID="{159B4C2C-CF7F-41EA-8C8A-36A8B2BF31AB}" presName="FourNodes_1" presStyleLbl="node1" presStyleIdx="0" presStyleCnt="4">
        <dgm:presLayoutVars>
          <dgm:bulletEnabled val="1"/>
        </dgm:presLayoutVars>
      </dgm:prSet>
      <dgm:spPr/>
    </dgm:pt>
    <dgm:pt modelId="{47ABD836-B280-F242-88DA-EB96BA04A13D}" type="pres">
      <dgm:prSet presAssocID="{159B4C2C-CF7F-41EA-8C8A-36A8B2BF31AB}" presName="FourNodes_2" presStyleLbl="node1" presStyleIdx="1" presStyleCnt="4">
        <dgm:presLayoutVars>
          <dgm:bulletEnabled val="1"/>
        </dgm:presLayoutVars>
      </dgm:prSet>
      <dgm:spPr/>
    </dgm:pt>
    <dgm:pt modelId="{CB43E31F-9EAD-F041-AEC0-2A39DB8053A2}" type="pres">
      <dgm:prSet presAssocID="{159B4C2C-CF7F-41EA-8C8A-36A8B2BF31AB}" presName="FourNodes_3" presStyleLbl="node1" presStyleIdx="2" presStyleCnt="4">
        <dgm:presLayoutVars>
          <dgm:bulletEnabled val="1"/>
        </dgm:presLayoutVars>
      </dgm:prSet>
      <dgm:spPr/>
    </dgm:pt>
    <dgm:pt modelId="{A85FC149-8192-6148-9D7D-6396AE8CAC83}" type="pres">
      <dgm:prSet presAssocID="{159B4C2C-CF7F-41EA-8C8A-36A8B2BF31AB}" presName="FourNodes_4" presStyleLbl="node1" presStyleIdx="3" presStyleCnt="4">
        <dgm:presLayoutVars>
          <dgm:bulletEnabled val="1"/>
        </dgm:presLayoutVars>
      </dgm:prSet>
      <dgm:spPr/>
    </dgm:pt>
    <dgm:pt modelId="{BC48D22D-07E8-9143-9A8B-7A00BEE17255}" type="pres">
      <dgm:prSet presAssocID="{159B4C2C-CF7F-41EA-8C8A-36A8B2BF31AB}" presName="FourConn_1-2" presStyleLbl="fgAccFollowNode1" presStyleIdx="0" presStyleCnt="3">
        <dgm:presLayoutVars>
          <dgm:bulletEnabled val="1"/>
        </dgm:presLayoutVars>
      </dgm:prSet>
      <dgm:spPr/>
    </dgm:pt>
    <dgm:pt modelId="{DE19FBB4-2549-4A4F-ADA3-914DA2E2C7AD}" type="pres">
      <dgm:prSet presAssocID="{159B4C2C-CF7F-41EA-8C8A-36A8B2BF31AB}" presName="FourConn_2-3" presStyleLbl="fgAccFollowNode1" presStyleIdx="1" presStyleCnt="3">
        <dgm:presLayoutVars>
          <dgm:bulletEnabled val="1"/>
        </dgm:presLayoutVars>
      </dgm:prSet>
      <dgm:spPr/>
    </dgm:pt>
    <dgm:pt modelId="{F3C41AF9-D292-B74F-AB54-5208411475B2}" type="pres">
      <dgm:prSet presAssocID="{159B4C2C-CF7F-41EA-8C8A-36A8B2BF31AB}" presName="FourConn_3-4" presStyleLbl="fgAccFollowNode1" presStyleIdx="2" presStyleCnt="3">
        <dgm:presLayoutVars>
          <dgm:bulletEnabled val="1"/>
        </dgm:presLayoutVars>
      </dgm:prSet>
      <dgm:spPr/>
    </dgm:pt>
    <dgm:pt modelId="{22C3AAF3-E47A-394E-BFCD-9DAF29DD1566}" type="pres">
      <dgm:prSet presAssocID="{159B4C2C-CF7F-41EA-8C8A-36A8B2BF31AB}" presName="FourNodes_1_text" presStyleLbl="node1" presStyleIdx="3" presStyleCnt="4">
        <dgm:presLayoutVars>
          <dgm:bulletEnabled val="1"/>
        </dgm:presLayoutVars>
      </dgm:prSet>
      <dgm:spPr/>
    </dgm:pt>
    <dgm:pt modelId="{8470B171-DCBD-004C-8035-55660F072E7A}" type="pres">
      <dgm:prSet presAssocID="{159B4C2C-CF7F-41EA-8C8A-36A8B2BF31AB}" presName="FourNodes_2_text" presStyleLbl="node1" presStyleIdx="3" presStyleCnt="4">
        <dgm:presLayoutVars>
          <dgm:bulletEnabled val="1"/>
        </dgm:presLayoutVars>
      </dgm:prSet>
      <dgm:spPr/>
    </dgm:pt>
    <dgm:pt modelId="{1AABA188-18C8-1F4E-82AC-471825304683}" type="pres">
      <dgm:prSet presAssocID="{159B4C2C-CF7F-41EA-8C8A-36A8B2BF31AB}" presName="FourNodes_3_text" presStyleLbl="node1" presStyleIdx="3" presStyleCnt="4">
        <dgm:presLayoutVars>
          <dgm:bulletEnabled val="1"/>
        </dgm:presLayoutVars>
      </dgm:prSet>
      <dgm:spPr/>
    </dgm:pt>
    <dgm:pt modelId="{A647546B-FBF9-A04F-A4F6-830B4CACADB2}" type="pres">
      <dgm:prSet presAssocID="{159B4C2C-CF7F-41EA-8C8A-36A8B2BF31AB}" presName="FourNodes_4_text" presStyleLbl="node1" presStyleIdx="3" presStyleCnt="4">
        <dgm:presLayoutVars>
          <dgm:bulletEnabled val="1"/>
        </dgm:presLayoutVars>
      </dgm:prSet>
      <dgm:spPr/>
    </dgm:pt>
  </dgm:ptLst>
  <dgm:cxnLst>
    <dgm:cxn modelId="{6590D316-EB97-4EB1-9150-9F125A625A56}" srcId="{159B4C2C-CF7F-41EA-8C8A-36A8B2BF31AB}" destId="{15BC2C17-F5CC-4583-8B96-8149328B5E45}" srcOrd="2" destOrd="0" parTransId="{36540DD1-CE82-4E8C-8649-2AD114444648}" sibTransId="{714CD355-1EBE-471E-929A-B4F70D00D246}"/>
    <dgm:cxn modelId="{F5767C1B-13FB-FB46-AE55-8C3511C60234}" type="presOf" srcId="{159B4C2C-CF7F-41EA-8C8A-36A8B2BF31AB}" destId="{8BE68FED-4B02-C24D-8AA2-816C55EB275D}" srcOrd="0" destOrd="0" presId="urn:microsoft.com/office/officeart/2005/8/layout/vProcess5"/>
    <dgm:cxn modelId="{9518341E-E150-3543-87FC-FC7FA529594C}" type="presOf" srcId="{3F1C657F-E81C-4F53-80A3-5506C587CD69}" destId="{880E2292-A0FF-FF43-B722-519D9AF74A35}" srcOrd="0" destOrd="0" presId="urn:microsoft.com/office/officeart/2005/8/layout/vProcess5"/>
    <dgm:cxn modelId="{23BAA52C-99D5-C947-8E19-0579D006A24B}" type="presOf" srcId="{15BC2C17-F5CC-4583-8B96-8149328B5E45}" destId="{CB43E31F-9EAD-F041-AEC0-2A39DB8053A2}" srcOrd="0" destOrd="0" presId="urn:microsoft.com/office/officeart/2005/8/layout/vProcess5"/>
    <dgm:cxn modelId="{2C958C71-191E-7E49-B6FB-4C7DFD17B964}" type="presOf" srcId="{1E3EB68D-B32B-4140-BF6D-E7F36F22E2E7}" destId="{DE19FBB4-2549-4A4F-ADA3-914DA2E2C7AD}" srcOrd="0" destOrd="0" presId="urn:microsoft.com/office/officeart/2005/8/layout/vProcess5"/>
    <dgm:cxn modelId="{AA240389-5892-42A7-9FC0-8ED11470889A}" srcId="{159B4C2C-CF7F-41EA-8C8A-36A8B2BF31AB}" destId="{3F1C657F-E81C-4F53-80A3-5506C587CD69}" srcOrd="0" destOrd="0" parTransId="{E7C591A1-C408-449F-8CB9-6C45301BB57D}" sibTransId="{3802853B-FA39-4CE4-85B4-693F35B10853}"/>
    <dgm:cxn modelId="{AED94490-D782-8745-B217-1C7CBA687AC2}" type="presOf" srcId="{315DAD61-6EFB-478E-B526-15C9A82FD937}" destId="{8470B171-DCBD-004C-8035-55660F072E7A}" srcOrd="1" destOrd="0" presId="urn:microsoft.com/office/officeart/2005/8/layout/vProcess5"/>
    <dgm:cxn modelId="{3E9A3098-6B9E-429A-A526-2F6873F847D1}" srcId="{159B4C2C-CF7F-41EA-8C8A-36A8B2BF31AB}" destId="{315DAD61-6EFB-478E-B526-15C9A82FD937}" srcOrd="1" destOrd="0" parTransId="{CA215C0C-7D59-4F44-84DB-F53AAD1E50BB}" sibTransId="{1E3EB68D-B32B-4140-BF6D-E7F36F22E2E7}"/>
    <dgm:cxn modelId="{0D2DE1A2-D225-AC46-8E44-55805B10AF27}" type="presOf" srcId="{714CD355-1EBE-471E-929A-B4F70D00D246}" destId="{F3C41AF9-D292-B74F-AB54-5208411475B2}" srcOrd="0" destOrd="0" presId="urn:microsoft.com/office/officeart/2005/8/layout/vProcess5"/>
    <dgm:cxn modelId="{8ABFCBAD-176A-1A49-B71D-40D1F116148A}" type="presOf" srcId="{D3193988-D4AD-4A6B-A201-E793B0BFC6A1}" destId="{A85FC149-8192-6148-9D7D-6396AE8CAC83}" srcOrd="0" destOrd="0" presId="urn:microsoft.com/office/officeart/2005/8/layout/vProcess5"/>
    <dgm:cxn modelId="{02A046B3-0FCD-1846-AF6F-CFB07268B59C}" type="presOf" srcId="{D3193988-D4AD-4A6B-A201-E793B0BFC6A1}" destId="{A647546B-FBF9-A04F-A4F6-830B4CACADB2}" srcOrd="1" destOrd="0" presId="urn:microsoft.com/office/officeart/2005/8/layout/vProcess5"/>
    <dgm:cxn modelId="{02D12AB9-E639-9242-B65B-B9358B6F1AEA}" type="presOf" srcId="{315DAD61-6EFB-478E-B526-15C9A82FD937}" destId="{47ABD836-B280-F242-88DA-EB96BA04A13D}" srcOrd="0" destOrd="0" presId="urn:microsoft.com/office/officeart/2005/8/layout/vProcess5"/>
    <dgm:cxn modelId="{D99C70C4-CE22-8F44-BC2C-28C778636857}" type="presOf" srcId="{3F1C657F-E81C-4F53-80A3-5506C587CD69}" destId="{22C3AAF3-E47A-394E-BFCD-9DAF29DD1566}" srcOrd="1" destOrd="0" presId="urn:microsoft.com/office/officeart/2005/8/layout/vProcess5"/>
    <dgm:cxn modelId="{30C538F1-9F2E-6E42-93BC-9F3BE1768875}" type="presOf" srcId="{15BC2C17-F5CC-4583-8B96-8149328B5E45}" destId="{1AABA188-18C8-1F4E-82AC-471825304683}" srcOrd="1" destOrd="0" presId="urn:microsoft.com/office/officeart/2005/8/layout/vProcess5"/>
    <dgm:cxn modelId="{6F6306F4-4BB4-2542-B6F6-43900859482E}" type="presOf" srcId="{3802853B-FA39-4CE4-85B4-693F35B10853}" destId="{BC48D22D-07E8-9143-9A8B-7A00BEE17255}" srcOrd="0" destOrd="0" presId="urn:microsoft.com/office/officeart/2005/8/layout/vProcess5"/>
    <dgm:cxn modelId="{720E72F9-9153-4ED6-A6FD-79FF0CFE5185}" srcId="{159B4C2C-CF7F-41EA-8C8A-36A8B2BF31AB}" destId="{D3193988-D4AD-4A6B-A201-E793B0BFC6A1}" srcOrd="3" destOrd="0" parTransId="{1BA0D52E-772E-425F-A98F-D9864107B4DD}" sibTransId="{5CBEBE38-E2DD-4752-84DA-FCDB7B0DDDF6}"/>
    <dgm:cxn modelId="{91FAAE21-5731-9340-9FF1-1AA6B64A8073}" type="presParOf" srcId="{8BE68FED-4B02-C24D-8AA2-816C55EB275D}" destId="{073B11FB-5C4A-524A-919C-633943FCA6F1}" srcOrd="0" destOrd="0" presId="urn:microsoft.com/office/officeart/2005/8/layout/vProcess5"/>
    <dgm:cxn modelId="{DC64EFFD-6D7C-9440-8527-A219BB732EAD}" type="presParOf" srcId="{8BE68FED-4B02-C24D-8AA2-816C55EB275D}" destId="{880E2292-A0FF-FF43-B722-519D9AF74A35}" srcOrd="1" destOrd="0" presId="urn:microsoft.com/office/officeart/2005/8/layout/vProcess5"/>
    <dgm:cxn modelId="{9FDFBF1B-A3C5-414D-A799-D1CE892AD523}" type="presParOf" srcId="{8BE68FED-4B02-C24D-8AA2-816C55EB275D}" destId="{47ABD836-B280-F242-88DA-EB96BA04A13D}" srcOrd="2" destOrd="0" presId="urn:microsoft.com/office/officeart/2005/8/layout/vProcess5"/>
    <dgm:cxn modelId="{C2E23C0E-F684-014C-B33B-3FFDCA27D426}" type="presParOf" srcId="{8BE68FED-4B02-C24D-8AA2-816C55EB275D}" destId="{CB43E31F-9EAD-F041-AEC0-2A39DB8053A2}" srcOrd="3" destOrd="0" presId="urn:microsoft.com/office/officeart/2005/8/layout/vProcess5"/>
    <dgm:cxn modelId="{F17F7120-460B-B449-8C14-1C6F5E2629FC}" type="presParOf" srcId="{8BE68FED-4B02-C24D-8AA2-816C55EB275D}" destId="{A85FC149-8192-6148-9D7D-6396AE8CAC83}" srcOrd="4" destOrd="0" presId="urn:microsoft.com/office/officeart/2005/8/layout/vProcess5"/>
    <dgm:cxn modelId="{F2047CAF-8B3A-7049-A722-620C0C0AC5BC}" type="presParOf" srcId="{8BE68FED-4B02-C24D-8AA2-816C55EB275D}" destId="{BC48D22D-07E8-9143-9A8B-7A00BEE17255}" srcOrd="5" destOrd="0" presId="urn:microsoft.com/office/officeart/2005/8/layout/vProcess5"/>
    <dgm:cxn modelId="{59568FEF-D18C-174F-B252-B37197CAFC72}" type="presParOf" srcId="{8BE68FED-4B02-C24D-8AA2-816C55EB275D}" destId="{DE19FBB4-2549-4A4F-ADA3-914DA2E2C7AD}" srcOrd="6" destOrd="0" presId="urn:microsoft.com/office/officeart/2005/8/layout/vProcess5"/>
    <dgm:cxn modelId="{EC018C51-20E9-6C40-ABA0-4C22DF282B9B}" type="presParOf" srcId="{8BE68FED-4B02-C24D-8AA2-816C55EB275D}" destId="{F3C41AF9-D292-B74F-AB54-5208411475B2}" srcOrd="7" destOrd="0" presId="urn:microsoft.com/office/officeart/2005/8/layout/vProcess5"/>
    <dgm:cxn modelId="{2D832D16-A330-644F-A973-5DCB674F90CC}" type="presParOf" srcId="{8BE68FED-4B02-C24D-8AA2-816C55EB275D}" destId="{22C3AAF3-E47A-394E-BFCD-9DAF29DD1566}" srcOrd="8" destOrd="0" presId="urn:microsoft.com/office/officeart/2005/8/layout/vProcess5"/>
    <dgm:cxn modelId="{44BB02C1-5403-F043-912E-351FFE04BC5F}" type="presParOf" srcId="{8BE68FED-4B02-C24D-8AA2-816C55EB275D}" destId="{8470B171-DCBD-004C-8035-55660F072E7A}" srcOrd="9" destOrd="0" presId="urn:microsoft.com/office/officeart/2005/8/layout/vProcess5"/>
    <dgm:cxn modelId="{916AEC88-4A92-274C-80C4-7B3F23C62606}" type="presParOf" srcId="{8BE68FED-4B02-C24D-8AA2-816C55EB275D}" destId="{1AABA188-18C8-1F4E-82AC-471825304683}" srcOrd="10" destOrd="0" presId="urn:microsoft.com/office/officeart/2005/8/layout/vProcess5"/>
    <dgm:cxn modelId="{8EA709EB-0B3C-824B-BD47-D590ED191652}" type="presParOf" srcId="{8BE68FED-4B02-C24D-8AA2-816C55EB275D}" destId="{A647546B-FBF9-A04F-A4F6-830B4CACADB2}" srcOrd="11"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D923916-E1D4-4A4D-8DB2-76ABE5D5550F}" type="doc">
      <dgm:prSet loTypeId="urn:microsoft.com/office/officeart/2005/8/layout/default" loCatId="list" qsTypeId="urn:microsoft.com/office/officeart/2005/8/quickstyle/simple1" qsCatId="simple" csTypeId="urn:microsoft.com/office/officeart/2005/8/colors/colorful5" csCatId="colorful"/>
      <dgm:spPr/>
      <dgm:t>
        <a:bodyPr/>
        <a:lstStyle/>
        <a:p>
          <a:endParaRPr lang="en-US"/>
        </a:p>
      </dgm:t>
    </dgm:pt>
    <dgm:pt modelId="{5EEAE237-87C3-42BB-9F77-53986A2B0755}">
      <dgm:prSet/>
      <dgm:spPr/>
      <dgm:t>
        <a:bodyPr/>
        <a:lstStyle/>
        <a:p>
          <a:r>
            <a:rPr lang="ru-RU" b="1" i="0"/>
            <a:t>1. Надмірна криміналізація</a:t>
          </a:r>
          <a:endParaRPr lang="en-US"/>
        </a:p>
      </dgm:t>
    </dgm:pt>
    <dgm:pt modelId="{0C2E267E-88DA-4D2B-B75F-DD7B51F6F2A9}" type="parTrans" cxnId="{8F935C4E-7A2E-49DF-A29C-3EA00E52E31F}">
      <dgm:prSet/>
      <dgm:spPr/>
      <dgm:t>
        <a:bodyPr/>
        <a:lstStyle/>
        <a:p>
          <a:endParaRPr lang="en-US"/>
        </a:p>
      </dgm:t>
    </dgm:pt>
    <dgm:pt modelId="{88741BC6-76B5-44D0-A303-DF478B55939B}" type="sibTrans" cxnId="{8F935C4E-7A2E-49DF-A29C-3EA00E52E31F}">
      <dgm:prSet/>
      <dgm:spPr/>
      <dgm:t>
        <a:bodyPr/>
        <a:lstStyle/>
        <a:p>
          <a:endParaRPr lang="en-US"/>
        </a:p>
      </dgm:t>
    </dgm:pt>
    <dgm:pt modelId="{939D1C5C-1D16-4342-9CF6-198581927DFE}">
      <dgm:prSet/>
      <dgm:spPr/>
      <dgm:t>
        <a:bodyPr/>
        <a:lstStyle/>
        <a:p>
          <a:r>
            <a:rPr lang="ru-RU" b="0" i="0"/>
            <a:t>Тенденція до використання методів кримінально-правового впливу як базового механізму державного контролю. </a:t>
          </a:r>
          <a:endParaRPr lang="en-US"/>
        </a:p>
      </dgm:t>
    </dgm:pt>
    <dgm:pt modelId="{422E19D2-99D0-4C1C-A2F1-758CDD06844D}" type="parTrans" cxnId="{B23904F2-1708-4F73-8284-AF43DF3E48BE}">
      <dgm:prSet/>
      <dgm:spPr/>
      <dgm:t>
        <a:bodyPr/>
        <a:lstStyle/>
        <a:p>
          <a:endParaRPr lang="en-US"/>
        </a:p>
      </dgm:t>
    </dgm:pt>
    <dgm:pt modelId="{34DFF69F-4A76-4A02-A358-90B7D2212D89}" type="sibTrans" cxnId="{B23904F2-1708-4F73-8284-AF43DF3E48BE}">
      <dgm:prSet/>
      <dgm:spPr/>
      <dgm:t>
        <a:bodyPr/>
        <a:lstStyle/>
        <a:p>
          <a:endParaRPr lang="en-US"/>
        </a:p>
      </dgm:t>
    </dgm:pt>
    <dgm:pt modelId="{A206E6C1-26EC-4D52-B9CC-5343AF75D835}">
      <dgm:prSet/>
      <dgm:spPr/>
      <dgm:t>
        <a:bodyPr/>
        <a:lstStyle/>
        <a:p>
          <a:r>
            <a:rPr lang="ru-RU" b="0" i="0"/>
            <a:t>Приклад: Формування "мертвих" норм у КК України.</a:t>
          </a:r>
          <a:endParaRPr lang="en-US"/>
        </a:p>
      </dgm:t>
    </dgm:pt>
    <dgm:pt modelId="{3751E9C7-3A55-4467-9DF0-16C1256C0F39}" type="parTrans" cxnId="{99E5ED88-E022-4A6F-A4E8-3E007BFC1FF8}">
      <dgm:prSet/>
      <dgm:spPr/>
      <dgm:t>
        <a:bodyPr/>
        <a:lstStyle/>
        <a:p>
          <a:endParaRPr lang="en-US"/>
        </a:p>
      </dgm:t>
    </dgm:pt>
    <dgm:pt modelId="{E5BD569F-0EAA-4236-A7C5-4C5ABE38895E}" type="sibTrans" cxnId="{99E5ED88-E022-4A6F-A4E8-3E007BFC1FF8}">
      <dgm:prSet/>
      <dgm:spPr/>
      <dgm:t>
        <a:bodyPr/>
        <a:lstStyle/>
        <a:p>
          <a:endParaRPr lang="en-US"/>
        </a:p>
      </dgm:t>
    </dgm:pt>
    <dgm:pt modelId="{D4CF3ECB-F2BF-4624-AEAB-11ED9D067693}">
      <dgm:prSet/>
      <dgm:spPr/>
      <dgm:t>
        <a:bodyPr/>
        <a:lstStyle/>
        <a:p>
          <a:r>
            <a:rPr lang="ru-RU" b="1" i="0"/>
            <a:t>2. Соціальна несправедливість</a:t>
          </a:r>
          <a:endParaRPr lang="en-US"/>
        </a:p>
      </dgm:t>
    </dgm:pt>
    <dgm:pt modelId="{30D07C23-9890-4B12-A48C-53067F55EDBA}" type="parTrans" cxnId="{8F1B1B91-FBF3-4021-A61B-9403A95DA521}">
      <dgm:prSet/>
      <dgm:spPr/>
      <dgm:t>
        <a:bodyPr/>
        <a:lstStyle/>
        <a:p>
          <a:endParaRPr lang="en-US"/>
        </a:p>
      </dgm:t>
    </dgm:pt>
    <dgm:pt modelId="{F671F1CC-731B-461D-861C-4DEFB819B31C}" type="sibTrans" cxnId="{8F1B1B91-FBF3-4021-A61B-9403A95DA521}">
      <dgm:prSet/>
      <dgm:spPr/>
      <dgm:t>
        <a:bodyPr/>
        <a:lstStyle/>
        <a:p>
          <a:endParaRPr lang="en-US"/>
        </a:p>
      </dgm:t>
    </dgm:pt>
    <dgm:pt modelId="{731B64C9-74AC-47AA-91DD-7CB5D6AE68AD}">
      <dgm:prSet/>
      <dgm:spPr/>
      <dgm:t>
        <a:bodyPr/>
        <a:lstStyle/>
        <a:p>
          <a:r>
            <a:rPr lang="ru-RU" b="0" i="0"/>
            <a:t>Селективна юстиція: бідних відправляють за ґрати, а можновладці відкуповуються. </a:t>
          </a:r>
          <a:endParaRPr lang="en-US"/>
        </a:p>
      </dgm:t>
    </dgm:pt>
    <dgm:pt modelId="{730019AA-397B-49AB-B725-D59101B83461}" type="parTrans" cxnId="{A0D50E9B-9127-45CD-B7D0-133D0485B3A4}">
      <dgm:prSet/>
      <dgm:spPr/>
      <dgm:t>
        <a:bodyPr/>
        <a:lstStyle/>
        <a:p>
          <a:endParaRPr lang="en-US"/>
        </a:p>
      </dgm:t>
    </dgm:pt>
    <dgm:pt modelId="{C8B41B42-D771-4517-957C-C37354ED8A64}" type="sibTrans" cxnId="{A0D50E9B-9127-45CD-B7D0-133D0485B3A4}">
      <dgm:prSet/>
      <dgm:spPr/>
      <dgm:t>
        <a:bodyPr/>
        <a:lstStyle/>
        <a:p>
          <a:endParaRPr lang="en-US"/>
        </a:p>
      </dgm:t>
    </dgm:pt>
    <dgm:pt modelId="{C4A6A336-F5F0-40B8-8034-ED25476D389C}">
      <dgm:prSet/>
      <dgm:spPr/>
      <dgm:t>
        <a:bodyPr/>
        <a:lstStyle/>
        <a:p>
          <a:r>
            <a:rPr lang="ru-RU" b="0" i="0"/>
            <a:t>Приклад: Нерівне застосування закону до різних соціальних груп.</a:t>
          </a:r>
          <a:endParaRPr lang="en-US"/>
        </a:p>
      </dgm:t>
    </dgm:pt>
    <dgm:pt modelId="{01A70B0F-73D6-41CD-9CF4-EF7D042191E5}" type="parTrans" cxnId="{CC7C6C32-EF95-440F-852E-20AE4B298E01}">
      <dgm:prSet/>
      <dgm:spPr/>
      <dgm:t>
        <a:bodyPr/>
        <a:lstStyle/>
        <a:p>
          <a:endParaRPr lang="en-US"/>
        </a:p>
      </dgm:t>
    </dgm:pt>
    <dgm:pt modelId="{76ABD06C-D6E1-438A-8B32-E52D1D83A91E}" type="sibTrans" cxnId="{CC7C6C32-EF95-440F-852E-20AE4B298E01}">
      <dgm:prSet/>
      <dgm:spPr/>
      <dgm:t>
        <a:bodyPr/>
        <a:lstStyle/>
        <a:p>
          <a:endParaRPr lang="en-US"/>
        </a:p>
      </dgm:t>
    </dgm:pt>
    <dgm:pt modelId="{86BFD616-EEE2-490E-83D4-E56E3BB27BEF}">
      <dgm:prSet/>
      <dgm:spPr/>
      <dgm:t>
        <a:bodyPr/>
        <a:lstStyle/>
        <a:p>
          <a:r>
            <a:rPr lang="ru-RU" b="1" i="0"/>
            <a:t>3. Невизначеність закону</a:t>
          </a:r>
          <a:endParaRPr lang="en-US"/>
        </a:p>
      </dgm:t>
    </dgm:pt>
    <dgm:pt modelId="{1A1767CA-7BE3-4076-A0AB-1BDB3BCC8263}" type="parTrans" cxnId="{F1C8E1E4-3A95-4892-B547-EF1C7838F578}">
      <dgm:prSet/>
      <dgm:spPr/>
      <dgm:t>
        <a:bodyPr/>
        <a:lstStyle/>
        <a:p>
          <a:endParaRPr lang="en-US"/>
        </a:p>
      </dgm:t>
    </dgm:pt>
    <dgm:pt modelId="{B272EE90-FC69-45AC-95FE-E197CA49D040}" type="sibTrans" cxnId="{F1C8E1E4-3A95-4892-B547-EF1C7838F578}">
      <dgm:prSet/>
      <dgm:spPr/>
      <dgm:t>
        <a:bodyPr/>
        <a:lstStyle/>
        <a:p>
          <a:endParaRPr lang="en-US"/>
        </a:p>
      </dgm:t>
    </dgm:pt>
    <dgm:pt modelId="{41B19ED3-739F-47A3-8000-CB351E2B2E8F}">
      <dgm:prSet/>
      <dgm:spPr/>
      <dgm:t>
        <a:bodyPr/>
        <a:lstStyle/>
        <a:p>
          <a:r>
            <a:rPr lang="ru-RU" b="0" i="0"/>
            <a:t>Відсутність чітких критеріїв для деяких категорій злочинів. </a:t>
          </a:r>
          <a:endParaRPr lang="en-US"/>
        </a:p>
      </dgm:t>
    </dgm:pt>
    <dgm:pt modelId="{A3CBBE06-EC80-4E8B-ADDB-7E0E31C5A2CB}" type="parTrans" cxnId="{AAFA69A3-A704-494B-97B6-5B9B36398865}">
      <dgm:prSet/>
      <dgm:spPr/>
      <dgm:t>
        <a:bodyPr/>
        <a:lstStyle/>
        <a:p>
          <a:endParaRPr lang="en-US"/>
        </a:p>
      </dgm:t>
    </dgm:pt>
    <dgm:pt modelId="{3953B996-83A4-4C52-BA0C-4195C8B1FE6E}" type="sibTrans" cxnId="{AAFA69A3-A704-494B-97B6-5B9B36398865}">
      <dgm:prSet/>
      <dgm:spPr/>
      <dgm:t>
        <a:bodyPr/>
        <a:lstStyle/>
        <a:p>
          <a:endParaRPr lang="en-US"/>
        </a:p>
      </dgm:t>
    </dgm:pt>
    <dgm:pt modelId="{CF4C16F2-A360-43DE-AF11-58463F22CA2B}">
      <dgm:prSet/>
      <dgm:spPr/>
      <dgm:t>
        <a:bodyPr/>
        <a:lstStyle/>
        <a:p>
          <a:r>
            <a:rPr lang="ru-RU" b="0" i="0"/>
            <a:t>Приклад: Корупція, незаконне збагачення.</a:t>
          </a:r>
          <a:endParaRPr lang="en-US"/>
        </a:p>
      </dgm:t>
    </dgm:pt>
    <dgm:pt modelId="{C5B6E97D-97D2-40BB-9E28-44F41F40E9E6}" type="parTrans" cxnId="{D731FA62-FDC9-4665-963F-A9FC062FE8EB}">
      <dgm:prSet/>
      <dgm:spPr/>
      <dgm:t>
        <a:bodyPr/>
        <a:lstStyle/>
        <a:p>
          <a:endParaRPr lang="en-US"/>
        </a:p>
      </dgm:t>
    </dgm:pt>
    <dgm:pt modelId="{BED246FC-07B2-43D5-87DE-A59E66123FE0}" type="sibTrans" cxnId="{D731FA62-FDC9-4665-963F-A9FC062FE8EB}">
      <dgm:prSet/>
      <dgm:spPr/>
      <dgm:t>
        <a:bodyPr/>
        <a:lstStyle/>
        <a:p>
          <a:endParaRPr lang="en-US"/>
        </a:p>
      </dgm:t>
    </dgm:pt>
    <dgm:pt modelId="{2C827584-41B5-8C4E-BE94-703554D7879E}" type="pres">
      <dgm:prSet presAssocID="{4D923916-E1D4-4A4D-8DB2-76ABE5D5550F}" presName="diagram" presStyleCnt="0">
        <dgm:presLayoutVars>
          <dgm:dir/>
          <dgm:resizeHandles val="exact"/>
        </dgm:presLayoutVars>
      </dgm:prSet>
      <dgm:spPr/>
    </dgm:pt>
    <dgm:pt modelId="{9826EC0B-8D9B-3A4F-B341-3D9709B72DB1}" type="pres">
      <dgm:prSet presAssocID="{5EEAE237-87C3-42BB-9F77-53986A2B0755}" presName="node" presStyleLbl="node1" presStyleIdx="0" presStyleCnt="9">
        <dgm:presLayoutVars>
          <dgm:bulletEnabled val="1"/>
        </dgm:presLayoutVars>
      </dgm:prSet>
      <dgm:spPr/>
    </dgm:pt>
    <dgm:pt modelId="{B72F4486-A01A-2E42-B7EB-EAAE5CA9D57D}" type="pres">
      <dgm:prSet presAssocID="{88741BC6-76B5-44D0-A303-DF478B55939B}" presName="sibTrans" presStyleCnt="0"/>
      <dgm:spPr/>
    </dgm:pt>
    <dgm:pt modelId="{839FF378-33D8-5D4E-B44D-EEF1F0F08E19}" type="pres">
      <dgm:prSet presAssocID="{939D1C5C-1D16-4342-9CF6-198581927DFE}" presName="node" presStyleLbl="node1" presStyleIdx="1" presStyleCnt="9">
        <dgm:presLayoutVars>
          <dgm:bulletEnabled val="1"/>
        </dgm:presLayoutVars>
      </dgm:prSet>
      <dgm:spPr/>
    </dgm:pt>
    <dgm:pt modelId="{6EC2CAAF-31DE-BB46-BEE3-580C7CD4056E}" type="pres">
      <dgm:prSet presAssocID="{34DFF69F-4A76-4A02-A358-90B7D2212D89}" presName="sibTrans" presStyleCnt="0"/>
      <dgm:spPr/>
    </dgm:pt>
    <dgm:pt modelId="{5CAB16D6-1630-294B-B4B6-38057E3D401F}" type="pres">
      <dgm:prSet presAssocID="{A206E6C1-26EC-4D52-B9CC-5343AF75D835}" presName="node" presStyleLbl="node1" presStyleIdx="2" presStyleCnt="9">
        <dgm:presLayoutVars>
          <dgm:bulletEnabled val="1"/>
        </dgm:presLayoutVars>
      </dgm:prSet>
      <dgm:spPr/>
    </dgm:pt>
    <dgm:pt modelId="{68B16FCD-0509-6C45-9DED-E441D22C600C}" type="pres">
      <dgm:prSet presAssocID="{E5BD569F-0EAA-4236-A7C5-4C5ABE38895E}" presName="sibTrans" presStyleCnt="0"/>
      <dgm:spPr/>
    </dgm:pt>
    <dgm:pt modelId="{99D82590-176C-2146-9FCD-550FB5D1CB62}" type="pres">
      <dgm:prSet presAssocID="{D4CF3ECB-F2BF-4624-AEAB-11ED9D067693}" presName="node" presStyleLbl="node1" presStyleIdx="3" presStyleCnt="9">
        <dgm:presLayoutVars>
          <dgm:bulletEnabled val="1"/>
        </dgm:presLayoutVars>
      </dgm:prSet>
      <dgm:spPr/>
    </dgm:pt>
    <dgm:pt modelId="{C8C19930-C39A-F64F-B6BE-B82588CC9091}" type="pres">
      <dgm:prSet presAssocID="{F671F1CC-731B-461D-861C-4DEFB819B31C}" presName="sibTrans" presStyleCnt="0"/>
      <dgm:spPr/>
    </dgm:pt>
    <dgm:pt modelId="{71B549E8-CF45-2B4C-B637-93981A552528}" type="pres">
      <dgm:prSet presAssocID="{731B64C9-74AC-47AA-91DD-7CB5D6AE68AD}" presName="node" presStyleLbl="node1" presStyleIdx="4" presStyleCnt="9">
        <dgm:presLayoutVars>
          <dgm:bulletEnabled val="1"/>
        </dgm:presLayoutVars>
      </dgm:prSet>
      <dgm:spPr/>
    </dgm:pt>
    <dgm:pt modelId="{91706714-C6BA-544D-B569-9695CAE4630B}" type="pres">
      <dgm:prSet presAssocID="{C8B41B42-D771-4517-957C-C37354ED8A64}" presName="sibTrans" presStyleCnt="0"/>
      <dgm:spPr/>
    </dgm:pt>
    <dgm:pt modelId="{69B82B12-C5E3-EF4F-97A3-097D4F6DCE48}" type="pres">
      <dgm:prSet presAssocID="{C4A6A336-F5F0-40B8-8034-ED25476D389C}" presName="node" presStyleLbl="node1" presStyleIdx="5" presStyleCnt="9">
        <dgm:presLayoutVars>
          <dgm:bulletEnabled val="1"/>
        </dgm:presLayoutVars>
      </dgm:prSet>
      <dgm:spPr/>
    </dgm:pt>
    <dgm:pt modelId="{5476883A-247F-D240-A990-4A02532A8080}" type="pres">
      <dgm:prSet presAssocID="{76ABD06C-D6E1-438A-8B32-E52D1D83A91E}" presName="sibTrans" presStyleCnt="0"/>
      <dgm:spPr/>
    </dgm:pt>
    <dgm:pt modelId="{972B711E-4FDF-D442-B034-21E70E1BA1AD}" type="pres">
      <dgm:prSet presAssocID="{86BFD616-EEE2-490E-83D4-E56E3BB27BEF}" presName="node" presStyleLbl="node1" presStyleIdx="6" presStyleCnt="9">
        <dgm:presLayoutVars>
          <dgm:bulletEnabled val="1"/>
        </dgm:presLayoutVars>
      </dgm:prSet>
      <dgm:spPr/>
    </dgm:pt>
    <dgm:pt modelId="{990CC84B-C9E7-7D42-B060-84B5D2DBBF9F}" type="pres">
      <dgm:prSet presAssocID="{B272EE90-FC69-45AC-95FE-E197CA49D040}" presName="sibTrans" presStyleCnt="0"/>
      <dgm:spPr/>
    </dgm:pt>
    <dgm:pt modelId="{E6B1B9D0-7BEA-5F45-A0E1-86F0FA7753BA}" type="pres">
      <dgm:prSet presAssocID="{41B19ED3-739F-47A3-8000-CB351E2B2E8F}" presName="node" presStyleLbl="node1" presStyleIdx="7" presStyleCnt="9">
        <dgm:presLayoutVars>
          <dgm:bulletEnabled val="1"/>
        </dgm:presLayoutVars>
      </dgm:prSet>
      <dgm:spPr/>
    </dgm:pt>
    <dgm:pt modelId="{634B0867-9BF2-BC40-A377-4942A0A01A72}" type="pres">
      <dgm:prSet presAssocID="{3953B996-83A4-4C52-BA0C-4195C8B1FE6E}" presName="sibTrans" presStyleCnt="0"/>
      <dgm:spPr/>
    </dgm:pt>
    <dgm:pt modelId="{88E23584-5515-4F4B-8B02-3F8BDBACC160}" type="pres">
      <dgm:prSet presAssocID="{CF4C16F2-A360-43DE-AF11-58463F22CA2B}" presName="node" presStyleLbl="node1" presStyleIdx="8" presStyleCnt="9">
        <dgm:presLayoutVars>
          <dgm:bulletEnabled val="1"/>
        </dgm:presLayoutVars>
      </dgm:prSet>
      <dgm:spPr/>
    </dgm:pt>
  </dgm:ptLst>
  <dgm:cxnLst>
    <dgm:cxn modelId="{FBA56E0F-2CB3-7D4E-92CF-72A4C5BAF9AD}" type="presOf" srcId="{D4CF3ECB-F2BF-4624-AEAB-11ED9D067693}" destId="{99D82590-176C-2146-9FCD-550FB5D1CB62}" srcOrd="0" destOrd="0" presId="urn:microsoft.com/office/officeart/2005/8/layout/default"/>
    <dgm:cxn modelId="{0710A91E-BC70-BD4D-8375-EADA838C3B46}" type="presOf" srcId="{C4A6A336-F5F0-40B8-8034-ED25476D389C}" destId="{69B82B12-C5E3-EF4F-97A3-097D4F6DCE48}" srcOrd="0" destOrd="0" presId="urn:microsoft.com/office/officeart/2005/8/layout/default"/>
    <dgm:cxn modelId="{CC7C6C32-EF95-440F-852E-20AE4B298E01}" srcId="{4D923916-E1D4-4A4D-8DB2-76ABE5D5550F}" destId="{C4A6A336-F5F0-40B8-8034-ED25476D389C}" srcOrd="5" destOrd="0" parTransId="{01A70B0F-73D6-41CD-9CF4-EF7D042191E5}" sibTransId="{76ABD06C-D6E1-438A-8B32-E52D1D83A91E}"/>
    <dgm:cxn modelId="{1AB50844-8A2C-1040-B57A-33EC36F171A2}" type="presOf" srcId="{5EEAE237-87C3-42BB-9F77-53986A2B0755}" destId="{9826EC0B-8D9B-3A4F-B341-3D9709B72DB1}" srcOrd="0" destOrd="0" presId="urn:microsoft.com/office/officeart/2005/8/layout/default"/>
    <dgm:cxn modelId="{8F935C4E-7A2E-49DF-A29C-3EA00E52E31F}" srcId="{4D923916-E1D4-4A4D-8DB2-76ABE5D5550F}" destId="{5EEAE237-87C3-42BB-9F77-53986A2B0755}" srcOrd="0" destOrd="0" parTransId="{0C2E267E-88DA-4D2B-B75F-DD7B51F6F2A9}" sibTransId="{88741BC6-76B5-44D0-A303-DF478B55939B}"/>
    <dgm:cxn modelId="{D731FA62-FDC9-4665-963F-A9FC062FE8EB}" srcId="{4D923916-E1D4-4A4D-8DB2-76ABE5D5550F}" destId="{CF4C16F2-A360-43DE-AF11-58463F22CA2B}" srcOrd="8" destOrd="0" parTransId="{C5B6E97D-97D2-40BB-9E28-44F41F40E9E6}" sibTransId="{BED246FC-07B2-43D5-87DE-A59E66123FE0}"/>
    <dgm:cxn modelId="{A7A07F66-03B9-2A45-86BB-B39A7209C3E9}" type="presOf" srcId="{86BFD616-EEE2-490E-83D4-E56E3BB27BEF}" destId="{972B711E-4FDF-D442-B034-21E70E1BA1AD}" srcOrd="0" destOrd="0" presId="urn:microsoft.com/office/officeart/2005/8/layout/default"/>
    <dgm:cxn modelId="{48604475-A877-5745-A3DC-8FC9195CED5B}" type="presOf" srcId="{4D923916-E1D4-4A4D-8DB2-76ABE5D5550F}" destId="{2C827584-41B5-8C4E-BE94-703554D7879E}" srcOrd="0" destOrd="0" presId="urn:microsoft.com/office/officeart/2005/8/layout/default"/>
    <dgm:cxn modelId="{94DE9281-7A3C-DD40-B609-0245B514672D}" type="presOf" srcId="{CF4C16F2-A360-43DE-AF11-58463F22CA2B}" destId="{88E23584-5515-4F4B-8B02-3F8BDBACC160}" srcOrd="0" destOrd="0" presId="urn:microsoft.com/office/officeart/2005/8/layout/default"/>
    <dgm:cxn modelId="{99E5ED88-E022-4A6F-A4E8-3E007BFC1FF8}" srcId="{4D923916-E1D4-4A4D-8DB2-76ABE5D5550F}" destId="{A206E6C1-26EC-4D52-B9CC-5343AF75D835}" srcOrd="2" destOrd="0" parTransId="{3751E9C7-3A55-4467-9DF0-16C1256C0F39}" sibTransId="{E5BD569F-0EAA-4236-A7C5-4C5ABE38895E}"/>
    <dgm:cxn modelId="{FA30B28E-1CE2-D54A-85E0-B8086DA3BC9D}" type="presOf" srcId="{939D1C5C-1D16-4342-9CF6-198581927DFE}" destId="{839FF378-33D8-5D4E-B44D-EEF1F0F08E19}" srcOrd="0" destOrd="0" presId="urn:microsoft.com/office/officeart/2005/8/layout/default"/>
    <dgm:cxn modelId="{8F1B1B91-FBF3-4021-A61B-9403A95DA521}" srcId="{4D923916-E1D4-4A4D-8DB2-76ABE5D5550F}" destId="{D4CF3ECB-F2BF-4624-AEAB-11ED9D067693}" srcOrd="3" destOrd="0" parTransId="{30D07C23-9890-4B12-A48C-53067F55EDBA}" sibTransId="{F671F1CC-731B-461D-861C-4DEFB819B31C}"/>
    <dgm:cxn modelId="{A0D50E9B-9127-45CD-B7D0-133D0485B3A4}" srcId="{4D923916-E1D4-4A4D-8DB2-76ABE5D5550F}" destId="{731B64C9-74AC-47AA-91DD-7CB5D6AE68AD}" srcOrd="4" destOrd="0" parTransId="{730019AA-397B-49AB-B725-D59101B83461}" sibTransId="{C8B41B42-D771-4517-957C-C37354ED8A64}"/>
    <dgm:cxn modelId="{AAFA69A3-A704-494B-97B6-5B9B36398865}" srcId="{4D923916-E1D4-4A4D-8DB2-76ABE5D5550F}" destId="{41B19ED3-739F-47A3-8000-CB351E2B2E8F}" srcOrd="7" destOrd="0" parTransId="{A3CBBE06-EC80-4E8B-ADDB-7E0E31C5A2CB}" sibTransId="{3953B996-83A4-4C52-BA0C-4195C8B1FE6E}"/>
    <dgm:cxn modelId="{028464B7-5BE2-9B4A-B0CF-6EA2AEF2A59E}" type="presOf" srcId="{41B19ED3-739F-47A3-8000-CB351E2B2E8F}" destId="{E6B1B9D0-7BEA-5F45-A0E1-86F0FA7753BA}" srcOrd="0" destOrd="0" presId="urn:microsoft.com/office/officeart/2005/8/layout/default"/>
    <dgm:cxn modelId="{5DAF06C0-64A8-9349-BC06-DBF42DFAEE1F}" type="presOf" srcId="{A206E6C1-26EC-4D52-B9CC-5343AF75D835}" destId="{5CAB16D6-1630-294B-B4B6-38057E3D401F}" srcOrd="0" destOrd="0" presId="urn:microsoft.com/office/officeart/2005/8/layout/default"/>
    <dgm:cxn modelId="{F1C8E1E4-3A95-4892-B547-EF1C7838F578}" srcId="{4D923916-E1D4-4A4D-8DB2-76ABE5D5550F}" destId="{86BFD616-EEE2-490E-83D4-E56E3BB27BEF}" srcOrd="6" destOrd="0" parTransId="{1A1767CA-7BE3-4076-A0AB-1BDB3BCC8263}" sibTransId="{B272EE90-FC69-45AC-95FE-E197CA49D040}"/>
    <dgm:cxn modelId="{B23904F2-1708-4F73-8284-AF43DF3E48BE}" srcId="{4D923916-E1D4-4A4D-8DB2-76ABE5D5550F}" destId="{939D1C5C-1D16-4342-9CF6-198581927DFE}" srcOrd="1" destOrd="0" parTransId="{422E19D2-99D0-4C1C-A2F1-758CDD06844D}" sibTransId="{34DFF69F-4A76-4A02-A358-90B7D2212D89}"/>
    <dgm:cxn modelId="{D070E0FF-FC73-F046-8258-1A714B76BE5A}" type="presOf" srcId="{731B64C9-74AC-47AA-91DD-7CB5D6AE68AD}" destId="{71B549E8-CF45-2B4C-B637-93981A552528}" srcOrd="0" destOrd="0" presId="urn:microsoft.com/office/officeart/2005/8/layout/default"/>
    <dgm:cxn modelId="{EB56D516-595C-314F-AB0B-62E6F80D05A3}" type="presParOf" srcId="{2C827584-41B5-8C4E-BE94-703554D7879E}" destId="{9826EC0B-8D9B-3A4F-B341-3D9709B72DB1}" srcOrd="0" destOrd="0" presId="urn:microsoft.com/office/officeart/2005/8/layout/default"/>
    <dgm:cxn modelId="{A7E8311B-331C-134E-BAD2-6A70808A4872}" type="presParOf" srcId="{2C827584-41B5-8C4E-BE94-703554D7879E}" destId="{B72F4486-A01A-2E42-B7EB-EAAE5CA9D57D}" srcOrd="1" destOrd="0" presId="urn:microsoft.com/office/officeart/2005/8/layout/default"/>
    <dgm:cxn modelId="{984E0F03-AD2B-C54C-A69B-4F43377EC7CB}" type="presParOf" srcId="{2C827584-41B5-8C4E-BE94-703554D7879E}" destId="{839FF378-33D8-5D4E-B44D-EEF1F0F08E19}" srcOrd="2" destOrd="0" presId="urn:microsoft.com/office/officeart/2005/8/layout/default"/>
    <dgm:cxn modelId="{09EAEC81-2D99-1F4D-A2C7-A7C62E143751}" type="presParOf" srcId="{2C827584-41B5-8C4E-BE94-703554D7879E}" destId="{6EC2CAAF-31DE-BB46-BEE3-580C7CD4056E}" srcOrd="3" destOrd="0" presId="urn:microsoft.com/office/officeart/2005/8/layout/default"/>
    <dgm:cxn modelId="{DB64E18D-3990-D648-9D6F-C462BFCD5DDC}" type="presParOf" srcId="{2C827584-41B5-8C4E-BE94-703554D7879E}" destId="{5CAB16D6-1630-294B-B4B6-38057E3D401F}" srcOrd="4" destOrd="0" presId="urn:microsoft.com/office/officeart/2005/8/layout/default"/>
    <dgm:cxn modelId="{B1D91638-A4A0-5241-966D-C3432BB6C40E}" type="presParOf" srcId="{2C827584-41B5-8C4E-BE94-703554D7879E}" destId="{68B16FCD-0509-6C45-9DED-E441D22C600C}" srcOrd="5" destOrd="0" presId="urn:microsoft.com/office/officeart/2005/8/layout/default"/>
    <dgm:cxn modelId="{54FEDAF9-8431-2A4E-A09E-E9A7B8373F1B}" type="presParOf" srcId="{2C827584-41B5-8C4E-BE94-703554D7879E}" destId="{99D82590-176C-2146-9FCD-550FB5D1CB62}" srcOrd="6" destOrd="0" presId="urn:microsoft.com/office/officeart/2005/8/layout/default"/>
    <dgm:cxn modelId="{1A0E6807-D898-484D-A116-8E989FEDD5C7}" type="presParOf" srcId="{2C827584-41B5-8C4E-BE94-703554D7879E}" destId="{C8C19930-C39A-F64F-B6BE-B82588CC9091}" srcOrd="7" destOrd="0" presId="urn:microsoft.com/office/officeart/2005/8/layout/default"/>
    <dgm:cxn modelId="{A859DBF0-96A2-3442-B9F0-043874C58A75}" type="presParOf" srcId="{2C827584-41B5-8C4E-BE94-703554D7879E}" destId="{71B549E8-CF45-2B4C-B637-93981A552528}" srcOrd="8" destOrd="0" presId="urn:microsoft.com/office/officeart/2005/8/layout/default"/>
    <dgm:cxn modelId="{D9608E18-13D6-6B4A-880F-B9CF9D3F0076}" type="presParOf" srcId="{2C827584-41B5-8C4E-BE94-703554D7879E}" destId="{91706714-C6BA-544D-B569-9695CAE4630B}" srcOrd="9" destOrd="0" presId="urn:microsoft.com/office/officeart/2005/8/layout/default"/>
    <dgm:cxn modelId="{8803B40F-9ADC-FE48-8FFE-F70BD2E23565}" type="presParOf" srcId="{2C827584-41B5-8C4E-BE94-703554D7879E}" destId="{69B82B12-C5E3-EF4F-97A3-097D4F6DCE48}" srcOrd="10" destOrd="0" presId="urn:microsoft.com/office/officeart/2005/8/layout/default"/>
    <dgm:cxn modelId="{B342BA39-2A3F-3144-B6C8-90D8FDFAD283}" type="presParOf" srcId="{2C827584-41B5-8C4E-BE94-703554D7879E}" destId="{5476883A-247F-D240-A990-4A02532A8080}" srcOrd="11" destOrd="0" presId="urn:microsoft.com/office/officeart/2005/8/layout/default"/>
    <dgm:cxn modelId="{C9FC3A83-A680-1C46-88C6-6B1A0A855EB0}" type="presParOf" srcId="{2C827584-41B5-8C4E-BE94-703554D7879E}" destId="{972B711E-4FDF-D442-B034-21E70E1BA1AD}" srcOrd="12" destOrd="0" presId="urn:microsoft.com/office/officeart/2005/8/layout/default"/>
    <dgm:cxn modelId="{5F8CD741-A702-B747-ADB5-04E992D06D06}" type="presParOf" srcId="{2C827584-41B5-8C4E-BE94-703554D7879E}" destId="{990CC84B-C9E7-7D42-B060-84B5D2DBBF9F}" srcOrd="13" destOrd="0" presId="urn:microsoft.com/office/officeart/2005/8/layout/default"/>
    <dgm:cxn modelId="{26F7DE2A-67D9-1F45-928D-9401042CDDC1}" type="presParOf" srcId="{2C827584-41B5-8C4E-BE94-703554D7879E}" destId="{E6B1B9D0-7BEA-5F45-A0E1-86F0FA7753BA}" srcOrd="14" destOrd="0" presId="urn:microsoft.com/office/officeart/2005/8/layout/default"/>
    <dgm:cxn modelId="{97EFA40E-DC2C-4345-8E97-222090FF3519}" type="presParOf" srcId="{2C827584-41B5-8C4E-BE94-703554D7879E}" destId="{634B0867-9BF2-BC40-A377-4942A0A01A72}" srcOrd="15" destOrd="0" presId="urn:microsoft.com/office/officeart/2005/8/layout/default"/>
    <dgm:cxn modelId="{9820763D-72F8-EF49-81EB-490DFE196343}" type="presParOf" srcId="{2C827584-41B5-8C4E-BE94-703554D7879E}" destId="{88E23584-5515-4F4B-8B02-3F8BDBACC160}" srcOrd="1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C98727-2AD3-8441-B955-8ABBA885E882}">
      <dsp:nvSpPr>
        <dsp:cNvPr id="0" name=""/>
        <dsp:cNvSpPr/>
      </dsp:nvSpPr>
      <dsp:spPr>
        <a:xfrm>
          <a:off x="1761676" y="481118"/>
          <a:ext cx="370579" cy="91440"/>
        </a:xfrm>
        <a:custGeom>
          <a:avLst/>
          <a:gdLst/>
          <a:ahLst/>
          <a:cxnLst/>
          <a:rect l="0" t="0" r="0" b="0"/>
          <a:pathLst>
            <a:path>
              <a:moveTo>
                <a:pt x="0" y="45720"/>
              </a:moveTo>
              <a:lnTo>
                <a:pt x="370579" y="45720"/>
              </a:lnTo>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936937" y="524830"/>
        <a:ext cx="20058" cy="4015"/>
      </dsp:txXfrm>
    </dsp:sp>
    <dsp:sp modelId="{B6DDE383-1B94-E64C-A12E-3B579B8EA107}">
      <dsp:nvSpPr>
        <dsp:cNvPr id="0" name=""/>
        <dsp:cNvSpPr/>
      </dsp:nvSpPr>
      <dsp:spPr>
        <a:xfrm>
          <a:off x="19217" y="3560"/>
          <a:ext cx="1744259" cy="1046555"/>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470" tIns="89716" rIns="85470" bIns="89716" numCol="1" spcCol="1270" anchor="ctr" anchorCtr="0">
          <a:noAutofit/>
        </a:bodyPr>
        <a:lstStyle/>
        <a:p>
          <a:pPr marL="0" lvl="0" indent="0" algn="ctr" defTabSz="533400">
            <a:lnSpc>
              <a:spcPct val="90000"/>
            </a:lnSpc>
            <a:spcBef>
              <a:spcPct val="0"/>
            </a:spcBef>
            <a:spcAft>
              <a:spcPct val="35000"/>
            </a:spcAft>
            <a:buNone/>
          </a:pPr>
          <a:r>
            <a:rPr lang="en-US" sz="1200" b="1" i="0" kern="1200"/>
            <a:t>1. Nullum crimen sine lege</a:t>
          </a:r>
          <a:endParaRPr lang="en-US" sz="1200" kern="1200"/>
        </a:p>
      </dsp:txBody>
      <dsp:txXfrm>
        <a:off x="19217" y="3560"/>
        <a:ext cx="1744259" cy="1046555"/>
      </dsp:txXfrm>
    </dsp:sp>
    <dsp:sp modelId="{2A0336B0-83DE-FA4C-BB94-6984146BF5B7}">
      <dsp:nvSpPr>
        <dsp:cNvPr id="0" name=""/>
        <dsp:cNvSpPr/>
      </dsp:nvSpPr>
      <dsp:spPr>
        <a:xfrm>
          <a:off x="3907115" y="481118"/>
          <a:ext cx="370579" cy="91440"/>
        </a:xfrm>
        <a:custGeom>
          <a:avLst/>
          <a:gdLst/>
          <a:ahLst/>
          <a:cxnLst/>
          <a:rect l="0" t="0" r="0" b="0"/>
          <a:pathLst>
            <a:path>
              <a:moveTo>
                <a:pt x="0" y="45720"/>
              </a:moveTo>
              <a:lnTo>
                <a:pt x="370579" y="45720"/>
              </a:lnTo>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082376" y="524830"/>
        <a:ext cx="20058" cy="4015"/>
      </dsp:txXfrm>
    </dsp:sp>
    <dsp:sp modelId="{4DF524F2-E1CB-FE40-9BC7-06E8B4B33072}">
      <dsp:nvSpPr>
        <dsp:cNvPr id="0" name=""/>
        <dsp:cNvSpPr/>
      </dsp:nvSpPr>
      <dsp:spPr>
        <a:xfrm>
          <a:off x="2164656" y="3560"/>
          <a:ext cx="1744259" cy="1046555"/>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470" tIns="89716" rIns="85470" bIns="89716" numCol="1" spcCol="1270" anchor="ctr" anchorCtr="0">
          <a:noAutofit/>
        </a:bodyPr>
        <a:lstStyle/>
        <a:p>
          <a:pPr marL="0" lvl="0" indent="0" algn="ctr" defTabSz="533400">
            <a:lnSpc>
              <a:spcPct val="90000"/>
            </a:lnSpc>
            <a:spcBef>
              <a:spcPct val="0"/>
            </a:spcBef>
            <a:spcAft>
              <a:spcPct val="35000"/>
            </a:spcAft>
            <a:buNone/>
          </a:pPr>
          <a:r>
            <a:rPr lang="ru-RU" sz="1200" b="0" i="0" kern="1200"/>
            <a:t>Діяння може бути визнано злочином лише за умови його попереднього визначення законом. </a:t>
          </a:r>
          <a:endParaRPr lang="en-US" sz="1200" kern="1200"/>
        </a:p>
      </dsp:txBody>
      <dsp:txXfrm>
        <a:off x="2164656" y="3560"/>
        <a:ext cx="1744259" cy="1046555"/>
      </dsp:txXfrm>
    </dsp:sp>
    <dsp:sp modelId="{7C98EFEF-CA2D-0649-8D7B-2623A7E7DD5C}">
      <dsp:nvSpPr>
        <dsp:cNvPr id="0" name=""/>
        <dsp:cNvSpPr/>
      </dsp:nvSpPr>
      <dsp:spPr>
        <a:xfrm>
          <a:off x="6052555" y="481118"/>
          <a:ext cx="370579" cy="91440"/>
        </a:xfrm>
        <a:custGeom>
          <a:avLst/>
          <a:gdLst/>
          <a:ahLst/>
          <a:cxnLst/>
          <a:rect l="0" t="0" r="0" b="0"/>
          <a:pathLst>
            <a:path>
              <a:moveTo>
                <a:pt x="0" y="45720"/>
              </a:moveTo>
              <a:lnTo>
                <a:pt x="370579" y="45720"/>
              </a:lnTo>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6227815" y="524830"/>
        <a:ext cx="20058" cy="4015"/>
      </dsp:txXfrm>
    </dsp:sp>
    <dsp:sp modelId="{74C38346-8F1B-354B-BF84-7CEDA90119CE}">
      <dsp:nvSpPr>
        <dsp:cNvPr id="0" name=""/>
        <dsp:cNvSpPr/>
      </dsp:nvSpPr>
      <dsp:spPr>
        <a:xfrm>
          <a:off x="4310095" y="3560"/>
          <a:ext cx="1744259" cy="1046555"/>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470" tIns="89716" rIns="85470" bIns="89716" numCol="1" spcCol="1270" anchor="ctr" anchorCtr="0">
          <a:noAutofit/>
        </a:bodyPr>
        <a:lstStyle/>
        <a:p>
          <a:pPr marL="0" lvl="0" indent="0" algn="ctr" defTabSz="533400">
            <a:lnSpc>
              <a:spcPct val="90000"/>
            </a:lnSpc>
            <a:spcBef>
              <a:spcPct val="0"/>
            </a:spcBef>
            <a:spcAft>
              <a:spcPct val="35000"/>
            </a:spcAft>
            <a:buNone/>
          </a:pPr>
          <a:r>
            <a:rPr lang="ru-RU" sz="1200" b="0" i="0" kern="1200"/>
            <a:t>Приклад: Справа </a:t>
          </a:r>
          <a:r>
            <a:rPr lang="ru-RU" sz="1200" b="0" i="1" kern="1200"/>
            <a:t>"</a:t>
          </a:r>
          <a:r>
            <a:rPr lang="en-US" sz="1200" b="0" i="1" kern="1200"/>
            <a:t>Kafkaris v. Cyprus" </a:t>
          </a:r>
          <a:r>
            <a:rPr lang="en-US" sz="1200" b="0" i="0" kern="1200"/>
            <a:t>– </a:t>
          </a:r>
          <a:r>
            <a:rPr lang="ru-RU" sz="1200" b="0" i="0" kern="1200"/>
            <a:t>важливість передбачуваності закону.</a:t>
          </a:r>
          <a:endParaRPr lang="en-US" sz="1200" kern="1200"/>
        </a:p>
      </dsp:txBody>
      <dsp:txXfrm>
        <a:off x="4310095" y="3560"/>
        <a:ext cx="1744259" cy="1046555"/>
      </dsp:txXfrm>
    </dsp:sp>
    <dsp:sp modelId="{3FC99F26-D3F5-D74E-BB07-F8599889618C}">
      <dsp:nvSpPr>
        <dsp:cNvPr id="0" name=""/>
        <dsp:cNvSpPr/>
      </dsp:nvSpPr>
      <dsp:spPr>
        <a:xfrm>
          <a:off x="8197994" y="481118"/>
          <a:ext cx="370579" cy="91440"/>
        </a:xfrm>
        <a:custGeom>
          <a:avLst/>
          <a:gdLst/>
          <a:ahLst/>
          <a:cxnLst/>
          <a:rect l="0" t="0" r="0" b="0"/>
          <a:pathLst>
            <a:path>
              <a:moveTo>
                <a:pt x="0" y="45720"/>
              </a:moveTo>
              <a:lnTo>
                <a:pt x="370579" y="45720"/>
              </a:lnTo>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8373254" y="524830"/>
        <a:ext cx="20058" cy="4015"/>
      </dsp:txXfrm>
    </dsp:sp>
    <dsp:sp modelId="{37A5B66C-DD20-D449-8DA6-A982D34AC620}">
      <dsp:nvSpPr>
        <dsp:cNvPr id="0" name=""/>
        <dsp:cNvSpPr/>
      </dsp:nvSpPr>
      <dsp:spPr>
        <a:xfrm>
          <a:off x="6455535" y="3560"/>
          <a:ext cx="1744259" cy="1046555"/>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470" tIns="89716" rIns="85470" bIns="89716" numCol="1" spcCol="1270" anchor="ctr" anchorCtr="0">
          <a:noAutofit/>
        </a:bodyPr>
        <a:lstStyle/>
        <a:p>
          <a:pPr marL="0" lvl="0" indent="0" algn="ctr" defTabSz="533400">
            <a:lnSpc>
              <a:spcPct val="90000"/>
            </a:lnSpc>
            <a:spcBef>
              <a:spcPct val="0"/>
            </a:spcBef>
            <a:spcAft>
              <a:spcPct val="35000"/>
            </a:spcAft>
            <a:buNone/>
          </a:pPr>
          <a:r>
            <a:rPr lang="ru-RU" sz="1200" b="1" i="0" kern="1200"/>
            <a:t>2. </a:t>
          </a:r>
          <a:r>
            <a:rPr lang="en-US" sz="1200" b="1" i="0" kern="1200"/>
            <a:t>Nulla poena sine lege</a:t>
          </a:r>
          <a:endParaRPr lang="en-US" sz="1200" kern="1200"/>
        </a:p>
      </dsp:txBody>
      <dsp:txXfrm>
        <a:off x="6455535" y="3560"/>
        <a:ext cx="1744259" cy="1046555"/>
      </dsp:txXfrm>
    </dsp:sp>
    <dsp:sp modelId="{8C4B4A50-D8BF-BD4F-BF83-72F7FA030DF5}">
      <dsp:nvSpPr>
        <dsp:cNvPr id="0" name=""/>
        <dsp:cNvSpPr/>
      </dsp:nvSpPr>
      <dsp:spPr>
        <a:xfrm>
          <a:off x="891346" y="1048315"/>
          <a:ext cx="8581757" cy="370579"/>
        </a:xfrm>
        <a:custGeom>
          <a:avLst/>
          <a:gdLst/>
          <a:ahLst/>
          <a:cxnLst/>
          <a:rect l="0" t="0" r="0" b="0"/>
          <a:pathLst>
            <a:path>
              <a:moveTo>
                <a:pt x="8581757" y="0"/>
              </a:moveTo>
              <a:lnTo>
                <a:pt x="8581757" y="202389"/>
              </a:lnTo>
              <a:lnTo>
                <a:pt x="0" y="202389"/>
              </a:lnTo>
              <a:lnTo>
                <a:pt x="0" y="370579"/>
              </a:lnTo>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967447" y="1231597"/>
        <a:ext cx="429556" cy="4015"/>
      </dsp:txXfrm>
    </dsp:sp>
    <dsp:sp modelId="{01525547-2928-B34F-90E7-A7E72C816666}">
      <dsp:nvSpPr>
        <dsp:cNvPr id="0" name=""/>
        <dsp:cNvSpPr/>
      </dsp:nvSpPr>
      <dsp:spPr>
        <a:xfrm>
          <a:off x="8600974" y="3560"/>
          <a:ext cx="1744259" cy="1046555"/>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470" tIns="89716" rIns="85470" bIns="89716" numCol="1" spcCol="1270" anchor="ctr" anchorCtr="0">
          <a:noAutofit/>
        </a:bodyPr>
        <a:lstStyle/>
        <a:p>
          <a:pPr marL="0" lvl="0" indent="0" algn="ctr" defTabSz="533400">
            <a:lnSpc>
              <a:spcPct val="90000"/>
            </a:lnSpc>
            <a:spcBef>
              <a:spcPct val="0"/>
            </a:spcBef>
            <a:spcAft>
              <a:spcPct val="35000"/>
            </a:spcAft>
            <a:buNone/>
          </a:pPr>
          <a:r>
            <a:rPr lang="ru-RU" sz="1200" b="0" i="0" kern="1200"/>
            <a:t>Покарання може бути призначене лише за діяння, яке прямо передбачено законом. </a:t>
          </a:r>
          <a:endParaRPr lang="en-US" sz="1200" kern="1200"/>
        </a:p>
      </dsp:txBody>
      <dsp:txXfrm>
        <a:off x="8600974" y="3560"/>
        <a:ext cx="1744259" cy="1046555"/>
      </dsp:txXfrm>
    </dsp:sp>
    <dsp:sp modelId="{92171283-AE6B-0041-AA04-C2CDA93A34EA}">
      <dsp:nvSpPr>
        <dsp:cNvPr id="0" name=""/>
        <dsp:cNvSpPr/>
      </dsp:nvSpPr>
      <dsp:spPr>
        <a:xfrm>
          <a:off x="1761676" y="1928853"/>
          <a:ext cx="370579" cy="91440"/>
        </a:xfrm>
        <a:custGeom>
          <a:avLst/>
          <a:gdLst/>
          <a:ahLst/>
          <a:cxnLst/>
          <a:rect l="0" t="0" r="0" b="0"/>
          <a:pathLst>
            <a:path>
              <a:moveTo>
                <a:pt x="0" y="45720"/>
              </a:moveTo>
              <a:lnTo>
                <a:pt x="370579" y="45720"/>
              </a:lnTo>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936937" y="1972565"/>
        <a:ext cx="20058" cy="4015"/>
      </dsp:txXfrm>
    </dsp:sp>
    <dsp:sp modelId="{9CB07CB1-3F87-2B42-864B-270280F9C294}">
      <dsp:nvSpPr>
        <dsp:cNvPr id="0" name=""/>
        <dsp:cNvSpPr/>
      </dsp:nvSpPr>
      <dsp:spPr>
        <a:xfrm>
          <a:off x="19217" y="1451295"/>
          <a:ext cx="1744259" cy="1046555"/>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470" tIns="89716" rIns="85470" bIns="89716" numCol="1" spcCol="1270" anchor="ctr" anchorCtr="0">
          <a:noAutofit/>
        </a:bodyPr>
        <a:lstStyle/>
        <a:p>
          <a:pPr marL="0" lvl="0" indent="0" algn="ctr" defTabSz="533400">
            <a:lnSpc>
              <a:spcPct val="90000"/>
            </a:lnSpc>
            <a:spcBef>
              <a:spcPct val="0"/>
            </a:spcBef>
            <a:spcAft>
              <a:spcPct val="35000"/>
            </a:spcAft>
            <a:buNone/>
          </a:pPr>
          <a:r>
            <a:rPr lang="ru-RU" sz="1200" b="0" i="0" kern="1200"/>
            <a:t>Приклад: Справа </a:t>
          </a:r>
          <a:r>
            <a:rPr lang="ru-RU" sz="1200" b="0" i="1" kern="1200"/>
            <a:t>"</a:t>
          </a:r>
          <a:r>
            <a:rPr lang="en-US" sz="1200" b="0" i="1" kern="1200"/>
            <a:t>Cantoni v. France" </a:t>
          </a:r>
          <a:r>
            <a:rPr lang="en-US" sz="1200" b="0" i="0" kern="1200"/>
            <a:t>– </a:t>
          </a:r>
          <a:r>
            <a:rPr lang="ru-RU" sz="1200" b="0" i="0" kern="1200"/>
            <a:t>заборона застосування аналогії.</a:t>
          </a:r>
          <a:endParaRPr lang="en-US" sz="1200" kern="1200"/>
        </a:p>
      </dsp:txBody>
      <dsp:txXfrm>
        <a:off x="19217" y="1451295"/>
        <a:ext cx="1744259" cy="1046555"/>
      </dsp:txXfrm>
    </dsp:sp>
    <dsp:sp modelId="{E698EA3B-ABBE-AA42-8E85-DAEEC78A5D44}">
      <dsp:nvSpPr>
        <dsp:cNvPr id="0" name=""/>
        <dsp:cNvSpPr/>
      </dsp:nvSpPr>
      <dsp:spPr>
        <a:xfrm>
          <a:off x="3907115" y="1928853"/>
          <a:ext cx="370579" cy="91440"/>
        </a:xfrm>
        <a:custGeom>
          <a:avLst/>
          <a:gdLst/>
          <a:ahLst/>
          <a:cxnLst/>
          <a:rect l="0" t="0" r="0" b="0"/>
          <a:pathLst>
            <a:path>
              <a:moveTo>
                <a:pt x="0" y="45720"/>
              </a:moveTo>
              <a:lnTo>
                <a:pt x="370579" y="45720"/>
              </a:lnTo>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082376" y="1972565"/>
        <a:ext cx="20058" cy="4015"/>
      </dsp:txXfrm>
    </dsp:sp>
    <dsp:sp modelId="{06C8AB64-4455-784B-AA02-F5F63FF7B3B8}">
      <dsp:nvSpPr>
        <dsp:cNvPr id="0" name=""/>
        <dsp:cNvSpPr/>
      </dsp:nvSpPr>
      <dsp:spPr>
        <a:xfrm>
          <a:off x="2164656" y="1451295"/>
          <a:ext cx="1744259" cy="1046555"/>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470" tIns="89716" rIns="85470" bIns="89716" numCol="1" spcCol="1270" anchor="ctr" anchorCtr="0">
          <a:noAutofit/>
        </a:bodyPr>
        <a:lstStyle/>
        <a:p>
          <a:pPr marL="0" lvl="0" indent="0" algn="ctr" defTabSz="533400">
            <a:lnSpc>
              <a:spcPct val="90000"/>
            </a:lnSpc>
            <a:spcBef>
              <a:spcPct val="0"/>
            </a:spcBef>
            <a:spcAft>
              <a:spcPct val="35000"/>
            </a:spcAft>
            <a:buNone/>
          </a:pPr>
          <a:r>
            <a:rPr lang="ru-RU" sz="1200" b="1" i="0" kern="1200"/>
            <a:t>3. </a:t>
          </a:r>
          <a:r>
            <a:rPr lang="en-US" sz="1200" b="1" i="0" kern="1200"/>
            <a:t>Lex certa</a:t>
          </a:r>
          <a:endParaRPr lang="en-US" sz="1200" kern="1200"/>
        </a:p>
      </dsp:txBody>
      <dsp:txXfrm>
        <a:off x="2164656" y="1451295"/>
        <a:ext cx="1744259" cy="1046555"/>
      </dsp:txXfrm>
    </dsp:sp>
    <dsp:sp modelId="{C7FBC658-7087-D44F-8A2F-25CC327E593E}">
      <dsp:nvSpPr>
        <dsp:cNvPr id="0" name=""/>
        <dsp:cNvSpPr/>
      </dsp:nvSpPr>
      <dsp:spPr>
        <a:xfrm>
          <a:off x="6052555" y="1928853"/>
          <a:ext cx="370579" cy="91440"/>
        </a:xfrm>
        <a:custGeom>
          <a:avLst/>
          <a:gdLst/>
          <a:ahLst/>
          <a:cxnLst/>
          <a:rect l="0" t="0" r="0" b="0"/>
          <a:pathLst>
            <a:path>
              <a:moveTo>
                <a:pt x="0" y="45720"/>
              </a:moveTo>
              <a:lnTo>
                <a:pt x="370579" y="45720"/>
              </a:lnTo>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6227815" y="1972565"/>
        <a:ext cx="20058" cy="4015"/>
      </dsp:txXfrm>
    </dsp:sp>
    <dsp:sp modelId="{B3FE1817-18BE-CE41-B767-247F48684D46}">
      <dsp:nvSpPr>
        <dsp:cNvPr id="0" name=""/>
        <dsp:cNvSpPr/>
      </dsp:nvSpPr>
      <dsp:spPr>
        <a:xfrm>
          <a:off x="4310095" y="1451295"/>
          <a:ext cx="1744259" cy="1046555"/>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470" tIns="89716" rIns="85470" bIns="89716" numCol="1" spcCol="1270" anchor="ctr" anchorCtr="0">
          <a:noAutofit/>
        </a:bodyPr>
        <a:lstStyle/>
        <a:p>
          <a:pPr marL="0" lvl="0" indent="0" algn="ctr" defTabSz="533400">
            <a:lnSpc>
              <a:spcPct val="90000"/>
            </a:lnSpc>
            <a:spcBef>
              <a:spcPct val="0"/>
            </a:spcBef>
            <a:spcAft>
              <a:spcPct val="35000"/>
            </a:spcAft>
            <a:buNone/>
          </a:pPr>
          <a:r>
            <a:rPr lang="ru-RU" sz="1200" b="0" i="0" kern="1200"/>
            <a:t>Вимога до закону бути чітким, зрозумілим та недвозначним. </a:t>
          </a:r>
          <a:endParaRPr lang="en-US" sz="1200" kern="1200"/>
        </a:p>
      </dsp:txBody>
      <dsp:txXfrm>
        <a:off x="4310095" y="1451295"/>
        <a:ext cx="1744259" cy="1046555"/>
      </dsp:txXfrm>
    </dsp:sp>
    <dsp:sp modelId="{A41D69AF-96B2-7E42-939B-04708C5BBA1A}">
      <dsp:nvSpPr>
        <dsp:cNvPr id="0" name=""/>
        <dsp:cNvSpPr/>
      </dsp:nvSpPr>
      <dsp:spPr>
        <a:xfrm>
          <a:off x="8197994" y="1928853"/>
          <a:ext cx="370579" cy="91440"/>
        </a:xfrm>
        <a:custGeom>
          <a:avLst/>
          <a:gdLst/>
          <a:ahLst/>
          <a:cxnLst/>
          <a:rect l="0" t="0" r="0" b="0"/>
          <a:pathLst>
            <a:path>
              <a:moveTo>
                <a:pt x="0" y="45720"/>
              </a:moveTo>
              <a:lnTo>
                <a:pt x="370579" y="45720"/>
              </a:lnTo>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8373254" y="1972565"/>
        <a:ext cx="20058" cy="4015"/>
      </dsp:txXfrm>
    </dsp:sp>
    <dsp:sp modelId="{00E2BA73-D2B1-1740-8DB6-56E2BAEA2206}">
      <dsp:nvSpPr>
        <dsp:cNvPr id="0" name=""/>
        <dsp:cNvSpPr/>
      </dsp:nvSpPr>
      <dsp:spPr>
        <a:xfrm>
          <a:off x="6455535" y="1451295"/>
          <a:ext cx="1744259" cy="1046555"/>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470" tIns="89716" rIns="85470" bIns="89716" numCol="1" spcCol="1270" anchor="ctr" anchorCtr="0">
          <a:noAutofit/>
        </a:bodyPr>
        <a:lstStyle/>
        <a:p>
          <a:pPr marL="0" lvl="0" indent="0" algn="ctr" defTabSz="533400">
            <a:lnSpc>
              <a:spcPct val="90000"/>
            </a:lnSpc>
            <a:spcBef>
              <a:spcPct val="0"/>
            </a:spcBef>
            <a:spcAft>
              <a:spcPct val="35000"/>
            </a:spcAft>
            <a:buNone/>
          </a:pPr>
          <a:r>
            <a:rPr lang="ru-RU" sz="1200" b="0" i="0" kern="1200"/>
            <a:t>Приклад: Справа </a:t>
          </a:r>
          <a:r>
            <a:rPr lang="ru-RU" sz="1200" b="0" i="1" kern="1200"/>
            <a:t>"</a:t>
          </a:r>
          <a:r>
            <a:rPr lang="en-US" sz="1200" b="0" i="1" kern="1200"/>
            <a:t>Del Río Prada v. Spain" </a:t>
          </a:r>
          <a:r>
            <a:rPr lang="en-US" sz="1200" b="0" i="0" kern="1200"/>
            <a:t>– </a:t>
          </a:r>
          <a:r>
            <a:rPr lang="ru-RU" sz="1200" b="0" i="0" kern="1200"/>
            <a:t>доступність та передбачуваність закону.</a:t>
          </a:r>
          <a:endParaRPr lang="en-US" sz="1200" kern="1200"/>
        </a:p>
      </dsp:txBody>
      <dsp:txXfrm>
        <a:off x="6455535" y="1451295"/>
        <a:ext cx="1744259" cy="1046555"/>
      </dsp:txXfrm>
    </dsp:sp>
    <dsp:sp modelId="{FD0A9AB6-9C3D-214D-BEEE-119AF8F8EA40}">
      <dsp:nvSpPr>
        <dsp:cNvPr id="0" name=""/>
        <dsp:cNvSpPr/>
      </dsp:nvSpPr>
      <dsp:spPr>
        <a:xfrm>
          <a:off x="891346" y="2496051"/>
          <a:ext cx="8581757" cy="370579"/>
        </a:xfrm>
        <a:custGeom>
          <a:avLst/>
          <a:gdLst/>
          <a:ahLst/>
          <a:cxnLst/>
          <a:rect l="0" t="0" r="0" b="0"/>
          <a:pathLst>
            <a:path>
              <a:moveTo>
                <a:pt x="8581757" y="0"/>
              </a:moveTo>
              <a:lnTo>
                <a:pt x="8581757" y="202389"/>
              </a:lnTo>
              <a:lnTo>
                <a:pt x="0" y="202389"/>
              </a:lnTo>
              <a:lnTo>
                <a:pt x="0" y="370579"/>
              </a:lnTo>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967447" y="2679333"/>
        <a:ext cx="429556" cy="4015"/>
      </dsp:txXfrm>
    </dsp:sp>
    <dsp:sp modelId="{B9419763-EF0D-D743-B550-269FE558BE62}">
      <dsp:nvSpPr>
        <dsp:cNvPr id="0" name=""/>
        <dsp:cNvSpPr/>
      </dsp:nvSpPr>
      <dsp:spPr>
        <a:xfrm>
          <a:off x="8600974" y="1451295"/>
          <a:ext cx="1744259" cy="1046555"/>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470" tIns="89716" rIns="85470" bIns="89716" numCol="1" spcCol="1270" anchor="ctr" anchorCtr="0">
          <a:noAutofit/>
        </a:bodyPr>
        <a:lstStyle/>
        <a:p>
          <a:pPr marL="0" lvl="0" indent="0" algn="ctr" defTabSz="533400">
            <a:lnSpc>
              <a:spcPct val="90000"/>
            </a:lnSpc>
            <a:spcBef>
              <a:spcPct val="0"/>
            </a:spcBef>
            <a:spcAft>
              <a:spcPct val="35000"/>
            </a:spcAft>
            <a:buNone/>
          </a:pPr>
          <a:r>
            <a:rPr lang="ru-RU" sz="1200" b="1" i="0" kern="1200" dirty="0"/>
            <a:t>4. </a:t>
          </a:r>
          <a:r>
            <a:rPr lang="en-US" sz="1200" b="1" i="0" kern="1200" dirty="0"/>
            <a:t>Lex stricta</a:t>
          </a:r>
          <a:endParaRPr lang="en-US" sz="1200" kern="1200" dirty="0"/>
        </a:p>
      </dsp:txBody>
      <dsp:txXfrm>
        <a:off x="8600974" y="1451295"/>
        <a:ext cx="1744259" cy="1046555"/>
      </dsp:txXfrm>
    </dsp:sp>
    <dsp:sp modelId="{3509FF8B-69A7-5E47-B96C-713A8E842A23}">
      <dsp:nvSpPr>
        <dsp:cNvPr id="0" name=""/>
        <dsp:cNvSpPr/>
      </dsp:nvSpPr>
      <dsp:spPr>
        <a:xfrm>
          <a:off x="1761676" y="3376588"/>
          <a:ext cx="370579" cy="91440"/>
        </a:xfrm>
        <a:custGeom>
          <a:avLst/>
          <a:gdLst/>
          <a:ahLst/>
          <a:cxnLst/>
          <a:rect l="0" t="0" r="0" b="0"/>
          <a:pathLst>
            <a:path>
              <a:moveTo>
                <a:pt x="0" y="45720"/>
              </a:moveTo>
              <a:lnTo>
                <a:pt x="370579" y="45720"/>
              </a:lnTo>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936937" y="3420301"/>
        <a:ext cx="20058" cy="4015"/>
      </dsp:txXfrm>
    </dsp:sp>
    <dsp:sp modelId="{93608984-D4CE-DD48-A4AC-3F8672F1BF60}">
      <dsp:nvSpPr>
        <dsp:cNvPr id="0" name=""/>
        <dsp:cNvSpPr/>
      </dsp:nvSpPr>
      <dsp:spPr>
        <a:xfrm>
          <a:off x="19217" y="2899031"/>
          <a:ext cx="1744259" cy="1046555"/>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470" tIns="89716" rIns="85470" bIns="89716" numCol="1" spcCol="1270" anchor="ctr" anchorCtr="0">
          <a:noAutofit/>
        </a:bodyPr>
        <a:lstStyle/>
        <a:p>
          <a:pPr marL="0" lvl="0" indent="0" algn="ctr" defTabSz="533400">
            <a:lnSpc>
              <a:spcPct val="90000"/>
            </a:lnSpc>
            <a:spcBef>
              <a:spcPct val="0"/>
            </a:spcBef>
            <a:spcAft>
              <a:spcPct val="35000"/>
            </a:spcAft>
            <a:buNone/>
          </a:pPr>
          <a:r>
            <a:rPr lang="ru-RU" sz="1200" b="0" i="0" kern="1200"/>
            <a:t>Заборона розширеної інтерпретації кримінального закону. </a:t>
          </a:r>
          <a:endParaRPr lang="en-US" sz="1200" kern="1200"/>
        </a:p>
      </dsp:txBody>
      <dsp:txXfrm>
        <a:off x="19217" y="2899031"/>
        <a:ext cx="1744259" cy="1046555"/>
      </dsp:txXfrm>
    </dsp:sp>
    <dsp:sp modelId="{37CE65FE-CC85-D94F-990F-DDD062A1C8FB}">
      <dsp:nvSpPr>
        <dsp:cNvPr id="0" name=""/>
        <dsp:cNvSpPr/>
      </dsp:nvSpPr>
      <dsp:spPr>
        <a:xfrm>
          <a:off x="3907115" y="3376588"/>
          <a:ext cx="370579" cy="91440"/>
        </a:xfrm>
        <a:custGeom>
          <a:avLst/>
          <a:gdLst/>
          <a:ahLst/>
          <a:cxnLst/>
          <a:rect l="0" t="0" r="0" b="0"/>
          <a:pathLst>
            <a:path>
              <a:moveTo>
                <a:pt x="0" y="45720"/>
              </a:moveTo>
              <a:lnTo>
                <a:pt x="370579" y="45720"/>
              </a:lnTo>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082376" y="3420301"/>
        <a:ext cx="20058" cy="4015"/>
      </dsp:txXfrm>
    </dsp:sp>
    <dsp:sp modelId="{8CBCB5FC-3CBB-B446-8E8F-7A30D79A0AE5}">
      <dsp:nvSpPr>
        <dsp:cNvPr id="0" name=""/>
        <dsp:cNvSpPr/>
      </dsp:nvSpPr>
      <dsp:spPr>
        <a:xfrm>
          <a:off x="2164656" y="2899031"/>
          <a:ext cx="1744259" cy="1046555"/>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470" tIns="89716" rIns="85470" bIns="89716" numCol="1" spcCol="1270" anchor="ctr" anchorCtr="0">
          <a:noAutofit/>
        </a:bodyPr>
        <a:lstStyle/>
        <a:p>
          <a:pPr marL="0" lvl="0" indent="0" algn="ctr" defTabSz="533400">
            <a:lnSpc>
              <a:spcPct val="90000"/>
            </a:lnSpc>
            <a:spcBef>
              <a:spcPct val="0"/>
            </a:spcBef>
            <a:spcAft>
              <a:spcPct val="35000"/>
            </a:spcAft>
            <a:buNone/>
          </a:pPr>
          <a:r>
            <a:rPr lang="ru-RU" sz="1200" b="0" i="0" kern="1200"/>
            <a:t>Приклад: УК України – ч. 3 ст. 3: заборона застосування закону про кримінальну відповідальність за аналогією.</a:t>
          </a:r>
          <a:endParaRPr lang="en-US" sz="1200" kern="1200"/>
        </a:p>
      </dsp:txBody>
      <dsp:txXfrm>
        <a:off x="2164656" y="2899031"/>
        <a:ext cx="1744259" cy="1046555"/>
      </dsp:txXfrm>
    </dsp:sp>
    <dsp:sp modelId="{A0F07DAD-F501-E641-B870-80AB9035F9E5}">
      <dsp:nvSpPr>
        <dsp:cNvPr id="0" name=""/>
        <dsp:cNvSpPr/>
      </dsp:nvSpPr>
      <dsp:spPr>
        <a:xfrm>
          <a:off x="6052555" y="3376588"/>
          <a:ext cx="370579" cy="91440"/>
        </a:xfrm>
        <a:custGeom>
          <a:avLst/>
          <a:gdLst/>
          <a:ahLst/>
          <a:cxnLst/>
          <a:rect l="0" t="0" r="0" b="0"/>
          <a:pathLst>
            <a:path>
              <a:moveTo>
                <a:pt x="0" y="45720"/>
              </a:moveTo>
              <a:lnTo>
                <a:pt x="370579" y="45720"/>
              </a:lnTo>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6227815" y="3420301"/>
        <a:ext cx="20058" cy="4015"/>
      </dsp:txXfrm>
    </dsp:sp>
    <dsp:sp modelId="{6DE9E003-53F3-A443-A474-EAAF77F369DD}">
      <dsp:nvSpPr>
        <dsp:cNvPr id="0" name=""/>
        <dsp:cNvSpPr/>
      </dsp:nvSpPr>
      <dsp:spPr>
        <a:xfrm>
          <a:off x="4310095" y="2899031"/>
          <a:ext cx="1744259" cy="1046555"/>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470" tIns="89716" rIns="85470" bIns="89716" numCol="1" spcCol="1270" anchor="ctr" anchorCtr="0">
          <a:noAutofit/>
        </a:bodyPr>
        <a:lstStyle/>
        <a:p>
          <a:pPr marL="0" lvl="0" indent="0" algn="ctr" defTabSz="533400">
            <a:lnSpc>
              <a:spcPct val="90000"/>
            </a:lnSpc>
            <a:spcBef>
              <a:spcPct val="0"/>
            </a:spcBef>
            <a:spcAft>
              <a:spcPct val="35000"/>
            </a:spcAft>
            <a:buNone/>
          </a:pPr>
          <a:r>
            <a:rPr lang="ru-RU" sz="1200" b="1" i="0" kern="1200"/>
            <a:t>5. </a:t>
          </a:r>
          <a:r>
            <a:rPr lang="en-US" sz="1200" b="1" i="0" kern="1200"/>
            <a:t>Lex praevia</a:t>
          </a:r>
          <a:endParaRPr lang="en-US" sz="1200" kern="1200"/>
        </a:p>
      </dsp:txBody>
      <dsp:txXfrm>
        <a:off x="4310095" y="2899031"/>
        <a:ext cx="1744259" cy="1046555"/>
      </dsp:txXfrm>
    </dsp:sp>
    <dsp:sp modelId="{98DDAB57-92F7-DC48-8F59-72DFBE20C24A}">
      <dsp:nvSpPr>
        <dsp:cNvPr id="0" name=""/>
        <dsp:cNvSpPr/>
      </dsp:nvSpPr>
      <dsp:spPr>
        <a:xfrm>
          <a:off x="8197994" y="3376588"/>
          <a:ext cx="370579" cy="91440"/>
        </a:xfrm>
        <a:custGeom>
          <a:avLst/>
          <a:gdLst/>
          <a:ahLst/>
          <a:cxnLst/>
          <a:rect l="0" t="0" r="0" b="0"/>
          <a:pathLst>
            <a:path>
              <a:moveTo>
                <a:pt x="0" y="45720"/>
              </a:moveTo>
              <a:lnTo>
                <a:pt x="370579" y="45720"/>
              </a:lnTo>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8373254" y="3420301"/>
        <a:ext cx="20058" cy="4015"/>
      </dsp:txXfrm>
    </dsp:sp>
    <dsp:sp modelId="{7B2E65C0-EC75-BA41-9871-9FB036E8625C}">
      <dsp:nvSpPr>
        <dsp:cNvPr id="0" name=""/>
        <dsp:cNvSpPr/>
      </dsp:nvSpPr>
      <dsp:spPr>
        <a:xfrm>
          <a:off x="6455535" y="2899031"/>
          <a:ext cx="1744259" cy="1046555"/>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470" tIns="89716" rIns="85470" bIns="89716" numCol="1" spcCol="1270" anchor="ctr" anchorCtr="0">
          <a:noAutofit/>
        </a:bodyPr>
        <a:lstStyle/>
        <a:p>
          <a:pPr marL="0" lvl="0" indent="0" algn="ctr" defTabSz="533400">
            <a:lnSpc>
              <a:spcPct val="90000"/>
            </a:lnSpc>
            <a:spcBef>
              <a:spcPct val="0"/>
            </a:spcBef>
            <a:spcAft>
              <a:spcPct val="35000"/>
            </a:spcAft>
            <a:buNone/>
          </a:pPr>
          <a:r>
            <a:rPr lang="ru-RU" sz="1200" b="0" i="0" kern="1200"/>
            <a:t>Заборона зворотної дії закону в часі. </a:t>
          </a:r>
          <a:endParaRPr lang="en-US" sz="1200" kern="1200"/>
        </a:p>
      </dsp:txBody>
      <dsp:txXfrm>
        <a:off x="6455535" y="2899031"/>
        <a:ext cx="1744259" cy="1046555"/>
      </dsp:txXfrm>
    </dsp:sp>
    <dsp:sp modelId="{6247021A-50C0-6C4F-A12A-D2F29D14CD3E}">
      <dsp:nvSpPr>
        <dsp:cNvPr id="0" name=""/>
        <dsp:cNvSpPr/>
      </dsp:nvSpPr>
      <dsp:spPr>
        <a:xfrm>
          <a:off x="8600974" y="2899031"/>
          <a:ext cx="1744259" cy="1046555"/>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470" tIns="89716" rIns="85470" bIns="89716" numCol="1" spcCol="1270" anchor="ctr" anchorCtr="0">
          <a:noAutofit/>
        </a:bodyPr>
        <a:lstStyle/>
        <a:p>
          <a:pPr marL="0" lvl="0" indent="0" algn="ctr" defTabSz="533400">
            <a:lnSpc>
              <a:spcPct val="90000"/>
            </a:lnSpc>
            <a:spcBef>
              <a:spcPct val="0"/>
            </a:spcBef>
            <a:spcAft>
              <a:spcPct val="35000"/>
            </a:spcAft>
            <a:buNone/>
          </a:pPr>
          <a:r>
            <a:rPr lang="ru-RU" sz="1200" b="0" i="0" kern="1200"/>
            <a:t>Приклад: Справа </a:t>
          </a:r>
          <a:r>
            <a:rPr lang="ru-RU" sz="1200" b="0" i="1" kern="1200"/>
            <a:t>"</a:t>
          </a:r>
          <a:r>
            <a:rPr lang="en-US" sz="1200" b="0" i="1" kern="1200"/>
            <a:t>Rokotov, Faibishenko, Yakovlev" </a:t>
          </a:r>
          <a:r>
            <a:rPr lang="en-US" sz="1200" b="0" i="0" kern="1200"/>
            <a:t>– </a:t>
          </a:r>
          <a:r>
            <a:rPr lang="ru-RU" sz="1200" b="0" i="0" kern="1200"/>
            <a:t>негативна ретроактивність.</a:t>
          </a:r>
          <a:endParaRPr lang="en-US" sz="1200" kern="1200"/>
        </a:p>
      </dsp:txBody>
      <dsp:txXfrm>
        <a:off x="8600974" y="2899031"/>
        <a:ext cx="1744259" cy="104655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079ECF-2070-3A41-A9FB-FAA58647CEA9}">
      <dsp:nvSpPr>
        <dsp:cNvPr id="0" name=""/>
        <dsp:cNvSpPr/>
      </dsp:nvSpPr>
      <dsp:spPr>
        <a:xfrm>
          <a:off x="177105" y="1546"/>
          <a:ext cx="2327671" cy="1396603"/>
        </a:xfrm>
        <a:prstGeom prst="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ru-RU" sz="1800" b="1" i="0" kern="1200"/>
            <a:t>Заборона негативної ретроактивності</a:t>
          </a:r>
          <a:endParaRPr lang="en-US" sz="1800" kern="1200"/>
        </a:p>
      </dsp:txBody>
      <dsp:txXfrm>
        <a:off x="177105" y="1546"/>
        <a:ext cx="2327671" cy="1396603"/>
      </dsp:txXfrm>
    </dsp:sp>
    <dsp:sp modelId="{94529E2B-82BF-8744-B01B-D3E866884619}">
      <dsp:nvSpPr>
        <dsp:cNvPr id="0" name=""/>
        <dsp:cNvSpPr/>
      </dsp:nvSpPr>
      <dsp:spPr>
        <a:xfrm>
          <a:off x="2737544" y="1546"/>
          <a:ext cx="2327671" cy="1396603"/>
        </a:xfrm>
        <a:prstGeom prst="rect">
          <a:avLst/>
        </a:prstGeom>
        <a:solidFill>
          <a:schemeClr val="accent5">
            <a:hueOff val="3077562"/>
            <a:satOff val="-1099"/>
            <a:lumOff val="1765"/>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ru-RU" sz="1800" b="0" i="0" kern="1200"/>
            <a:t>Каральні положення не повинні застосовуватись із зворотною силою на шкоду особі. </a:t>
          </a:r>
          <a:endParaRPr lang="en-US" sz="1800" kern="1200"/>
        </a:p>
      </dsp:txBody>
      <dsp:txXfrm>
        <a:off x="2737544" y="1546"/>
        <a:ext cx="2327671" cy="1396603"/>
      </dsp:txXfrm>
    </dsp:sp>
    <dsp:sp modelId="{22ED5ED4-0503-A542-AA78-7A7375751B2D}">
      <dsp:nvSpPr>
        <dsp:cNvPr id="0" name=""/>
        <dsp:cNvSpPr/>
      </dsp:nvSpPr>
      <dsp:spPr>
        <a:xfrm>
          <a:off x="5297983" y="1546"/>
          <a:ext cx="2327671" cy="1396603"/>
        </a:xfrm>
        <a:prstGeom prst="rect">
          <a:avLst/>
        </a:prstGeom>
        <a:solidFill>
          <a:schemeClr val="accent5">
            <a:hueOff val="6155125"/>
            <a:satOff val="-2198"/>
            <a:lumOff val="353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ru-RU" sz="1800" b="0" i="0" kern="1200"/>
            <a:t>Приклад: Справа </a:t>
          </a:r>
          <a:r>
            <a:rPr lang="ru-RU" sz="1800" b="0" i="1" kern="1200"/>
            <a:t>"</a:t>
          </a:r>
          <a:r>
            <a:rPr lang="en-US" sz="1800" b="0" i="1" kern="1200"/>
            <a:t>Berardi and Mularoni v. San Marino" </a:t>
          </a:r>
          <a:r>
            <a:rPr lang="en-US" sz="1800" b="0" i="0" kern="1200"/>
            <a:t>– </a:t>
          </a:r>
          <a:r>
            <a:rPr lang="ru-RU" sz="1800" b="0" i="0" kern="1200"/>
            <a:t>негативна ретроактивність.</a:t>
          </a:r>
          <a:endParaRPr lang="en-US" sz="1800" kern="1200"/>
        </a:p>
      </dsp:txBody>
      <dsp:txXfrm>
        <a:off x="5297983" y="1546"/>
        <a:ext cx="2327671" cy="1396603"/>
      </dsp:txXfrm>
    </dsp:sp>
    <dsp:sp modelId="{FEED08F7-0022-8D46-8B72-CDC92615B4E0}">
      <dsp:nvSpPr>
        <dsp:cNvPr id="0" name=""/>
        <dsp:cNvSpPr/>
      </dsp:nvSpPr>
      <dsp:spPr>
        <a:xfrm>
          <a:off x="7858422" y="1546"/>
          <a:ext cx="2327671" cy="1396603"/>
        </a:xfrm>
        <a:prstGeom prst="rect">
          <a:avLst/>
        </a:prstGeom>
        <a:solidFill>
          <a:schemeClr val="accent5">
            <a:hueOff val="9232688"/>
            <a:satOff val="-3298"/>
            <a:lumOff val="5295"/>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ru-RU" sz="1800" b="1" i="0" kern="1200"/>
            <a:t>Принцип </a:t>
          </a:r>
          <a:r>
            <a:rPr lang="en-US" sz="1800" b="1" i="0" kern="1200"/>
            <a:t>lex mitior</a:t>
          </a:r>
          <a:endParaRPr lang="en-US" sz="1800" kern="1200"/>
        </a:p>
      </dsp:txBody>
      <dsp:txXfrm>
        <a:off x="7858422" y="1546"/>
        <a:ext cx="2327671" cy="1396603"/>
      </dsp:txXfrm>
    </dsp:sp>
    <dsp:sp modelId="{705219CB-48E9-6844-880F-56B133379BE2}">
      <dsp:nvSpPr>
        <dsp:cNvPr id="0" name=""/>
        <dsp:cNvSpPr/>
      </dsp:nvSpPr>
      <dsp:spPr>
        <a:xfrm>
          <a:off x="2737544" y="1630917"/>
          <a:ext cx="2327671" cy="1396603"/>
        </a:xfrm>
        <a:prstGeom prst="rect">
          <a:avLst/>
        </a:prstGeom>
        <a:solidFill>
          <a:schemeClr val="accent5">
            <a:hueOff val="12310249"/>
            <a:satOff val="-4397"/>
            <a:lumOff val="706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ru-RU" sz="1800" b="0" i="0" kern="1200"/>
            <a:t>Якщо новий закон пом'якшує відповідальність або скасовує її, він має зворотну дію в часі. </a:t>
          </a:r>
          <a:endParaRPr lang="en-US" sz="1800" kern="1200"/>
        </a:p>
      </dsp:txBody>
      <dsp:txXfrm>
        <a:off x="2737544" y="1630917"/>
        <a:ext cx="2327671" cy="1396603"/>
      </dsp:txXfrm>
    </dsp:sp>
    <dsp:sp modelId="{54A8A8CF-EAF3-6646-A14B-CD75452B77E6}">
      <dsp:nvSpPr>
        <dsp:cNvPr id="0" name=""/>
        <dsp:cNvSpPr/>
      </dsp:nvSpPr>
      <dsp:spPr>
        <a:xfrm>
          <a:off x="5297983" y="1630917"/>
          <a:ext cx="2327671" cy="1396603"/>
        </a:xfrm>
        <a:prstGeom prst="rect">
          <a:avLst/>
        </a:prstGeom>
        <a:solidFill>
          <a:schemeClr val="accent5">
            <a:hueOff val="15387812"/>
            <a:satOff val="-5496"/>
            <a:lumOff val="8825"/>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ru-RU" sz="1800" b="0" i="0" kern="1200"/>
            <a:t>Приклад: Проект нового КК України – ст. 1.4.2.: детальне регулювання зворотної дії закону.</a:t>
          </a:r>
          <a:endParaRPr lang="en-US" sz="1800" kern="1200"/>
        </a:p>
      </dsp:txBody>
      <dsp:txXfrm>
        <a:off x="5297983" y="1630917"/>
        <a:ext cx="2327671" cy="139660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0E2292-A0FF-FF43-B722-519D9AF74A35}">
      <dsp:nvSpPr>
        <dsp:cNvPr id="0" name=""/>
        <dsp:cNvSpPr/>
      </dsp:nvSpPr>
      <dsp:spPr>
        <a:xfrm>
          <a:off x="0" y="0"/>
          <a:ext cx="8290560" cy="666394"/>
        </a:xfrm>
        <a:prstGeom prst="roundRect">
          <a:avLst>
            <a:gd name="adj" fmla="val 10000"/>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ru-RU" sz="1800" b="0" i="0" kern="1200"/>
            <a:t>Виключна компетенція законодавчих органів ТА ПРАВО НА ПОВСТАННЯ</a:t>
          </a:r>
          <a:endParaRPr lang="en-US" sz="1800" kern="1200"/>
        </a:p>
      </dsp:txBody>
      <dsp:txXfrm>
        <a:off x="19518" y="19518"/>
        <a:ext cx="7515157" cy="627358"/>
      </dsp:txXfrm>
    </dsp:sp>
    <dsp:sp modelId="{47ABD836-B280-F242-88DA-EB96BA04A13D}">
      <dsp:nvSpPr>
        <dsp:cNvPr id="0" name=""/>
        <dsp:cNvSpPr/>
      </dsp:nvSpPr>
      <dsp:spPr>
        <a:xfrm>
          <a:off x="694334" y="787557"/>
          <a:ext cx="8290560" cy="666394"/>
        </a:xfrm>
        <a:prstGeom prst="roundRect">
          <a:avLst>
            <a:gd name="adj" fmla="val 10000"/>
          </a:avLst>
        </a:prstGeom>
        <a:solidFill>
          <a:schemeClr val="accent5">
            <a:hueOff val="5129271"/>
            <a:satOff val="-1832"/>
            <a:lumOff val="2942"/>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ru-RU" sz="1800" b="0" i="0" kern="1200"/>
            <a:t>Міжнародні стандарти (Римський статут МКС, ст. 23 - </a:t>
          </a:r>
          <a:r>
            <a:rPr lang="en-US" sz="1800" b="0" i="0" kern="1200"/>
            <a:t>https://www.un.org/ru/law/icc/rome_statute(r).pdf </a:t>
          </a:r>
          <a:endParaRPr lang="en-US" sz="1800" kern="1200"/>
        </a:p>
      </dsp:txBody>
      <dsp:txXfrm>
        <a:off x="713852" y="807075"/>
        <a:ext cx="7124033" cy="627358"/>
      </dsp:txXfrm>
    </dsp:sp>
    <dsp:sp modelId="{CB43E31F-9EAD-F041-AEC0-2A39DB8053A2}">
      <dsp:nvSpPr>
        <dsp:cNvPr id="0" name=""/>
        <dsp:cNvSpPr/>
      </dsp:nvSpPr>
      <dsp:spPr>
        <a:xfrm>
          <a:off x="1378305" y="1575114"/>
          <a:ext cx="8290560" cy="666394"/>
        </a:xfrm>
        <a:prstGeom prst="roundRect">
          <a:avLst>
            <a:gd name="adj" fmla="val 10000"/>
          </a:avLst>
        </a:prstGeom>
        <a:solidFill>
          <a:schemeClr val="accent5">
            <a:hueOff val="10258542"/>
            <a:satOff val="-3664"/>
            <a:lumOff val="5883"/>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ru-RU" sz="1800" b="0" i="0" kern="1200"/>
            <a:t>Судові рішення щодо демократичної легітимності покарання</a:t>
          </a:r>
          <a:endParaRPr lang="en-US" sz="1800" kern="1200"/>
        </a:p>
      </dsp:txBody>
      <dsp:txXfrm>
        <a:off x="1397823" y="1594632"/>
        <a:ext cx="7134396" cy="627358"/>
      </dsp:txXfrm>
    </dsp:sp>
    <dsp:sp modelId="{A85FC149-8192-6148-9D7D-6396AE8CAC83}">
      <dsp:nvSpPr>
        <dsp:cNvPr id="0" name=""/>
        <dsp:cNvSpPr/>
      </dsp:nvSpPr>
      <dsp:spPr>
        <a:xfrm>
          <a:off x="2072639" y="2362672"/>
          <a:ext cx="8290560" cy="666394"/>
        </a:xfrm>
        <a:prstGeom prst="roundRect">
          <a:avLst>
            <a:gd name="adj" fmla="val 10000"/>
          </a:avLst>
        </a:prstGeom>
        <a:solidFill>
          <a:schemeClr val="accent5">
            <a:hueOff val="15387812"/>
            <a:satOff val="-5496"/>
            <a:lumOff val="8825"/>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ru-RU" sz="1800" b="0" i="0" kern="1200"/>
            <a:t>Фактори визнання заходу покаранням (</a:t>
          </a:r>
          <a:r>
            <a:rPr lang="en-US" sz="1800" b="0" i="0" kern="1200"/>
            <a:t>Welch v. UK, 1995, App no. 17440/90)</a:t>
          </a:r>
          <a:endParaRPr lang="en-US" sz="1800" kern="1200"/>
        </a:p>
      </dsp:txBody>
      <dsp:txXfrm>
        <a:off x="2092157" y="2382190"/>
        <a:ext cx="7124033" cy="627358"/>
      </dsp:txXfrm>
    </dsp:sp>
    <dsp:sp modelId="{BC48D22D-07E8-9143-9A8B-7A00BEE17255}">
      <dsp:nvSpPr>
        <dsp:cNvPr id="0" name=""/>
        <dsp:cNvSpPr/>
      </dsp:nvSpPr>
      <dsp:spPr>
        <a:xfrm>
          <a:off x="7857403" y="510397"/>
          <a:ext cx="433156" cy="433156"/>
        </a:xfrm>
        <a:prstGeom prst="downArrow">
          <a:avLst>
            <a:gd name="adj1" fmla="val 55000"/>
            <a:gd name="adj2" fmla="val 45000"/>
          </a:avLst>
        </a:prstGeom>
        <a:solidFill>
          <a:schemeClr val="accent5">
            <a:tint val="40000"/>
            <a:alpha val="90000"/>
            <a:hueOff val="0"/>
            <a:satOff val="0"/>
            <a:lumOff val="0"/>
            <a:alphaOff val="0"/>
          </a:schemeClr>
        </a:solidFill>
        <a:ln w="15875"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endParaRPr lang="en-US" sz="2100" kern="1200"/>
        </a:p>
      </dsp:txBody>
      <dsp:txXfrm>
        <a:off x="7954863" y="510397"/>
        <a:ext cx="238236" cy="325950"/>
      </dsp:txXfrm>
    </dsp:sp>
    <dsp:sp modelId="{DE19FBB4-2549-4A4F-ADA3-914DA2E2C7AD}">
      <dsp:nvSpPr>
        <dsp:cNvPr id="0" name=""/>
        <dsp:cNvSpPr/>
      </dsp:nvSpPr>
      <dsp:spPr>
        <a:xfrm>
          <a:off x="8551737" y="1297955"/>
          <a:ext cx="433156" cy="433156"/>
        </a:xfrm>
        <a:prstGeom prst="downArrow">
          <a:avLst>
            <a:gd name="adj1" fmla="val 55000"/>
            <a:gd name="adj2" fmla="val 45000"/>
          </a:avLst>
        </a:prstGeom>
        <a:solidFill>
          <a:schemeClr val="accent5">
            <a:tint val="40000"/>
            <a:alpha val="90000"/>
            <a:hueOff val="7779575"/>
            <a:satOff val="-738"/>
            <a:lumOff val="538"/>
            <a:alphaOff val="0"/>
          </a:schemeClr>
        </a:solidFill>
        <a:ln w="15875"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endParaRPr lang="en-US" sz="2100" kern="1200"/>
        </a:p>
      </dsp:txBody>
      <dsp:txXfrm>
        <a:off x="8649197" y="1297955"/>
        <a:ext cx="238236" cy="325950"/>
      </dsp:txXfrm>
    </dsp:sp>
    <dsp:sp modelId="{F3C41AF9-D292-B74F-AB54-5208411475B2}">
      <dsp:nvSpPr>
        <dsp:cNvPr id="0" name=""/>
        <dsp:cNvSpPr/>
      </dsp:nvSpPr>
      <dsp:spPr>
        <a:xfrm>
          <a:off x="9235709" y="2085512"/>
          <a:ext cx="433156" cy="433156"/>
        </a:xfrm>
        <a:prstGeom prst="downArrow">
          <a:avLst>
            <a:gd name="adj1" fmla="val 55000"/>
            <a:gd name="adj2" fmla="val 45000"/>
          </a:avLst>
        </a:prstGeom>
        <a:solidFill>
          <a:schemeClr val="accent5">
            <a:tint val="40000"/>
            <a:alpha val="90000"/>
            <a:hueOff val="15559149"/>
            <a:satOff val="-1476"/>
            <a:lumOff val="1077"/>
            <a:alphaOff val="0"/>
          </a:schemeClr>
        </a:solidFill>
        <a:ln w="15875"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endParaRPr lang="en-US" sz="2100" kern="1200"/>
        </a:p>
      </dsp:txBody>
      <dsp:txXfrm>
        <a:off x="9333169" y="2085512"/>
        <a:ext cx="238236" cy="32595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26EC0B-8D9B-3A4F-B341-3D9709B72DB1}">
      <dsp:nvSpPr>
        <dsp:cNvPr id="0" name=""/>
        <dsp:cNvSpPr/>
      </dsp:nvSpPr>
      <dsp:spPr>
        <a:xfrm>
          <a:off x="3542" y="267964"/>
          <a:ext cx="1917799" cy="1150679"/>
        </a:xfrm>
        <a:prstGeom prst="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ru-RU" sz="1200" b="1" i="0" kern="1200"/>
            <a:t>1. Надмірна криміналізація</a:t>
          </a:r>
          <a:endParaRPr lang="en-US" sz="1200" kern="1200"/>
        </a:p>
      </dsp:txBody>
      <dsp:txXfrm>
        <a:off x="3542" y="267964"/>
        <a:ext cx="1917799" cy="1150679"/>
      </dsp:txXfrm>
    </dsp:sp>
    <dsp:sp modelId="{839FF378-33D8-5D4E-B44D-EEF1F0F08E19}">
      <dsp:nvSpPr>
        <dsp:cNvPr id="0" name=""/>
        <dsp:cNvSpPr/>
      </dsp:nvSpPr>
      <dsp:spPr>
        <a:xfrm>
          <a:off x="2113121" y="267964"/>
          <a:ext cx="1917799" cy="1150679"/>
        </a:xfrm>
        <a:prstGeom prst="rect">
          <a:avLst/>
        </a:prstGeom>
        <a:solidFill>
          <a:schemeClr val="accent5">
            <a:hueOff val="1923476"/>
            <a:satOff val="-687"/>
            <a:lumOff val="1103"/>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ru-RU" sz="1200" b="0" i="0" kern="1200"/>
            <a:t>Тенденція до використання методів кримінально-правового впливу як базового механізму державного контролю. </a:t>
          </a:r>
          <a:endParaRPr lang="en-US" sz="1200" kern="1200"/>
        </a:p>
      </dsp:txBody>
      <dsp:txXfrm>
        <a:off x="2113121" y="267964"/>
        <a:ext cx="1917799" cy="1150679"/>
      </dsp:txXfrm>
    </dsp:sp>
    <dsp:sp modelId="{5CAB16D6-1630-294B-B4B6-38057E3D401F}">
      <dsp:nvSpPr>
        <dsp:cNvPr id="0" name=""/>
        <dsp:cNvSpPr/>
      </dsp:nvSpPr>
      <dsp:spPr>
        <a:xfrm>
          <a:off x="4222700" y="267964"/>
          <a:ext cx="1917799" cy="1150679"/>
        </a:xfrm>
        <a:prstGeom prst="rect">
          <a:avLst/>
        </a:prstGeom>
        <a:solidFill>
          <a:schemeClr val="accent5">
            <a:hueOff val="3846953"/>
            <a:satOff val="-1374"/>
            <a:lumOff val="2206"/>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ru-RU" sz="1200" b="0" i="0" kern="1200"/>
            <a:t>Приклад: Формування "мертвих" норм у КК України.</a:t>
          </a:r>
          <a:endParaRPr lang="en-US" sz="1200" kern="1200"/>
        </a:p>
      </dsp:txBody>
      <dsp:txXfrm>
        <a:off x="4222700" y="267964"/>
        <a:ext cx="1917799" cy="1150679"/>
      </dsp:txXfrm>
    </dsp:sp>
    <dsp:sp modelId="{99D82590-176C-2146-9FCD-550FB5D1CB62}">
      <dsp:nvSpPr>
        <dsp:cNvPr id="0" name=""/>
        <dsp:cNvSpPr/>
      </dsp:nvSpPr>
      <dsp:spPr>
        <a:xfrm>
          <a:off x="6332279" y="267964"/>
          <a:ext cx="1917799" cy="1150679"/>
        </a:xfrm>
        <a:prstGeom prst="rect">
          <a:avLst/>
        </a:prstGeom>
        <a:solidFill>
          <a:schemeClr val="accent5">
            <a:hueOff val="5770430"/>
            <a:satOff val="-2061"/>
            <a:lumOff val="3309"/>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ru-RU" sz="1200" b="1" i="0" kern="1200"/>
            <a:t>2. Соціальна несправедливість</a:t>
          </a:r>
          <a:endParaRPr lang="en-US" sz="1200" kern="1200"/>
        </a:p>
      </dsp:txBody>
      <dsp:txXfrm>
        <a:off x="6332279" y="267964"/>
        <a:ext cx="1917799" cy="1150679"/>
      </dsp:txXfrm>
    </dsp:sp>
    <dsp:sp modelId="{71B549E8-CF45-2B4C-B637-93981A552528}">
      <dsp:nvSpPr>
        <dsp:cNvPr id="0" name=""/>
        <dsp:cNvSpPr/>
      </dsp:nvSpPr>
      <dsp:spPr>
        <a:xfrm>
          <a:off x="8441858" y="267964"/>
          <a:ext cx="1917799" cy="1150679"/>
        </a:xfrm>
        <a:prstGeom prst="rect">
          <a:avLst/>
        </a:prstGeom>
        <a:solidFill>
          <a:schemeClr val="accent5">
            <a:hueOff val="7693906"/>
            <a:satOff val="-2748"/>
            <a:lumOff val="4412"/>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ru-RU" sz="1200" b="0" i="0" kern="1200"/>
            <a:t>Селективна юстиція: бідних відправляють за ґрати, а можновладці відкуповуються. </a:t>
          </a:r>
          <a:endParaRPr lang="en-US" sz="1200" kern="1200"/>
        </a:p>
      </dsp:txBody>
      <dsp:txXfrm>
        <a:off x="8441858" y="267964"/>
        <a:ext cx="1917799" cy="1150679"/>
      </dsp:txXfrm>
    </dsp:sp>
    <dsp:sp modelId="{69B82B12-C5E3-EF4F-97A3-097D4F6DCE48}">
      <dsp:nvSpPr>
        <dsp:cNvPr id="0" name=""/>
        <dsp:cNvSpPr/>
      </dsp:nvSpPr>
      <dsp:spPr>
        <a:xfrm>
          <a:off x="1058331" y="1610423"/>
          <a:ext cx="1917799" cy="1150679"/>
        </a:xfrm>
        <a:prstGeom prst="rect">
          <a:avLst/>
        </a:prstGeom>
        <a:solidFill>
          <a:schemeClr val="accent5">
            <a:hueOff val="9617382"/>
            <a:satOff val="-3435"/>
            <a:lumOff val="5516"/>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ru-RU" sz="1200" b="0" i="0" kern="1200"/>
            <a:t>Приклад: Нерівне застосування закону до різних соціальних груп.</a:t>
          </a:r>
          <a:endParaRPr lang="en-US" sz="1200" kern="1200"/>
        </a:p>
      </dsp:txBody>
      <dsp:txXfrm>
        <a:off x="1058331" y="1610423"/>
        <a:ext cx="1917799" cy="1150679"/>
      </dsp:txXfrm>
    </dsp:sp>
    <dsp:sp modelId="{972B711E-4FDF-D442-B034-21E70E1BA1AD}">
      <dsp:nvSpPr>
        <dsp:cNvPr id="0" name=""/>
        <dsp:cNvSpPr/>
      </dsp:nvSpPr>
      <dsp:spPr>
        <a:xfrm>
          <a:off x="3167910" y="1610423"/>
          <a:ext cx="1917799" cy="1150679"/>
        </a:xfrm>
        <a:prstGeom prst="rect">
          <a:avLst/>
        </a:prstGeom>
        <a:solidFill>
          <a:schemeClr val="accent5">
            <a:hueOff val="11540859"/>
            <a:satOff val="-4122"/>
            <a:lumOff val="6619"/>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ru-RU" sz="1200" b="1" i="0" kern="1200"/>
            <a:t>3. Невизначеність закону</a:t>
          </a:r>
          <a:endParaRPr lang="en-US" sz="1200" kern="1200"/>
        </a:p>
      </dsp:txBody>
      <dsp:txXfrm>
        <a:off x="3167910" y="1610423"/>
        <a:ext cx="1917799" cy="1150679"/>
      </dsp:txXfrm>
    </dsp:sp>
    <dsp:sp modelId="{E6B1B9D0-7BEA-5F45-A0E1-86F0FA7753BA}">
      <dsp:nvSpPr>
        <dsp:cNvPr id="0" name=""/>
        <dsp:cNvSpPr/>
      </dsp:nvSpPr>
      <dsp:spPr>
        <a:xfrm>
          <a:off x="5277489" y="1610423"/>
          <a:ext cx="1917799" cy="1150679"/>
        </a:xfrm>
        <a:prstGeom prst="rect">
          <a:avLst/>
        </a:prstGeom>
        <a:solidFill>
          <a:schemeClr val="accent5">
            <a:hueOff val="13464336"/>
            <a:satOff val="-4809"/>
            <a:lumOff val="7722"/>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ru-RU" sz="1200" b="0" i="0" kern="1200"/>
            <a:t>Відсутність чітких критеріїв для деяких категорій злочинів. </a:t>
          </a:r>
          <a:endParaRPr lang="en-US" sz="1200" kern="1200"/>
        </a:p>
      </dsp:txBody>
      <dsp:txXfrm>
        <a:off x="5277489" y="1610423"/>
        <a:ext cx="1917799" cy="1150679"/>
      </dsp:txXfrm>
    </dsp:sp>
    <dsp:sp modelId="{88E23584-5515-4F4B-8B02-3F8BDBACC160}">
      <dsp:nvSpPr>
        <dsp:cNvPr id="0" name=""/>
        <dsp:cNvSpPr/>
      </dsp:nvSpPr>
      <dsp:spPr>
        <a:xfrm>
          <a:off x="7387069" y="1610423"/>
          <a:ext cx="1917799" cy="1150679"/>
        </a:xfrm>
        <a:prstGeom prst="rect">
          <a:avLst/>
        </a:prstGeom>
        <a:solidFill>
          <a:schemeClr val="accent5">
            <a:hueOff val="15387812"/>
            <a:satOff val="-5496"/>
            <a:lumOff val="8825"/>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ru-RU" sz="1200" b="0" i="0" kern="1200"/>
            <a:t>Приклад: Корупція, незаконне збагачення.</a:t>
          </a:r>
          <a:endParaRPr lang="en-US" sz="1200" kern="1200"/>
        </a:p>
      </dsp:txBody>
      <dsp:txXfrm>
        <a:off x="7387069" y="1610423"/>
        <a:ext cx="1917799" cy="1150679"/>
      </dsp:txXfrm>
    </dsp:sp>
  </dsp:spTree>
</dsp:drawing>
</file>

<file path=ppt/diagrams/layout1.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UA"/>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A6976B5-EBF4-C841-9EC8-ABE5520015A7}" type="datetimeFigureOut">
              <a:rPr lang="ru-UA" smtClean="0"/>
              <a:t>10/5/25</a:t>
            </a:fld>
            <a:endParaRPr lang="ru-UA"/>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UA"/>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UA"/>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UA"/>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1D4041-421B-C04E-B257-11A0E2C123DE}" type="slidenum">
              <a:rPr lang="ru-UA" smtClean="0"/>
              <a:t>‹#›</a:t>
            </a:fld>
            <a:endParaRPr lang="ru-UA"/>
          </a:p>
        </p:txBody>
      </p:sp>
    </p:spTree>
    <p:extLst>
      <p:ext uri="{BB962C8B-B14F-4D97-AF65-F5344CB8AC3E}">
        <p14:creationId xmlns:p14="http://schemas.microsoft.com/office/powerpoint/2010/main" val="42655566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ru-RU"/>
              <a:t>Образец заголовка</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10/5/25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t>10/5/25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ru-RU"/>
              <a:t>Образец заголовка</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t>10/5/25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ru-RU"/>
              <a:t>Образец заголовка</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t>10/5/25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ru-RU"/>
              <a:t>Образец заголовка</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t>10/5/25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ru-RU"/>
              <a:t>Образец заголовка</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3" name="Date Placeholder 2"/>
          <p:cNvSpPr>
            <a:spLocks noGrp="1"/>
          </p:cNvSpPr>
          <p:nvPr>
            <p:ph type="dt" sz="half" idx="10"/>
          </p:nvPr>
        </p:nvSpPr>
        <p:spPr/>
        <p:txBody>
          <a:bodyPr/>
          <a:lstStyle/>
          <a:p>
            <a:fld id="{48A87A34-81AB-432B-8DAE-1953F412C126}" type="datetimeFigureOut">
              <a:rPr lang="en-US" dirty="0"/>
              <a:t>10/5/25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ru-RU"/>
              <a:t>Образец заголовка</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3" name="Date Placeholder 2"/>
          <p:cNvSpPr>
            <a:spLocks noGrp="1"/>
          </p:cNvSpPr>
          <p:nvPr>
            <p:ph type="dt" sz="half" idx="10"/>
          </p:nvPr>
        </p:nvSpPr>
        <p:spPr/>
        <p:txBody>
          <a:bodyPr/>
          <a:lstStyle/>
          <a:p>
            <a:fld id="{48A87A34-81AB-432B-8DAE-1953F412C126}" type="datetimeFigureOut">
              <a:rPr lang="en-US" dirty="0"/>
              <a:t>10/5/25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ru-RU"/>
              <a:t>Образец заголовка</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10/5/25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ru-RU"/>
              <a:t>Образец заголовка</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10/5/25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ru-RU"/>
              <a:t>Образец заголовка</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10/5/25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ru-RU"/>
              <a:t>Образец заголовка</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48A87A34-81AB-432B-8DAE-1953F412C126}" type="datetimeFigureOut">
              <a:rPr lang="en-US" dirty="0"/>
              <a:t>10/5/25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ru-RU"/>
              <a:t>Образец заголовка</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10/5/25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ru-RU"/>
              <a:t>Образец заголовка</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2" name="Content Placeholder 3"/>
          <p:cNvSpPr>
            <a:spLocks noGrp="1"/>
          </p:cNvSpPr>
          <p:nvPr>
            <p:ph sz="quarter" idx="13"/>
          </p:nvPr>
        </p:nvSpPr>
        <p:spPr>
          <a:xfrm>
            <a:off x="913774" y="3051012"/>
            <a:ext cx="5106027" cy="274018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3" name="Content Placeholder 5"/>
          <p:cNvSpPr>
            <a:spLocks noGrp="1"/>
          </p:cNvSpPr>
          <p:nvPr>
            <p:ph sz="quarter" idx="14"/>
          </p:nvPr>
        </p:nvSpPr>
        <p:spPr>
          <a:xfrm>
            <a:off x="6172200" y="3051012"/>
            <a:ext cx="5105401" cy="274018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10/5/25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10/5/25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48A87A34-81AB-432B-8DAE-1953F412C126}" type="datetimeFigureOut">
              <a:rPr lang="en-US" dirty="0"/>
              <a:t>10/5/25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ru-RU"/>
              <a:t>Образец заголовка</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t>10/5/25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t>10/5/25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48A87A34-81AB-432B-8DAE-1953F412C126}" type="datetimeFigureOut">
              <a:rPr lang="en-US" dirty="0"/>
              <a:pPr/>
              <a:t>10/5/25</a:t>
            </a:fld>
            <a:endParaRPr lang="en-US" dirty="0"/>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US" dirty="0"/>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6D22F896-40B5-4ADD-8801-0D06FADFA09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5.xml.rels><?xml version="1.0" encoding="UTF-8" standalone="yes"?>
<Relationships xmlns="http://schemas.openxmlformats.org/package/2006/relationships"><Relationship Id="rId3" Type="http://schemas.openxmlformats.org/officeDocument/2006/relationships/hyperlink" Target="https://www.echr.coe.int/" TargetMode="External"/><Relationship Id="rId2" Type="http://schemas.openxmlformats.org/officeDocument/2006/relationships/hyperlink" Target="https://newcriminalcode.org.ua/" TargetMode="External"/><Relationship Id="rId1" Type="http://schemas.openxmlformats.org/officeDocument/2006/relationships/slideLayout" Target="../slideLayouts/slideLayout2.xml"/><Relationship Id="rId5" Type="http://schemas.openxmlformats.org/officeDocument/2006/relationships/hyperlink" Target="https://doi.org/10.32837/11300.24889" TargetMode="External"/><Relationship Id="rId4" Type="http://schemas.openxmlformats.org/officeDocument/2006/relationships/hyperlink" Target="https://zakon.rada.gov.ua/laws/show/v001p710-19?spm=2b75ac3d.2ef5001f.0.0.3d4dc921YCSJ6T#Text"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hyperlink" Target="https://www.echr.coe.int/" TargetMode="External"/><Relationship Id="rId4" Type="http://schemas.openxmlformats.org/officeDocument/2006/relationships/hyperlink" Target="https://www.un.org/ru/law/icc/rome_statute(r).pdf"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hyperlink" Target="https://ks.echr.coe.int/documents/d/echr-ks/guide_art_7_ukr"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hyperlink" Target="https://zakon.rada.gov.ua/laws/show/v006p710-00#Text" TargetMode="Externa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hyperlink" Target="https://ccu.gov.ua/storinka-knygy/35-diya-normatyvno-pravovogo-akta-v-chasi" TargetMode="External"/><Relationship Id="rId4" Type="http://schemas.openxmlformats.org/officeDocument/2006/relationships/hyperlink" Target="https://reyestr.court.gov.ua/Review/74309822" TargetMode="Externa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7" name="Rectangle 46">
            <a:extLst>
              <a:ext uri="{FF2B5EF4-FFF2-40B4-BE49-F238E27FC236}">
                <a16:creationId xmlns:a16="http://schemas.microsoft.com/office/drawing/2014/main" id="{B40FCD49-2060-48B9-8212-8A5F1DF472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Рисунок 3" descr="Изображение выглядит как текст, искусство, весы, музей&#10;&#10;Контент, сгенерированный ИИ, может содержать ошибки.">
            <a:extLst>
              <a:ext uri="{FF2B5EF4-FFF2-40B4-BE49-F238E27FC236}">
                <a16:creationId xmlns:a16="http://schemas.microsoft.com/office/drawing/2014/main" id="{010FDCF4-8C42-4A35-A9D2-3CF949A0506A}"/>
              </a:ext>
            </a:extLst>
          </p:cNvPr>
          <p:cNvPicPr>
            <a:picLocks noChangeAspect="1"/>
          </p:cNvPicPr>
          <p:nvPr/>
        </p:nvPicPr>
        <p:blipFill>
          <a:blip r:embed="rId2">
            <a:alphaModFix amt="35000"/>
          </a:blip>
          <a:srcRect t="25897" b="17853"/>
          <a:stretch/>
        </p:blipFill>
        <p:spPr>
          <a:xfrm>
            <a:off x="20" y="10"/>
            <a:ext cx="12191980" cy="6857990"/>
          </a:xfrm>
          <a:prstGeom prst="rect">
            <a:avLst/>
          </a:prstGeom>
        </p:spPr>
      </p:pic>
      <p:pic>
        <p:nvPicPr>
          <p:cNvPr id="49" name="Picture 48">
            <a:extLst>
              <a:ext uri="{FF2B5EF4-FFF2-40B4-BE49-F238E27FC236}">
                <a16:creationId xmlns:a16="http://schemas.microsoft.com/office/drawing/2014/main" id="{83A45DCD-B5FB-4A86-88D2-91088C7FFC5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8" name="AutoShape 6" descr="A conceptual illustration of the relationship between international and national dimensions of human rights protection. The image should depict a globe with interconnected scales of justice, symbolizing internationalization. On one side, a national courthouse represents sovereignty, while on the other, a diverse group of individuals symbolizes individual rights. The background should feature abstract legal documents and human rights symbols. The overall theme should be balanced, showing the tension between internationalization and fragmentation, sovereignty, and individual rights.">
            <a:extLst>
              <a:ext uri="{FF2B5EF4-FFF2-40B4-BE49-F238E27FC236}">
                <a16:creationId xmlns:a16="http://schemas.microsoft.com/office/drawing/2014/main" id="{D481242F-8318-624B-E9C2-2B5E80CD96E2}"/>
              </a:ext>
            </a:extLst>
          </p:cNvPr>
          <p:cNvSpPr>
            <a:spLocks noGrp="1" noChangeAspect="1" noChangeArrowheads="1"/>
          </p:cNvSpPr>
          <p:nvPr>
            <p:ph type="ctrTitle"/>
          </p:nvPr>
        </p:nvSpPr>
        <p:spPr bwMode="auto">
          <a:xfrm>
            <a:off x="1751012" y="1300785"/>
            <a:ext cx="8689976" cy="2509213"/>
          </a:xfrm>
          <a:prstGeom prst="rect">
            <a:avLst/>
          </a:prstGeom>
          <a:extLst>
            <a:ext uri="{909E8E84-426E-40DD-AFC4-6F175D3DCCD1}">
              <a14:hiddenFill xmlns:a14="http://schemas.microsoft.com/office/drawing/2010/main">
                <a:solidFill>
                  <a:srgbClr val="FFFFFF"/>
                </a:solidFill>
              </a14:hiddenFill>
            </a:ext>
          </a:extLst>
        </p:spPr>
        <p:txBody>
          <a:bodyPr vert="horz" lIns="91440" tIns="45720" rIns="91440" bIns="45720" numCol="1" anchorCtr="0" compatLnSpc="1">
            <a:prstTxWarp prst="textNoShape">
              <a:avLst/>
            </a:prstTxWarp>
            <a:normAutofit/>
          </a:bodyPr>
          <a:lstStyle/>
          <a:p>
            <a:r>
              <a:rPr lang="uk-UA" sz="3400" b="1"/>
              <a:t>ПАРАДИГМИ КРИМІНАЛЬНОГО ПРАВА Лекція 5</a:t>
            </a:r>
            <a:br>
              <a:rPr lang="uk-UA" sz="3400" b="1"/>
            </a:br>
            <a:r>
              <a:rPr lang="uk-UA" sz="3400" b="1"/>
              <a:t>ЗАКОННІСТЬ</a:t>
            </a:r>
            <a:r>
              <a:rPr lang="en-US" sz="3400" b="1"/>
              <a:t>: </a:t>
            </a:r>
            <a:r>
              <a:rPr lang="uk-UA" sz="3400" b="1"/>
              <a:t>ПРИНЦИП, ПАРАДИГМА ЧИ ФІКЦІЯ</a:t>
            </a:r>
            <a:r>
              <a:rPr lang="en-US" sz="3400" b="1"/>
              <a:t>?</a:t>
            </a:r>
            <a:br>
              <a:rPr lang="en-US" sz="3400"/>
            </a:br>
            <a:endParaRPr lang="ru-UA" sz="3400"/>
          </a:p>
        </p:txBody>
      </p:sp>
      <p:sp>
        <p:nvSpPr>
          <p:cNvPr id="6" name="AutoShape 2" descr="A conceptual illustration of the relationship between international and national dimensions of human rights protection. The image should depict a globe with interconnected scales of justice, symbolizing internationalization. On one side, a national courthouse represents sovereignty, while on the other, a diverse group of individuals symbolizes individual rights. The background should feature abstract legal documents and human rights symbols. The overall theme should be balanced, showing the tension between internationalization and fragmentation, sovereignty, and individual rights.">
            <a:extLst>
              <a:ext uri="{FF2B5EF4-FFF2-40B4-BE49-F238E27FC236}">
                <a16:creationId xmlns:a16="http://schemas.microsoft.com/office/drawing/2014/main" id="{FF51D14F-C23C-FE93-BF8C-80D96A9B2292}"/>
              </a:ext>
            </a:extLst>
          </p:cNvPr>
          <p:cNvSpPr>
            <a:spLocks noGrp="1" noChangeAspect="1" noChangeArrowheads="1"/>
          </p:cNvSpPr>
          <p:nvPr>
            <p:ph type="subTitle" idx="1"/>
          </p:nvPr>
        </p:nvSpPr>
        <p:spPr bwMode="auto">
          <a:xfrm>
            <a:off x="1751012" y="3886200"/>
            <a:ext cx="8689976" cy="1371599"/>
          </a:xfrm>
          <a:prstGeom prst="rect">
            <a:avLst/>
          </a:prstGeom>
          <a:extLst>
            <a:ext uri="{909E8E84-426E-40DD-AFC4-6F175D3DCCD1}">
              <a14:hiddenFill xmlns:a14="http://schemas.microsoft.com/office/drawing/2010/main">
                <a:solidFill>
                  <a:srgbClr val="FFFFFF"/>
                </a:solidFill>
              </a14:hiddenFill>
            </a:ext>
          </a:extLst>
        </p:spPr>
        <p:txBody>
          <a:bodyPr vert="horz" lIns="91440" tIns="45720" rIns="91440" bIns="45720" numCol="1" anchorCtr="0" compatLnSpc="1">
            <a:prstTxWarp prst="textNoShape">
              <a:avLst/>
            </a:prstTxWarp>
            <a:normAutofit/>
          </a:bodyPr>
          <a:lstStyle/>
          <a:p>
            <a:r>
              <a:rPr lang="uk-UA">
                <a:solidFill>
                  <a:schemeClr val="tx1">
                    <a:lumMod val="65000"/>
                    <a:lumOff val="35000"/>
                  </a:schemeClr>
                </a:solidFill>
              </a:rPr>
              <a:t>Професор Вячеслав ТУЛЯКОВ</a:t>
            </a:r>
            <a:endParaRPr lang="en-US">
              <a:solidFill>
                <a:schemeClr val="tx1">
                  <a:lumMod val="65000"/>
                  <a:lumOff val="35000"/>
                </a:schemeClr>
              </a:solidFill>
            </a:endParaRPr>
          </a:p>
          <a:p>
            <a:r>
              <a:rPr lang="en-US">
                <a:solidFill>
                  <a:schemeClr val="tx1">
                    <a:lumMod val="65000"/>
                    <a:lumOff val="35000"/>
                  </a:schemeClr>
                </a:solidFill>
              </a:rPr>
              <a:t>Tuliakov@onua.edu.ua</a:t>
            </a:r>
            <a:endParaRPr lang="ru-UA">
              <a:solidFill>
                <a:schemeClr val="tx1">
                  <a:lumMod val="65000"/>
                  <a:lumOff val="35000"/>
                </a:schemeClr>
              </a:solidFill>
            </a:endParaRPr>
          </a:p>
        </p:txBody>
      </p:sp>
    </p:spTree>
    <p:extLst>
      <p:ext uri="{BB962C8B-B14F-4D97-AF65-F5344CB8AC3E}">
        <p14:creationId xmlns:p14="http://schemas.microsoft.com/office/powerpoint/2010/main" val="1160112739"/>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8"/>
                                        </p:tgtEl>
                                        <p:attrNameLst>
                                          <p:attrName>style.visibility</p:attrName>
                                        </p:attrNameLst>
                                      </p:cBhvr>
                                      <p:to>
                                        <p:strVal val="visible"/>
                                      </p:to>
                                    </p:set>
                                    <p:animEffect transition="in" filter="fade">
                                      <p:cBhvr>
                                        <p:cTn id="7" dur="700"/>
                                        <p:tgtEl>
                                          <p:spTgt spid="8"/>
                                        </p:tgtEl>
                                      </p:cBhvr>
                                    </p:animEffect>
                                  </p:childTnLst>
                                </p:cTn>
                              </p:par>
                              <p:par>
                                <p:cTn id="8" presetID="10" presetClass="entr" presetSubtype="0" fill="hold" grpId="0" nodeType="withEffect">
                                  <p:stCondLst>
                                    <p:cond delay="1500"/>
                                  </p:stCondLst>
                                  <p:iterate>
                                    <p:tmPct val="10000"/>
                                  </p:iterate>
                                  <p:childTnLst>
                                    <p:set>
                                      <p:cBhvr>
                                        <p:cTn id="9" dur="1" fill="hold">
                                          <p:stCondLst>
                                            <p:cond delay="0"/>
                                          </p:stCondLst>
                                        </p:cTn>
                                        <p:tgtEl>
                                          <p:spTgt spid="6">
                                            <p:txEl>
                                              <p:pRg st="0" end="0"/>
                                            </p:txEl>
                                          </p:spTgt>
                                        </p:tgtEl>
                                        <p:attrNameLst>
                                          <p:attrName>style.visibility</p:attrName>
                                        </p:attrNameLst>
                                      </p:cBhvr>
                                      <p:to>
                                        <p:strVal val="visible"/>
                                      </p:to>
                                    </p:set>
                                    <p:animEffect transition="in" filter="fade">
                                      <p:cBhvr>
                                        <p:cTn id="10" dur="700"/>
                                        <p:tgtEl>
                                          <p:spTgt spid="6">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1500"/>
                                  </p:stCondLst>
                                  <p:iterate>
                                    <p:tmPct val="10000"/>
                                  </p:iterate>
                                  <p:childTnLst>
                                    <p:set>
                                      <p:cBhvr>
                                        <p:cTn id="14" dur="1" fill="hold">
                                          <p:stCondLst>
                                            <p:cond delay="0"/>
                                          </p:stCondLst>
                                        </p:cTn>
                                        <p:tgtEl>
                                          <p:spTgt spid="6">
                                            <p:txEl>
                                              <p:pRg st="1" end="1"/>
                                            </p:txEl>
                                          </p:spTgt>
                                        </p:tgtEl>
                                        <p:attrNameLst>
                                          <p:attrName>style.visibility</p:attrName>
                                        </p:attrNameLst>
                                      </p:cBhvr>
                                      <p:to>
                                        <p:strVal val="visible"/>
                                      </p:to>
                                    </p:set>
                                    <p:animEffect transition="in" filter="fade">
                                      <p:cBhvr>
                                        <p:cTn id="15" dur="7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6"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446F2B05-D14A-46C1-B94D-81BAFA34CA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descr="Заставка">
            <a:extLst>
              <a:ext uri="{FF2B5EF4-FFF2-40B4-BE49-F238E27FC236}">
                <a16:creationId xmlns:a16="http://schemas.microsoft.com/office/drawing/2014/main" id="{B792869B-85EC-39D1-2F15-138B598BB75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43464" y="1418730"/>
            <a:ext cx="3995592" cy="3995592"/>
          </a:xfrm>
          <a:prstGeom prst="roundRect">
            <a:avLst>
              <a:gd name="adj" fmla="val 5301"/>
            </a:avLst>
          </a:prstGeom>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pic>
      <p:pic>
        <p:nvPicPr>
          <p:cNvPr id="19" name="Picture 18">
            <a:extLst>
              <a:ext uri="{FF2B5EF4-FFF2-40B4-BE49-F238E27FC236}">
                <a16:creationId xmlns:a16="http://schemas.microsoft.com/office/drawing/2014/main" id="{DC21F734-A85A-4FEA-8CB8-6C72B8195C3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CC6675A3-4385-FA7C-C683-A003C2948671}"/>
              </a:ext>
            </a:extLst>
          </p:cNvPr>
          <p:cNvSpPr>
            <a:spLocks noGrp="1"/>
          </p:cNvSpPr>
          <p:nvPr>
            <p:ph type="title"/>
          </p:nvPr>
        </p:nvSpPr>
        <p:spPr>
          <a:xfrm>
            <a:off x="5282520" y="618517"/>
            <a:ext cx="5855416" cy="1596177"/>
          </a:xfrm>
        </p:spPr>
        <p:txBody>
          <a:bodyPr>
            <a:normAutofit/>
          </a:bodyPr>
          <a:lstStyle/>
          <a:p>
            <a:r>
              <a:rPr lang="ru-UA" dirty="0"/>
              <a:t>ДЛЯ ПОВТОРЕННЯ</a:t>
            </a:r>
          </a:p>
        </p:txBody>
      </p:sp>
      <p:sp>
        <p:nvSpPr>
          <p:cNvPr id="3" name="Объект 2">
            <a:extLst>
              <a:ext uri="{FF2B5EF4-FFF2-40B4-BE49-F238E27FC236}">
                <a16:creationId xmlns:a16="http://schemas.microsoft.com/office/drawing/2014/main" id="{5DA201E4-3F50-CE6C-DD07-830424A64FD8}"/>
              </a:ext>
            </a:extLst>
          </p:cNvPr>
          <p:cNvSpPr>
            <a:spLocks noGrp="1"/>
          </p:cNvSpPr>
          <p:nvPr>
            <p:ph sz="quarter" idx="13"/>
          </p:nvPr>
        </p:nvSpPr>
        <p:spPr>
          <a:xfrm>
            <a:off x="5282520" y="2367092"/>
            <a:ext cx="5855415" cy="3847444"/>
          </a:xfrm>
        </p:spPr>
        <p:txBody>
          <a:bodyPr>
            <a:normAutofit/>
          </a:bodyPr>
          <a:lstStyle/>
          <a:p>
            <a:r>
              <a:rPr lang="uk-UA" dirty="0"/>
              <a:t>БЕРНАЗЮК Ян (ВС) </a:t>
            </a:r>
          </a:p>
          <a:p>
            <a:r>
              <a:rPr lang="ru-RU" dirty="0" err="1">
                <a:effectLst/>
                <a:latin typeface="Helvetica" pitchFamily="2" charset="0"/>
              </a:rPr>
              <a:t>Дія</a:t>
            </a:r>
            <a:r>
              <a:rPr lang="ru-RU" dirty="0">
                <a:effectLst/>
                <a:latin typeface="Helvetica" pitchFamily="2" charset="0"/>
              </a:rPr>
              <a:t> закону в </a:t>
            </a:r>
            <a:r>
              <a:rPr lang="ru-RU" dirty="0" err="1">
                <a:effectLst/>
                <a:latin typeface="Helvetica" pitchFamily="2" charset="0"/>
              </a:rPr>
              <a:t>часі</a:t>
            </a:r>
            <a:r>
              <a:rPr lang="ru-RU" dirty="0">
                <a:effectLst/>
                <a:latin typeface="Helvetica" pitchFamily="2" charset="0"/>
              </a:rPr>
              <a:t> як </a:t>
            </a:r>
            <a:r>
              <a:rPr lang="ru-RU" dirty="0" err="1">
                <a:effectLst/>
                <a:latin typeface="Helvetica" pitchFamily="2" charset="0"/>
              </a:rPr>
              <a:t>одне</a:t>
            </a:r>
            <a:r>
              <a:rPr lang="ru-RU" dirty="0">
                <a:effectLst/>
                <a:latin typeface="Helvetica" pitchFamily="2" charset="0"/>
              </a:rPr>
              <a:t> </a:t>
            </a:r>
            <a:r>
              <a:rPr lang="ru-RU" dirty="0" err="1">
                <a:effectLst/>
                <a:latin typeface="Helvetica" pitchFamily="2" charset="0"/>
              </a:rPr>
              <a:t>із</a:t>
            </a:r>
            <a:r>
              <a:rPr lang="ru-RU" dirty="0">
                <a:effectLst/>
                <a:latin typeface="Helvetica" pitchFamily="2" charset="0"/>
              </a:rPr>
              <a:t> </a:t>
            </a:r>
            <a:r>
              <a:rPr lang="ru-RU" dirty="0" err="1">
                <a:effectLst/>
                <a:latin typeface="Helvetica" pitchFamily="2" charset="0"/>
              </a:rPr>
              <a:t>найскладніших</a:t>
            </a:r>
            <a:r>
              <a:rPr lang="ru-RU" dirty="0">
                <a:effectLst/>
                <a:latin typeface="Helvetica" pitchFamily="2" charset="0"/>
              </a:rPr>
              <a:t> </a:t>
            </a:r>
            <a:r>
              <a:rPr lang="ru-RU" dirty="0" err="1">
                <a:effectLst/>
                <a:latin typeface="Helvetica" pitchFamily="2" charset="0"/>
              </a:rPr>
              <a:t>питань</a:t>
            </a:r>
            <a:r>
              <a:rPr lang="ru-RU" dirty="0">
                <a:effectLst/>
                <a:latin typeface="Helvetica" pitchFamily="2" charset="0"/>
              </a:rPr>
              <a:t> </a:t>
            </a:r>
            <a:r>
              <a:rPr lang="ru-RU" dirty="0" err="1">
                <a:effectLst/>
                <a:latin typeface="Helvetica" pitchFamily="2" charset="0"/>
              </a:rPr>
              <a:t>правозастосування</a:t>
            </a:r>
            <a:endParaRPr lang="ru-RU" dirty="0">
              <a:effectLst/>
              <a:latin typeface="Helvetica" pitchFamily="2" charset="0"/>
            </a:endParaRPr>
          </a:p>
          <a:p>
            <a:r>
              <a:rPr lang="en" dirty="0"/>
              <a:t>https://</a:t>
            </a:r>
            <a:r>
              <a:rPr lang="en" dirty="0" err="1"/>
              <a:t>supreme.court.gov.ua</a:t>
            </a:r>
            <a:r>
              <a:rPr lang="en" dirty="0"/>
              <a:t>/</a:t>
            </a:r>
            <a:r>
              <a:rPr lang="en" dirty="0" err="1"/>
              <a:t>userfiles</a:t>
            </a:r>
            <a:r>
              <a:rPr lang="en" dirty="0"/>
              <a:t>/media/</a:t>
            </a:r>
            <a:r>
              <a:rPr lang="en" dirty="0" err="1"/>
              <a:t>new_folder_for_uploads</a:t>
            </a:r>
            <a:r>
              <a:rPr lang="en" dirty="0"/>
              <a:t>/supreme/2023_prezent/</a:t>
            </a:r>
            <a:r>
              <a:rPr lang="en" dirty="0" err="1"/>
              <a:t>Prezent_Dija_zakonu_V_chasi.pdf</a:t>
            </a:r>
            <a:endParaRPr lang="uk-UA" dirty="0"/>
          </a:p>
          <a:p>
            <a:endParaRPr lang="uk-UA" dirty="0"/>
          </a:p>
          <a:p>
            <a:endParaRPr lang="ru-UA" dirty="0"/>
          </a:p>
        </p:txBody>
      </p:sp>
    </p:spTree>
    <p:extLst>
      <p:ext uri="{BB962C8B-B14F-4D97-AF65-F5344CB8AC3E}">
        <p14:creationId xmlns:p14="http://schemas.microsoft.com/office/powerpoint/2010/main" val="29339421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A9C15D4-2EE7-4D05-B87C-91D1F3B960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59935" y="0"/>
            <a:ext cx="813206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4ED7B0FB-9654-4441-9545-02D458B686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935" cy="6858000"/>
          </a:xfrm>
          <a:prstGeom prst="rect">
            <a:avLst/>
          </a:prstGeom>
          <a:ln>
            <a:noFill/>
          </a:ln>
          <a:effectLst>
            <a:outerShdw blurRad="50800" dist="12700" algn="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7BB94C57-FDF3-45A3-9D1F-904523D795D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r="66700" b="77917"/>
          <a:stretch/>
        </p:blipFill>
        <p:spPr>
          <a:xfrm>
            <a:off x="0" y="0"/>
            <a:ext cx="4059935" cy="1514475"/>
          </a:xfrm>
          <a:prstGeom prst="rect">
            <a:avLst/>
          </a:prstGeom>
        </p:spPr>
      </p:pic>
      <p:sp>
        <p:nvSpPr>
          <p:cNvPr id="2" name="Заголовок 1">
            <a:extLst>
              <a:ext uri="{FF2B5EF4-FFF2-40B4-BE49-F238E27FC236}">
                <a16:creationId xmlns:a16="http://schemas.microsoft.com/office/drawing/2014/main" id="{D44BABD7-49D4-B67A-0614-34D4DE985869}"/>
              </a:ext>
            </a:extLst>
          </p:cNvPr>
          <p:cNvSpPr>
            <a:spLocks noGrp="1"/>
          </p:cNvSpPr>
          <p:nvPr>
            <p:ph type="title"/>
          </p:nvPr>
        </p:nvSpPr>
        <p:spPr>
          <a:xfrm>
            <a:off x="641074" y="1419900"/>
            <a:ext cx="2844002" cy="4018201"/>
          </a:xfrm>
        </p:spPr>
        <p:txBody>
          <a:bodyPr>
            <a:normAutofit/>
          </a:bodyPr>
          <a:lstStyle/>
          <a:p>
            <a:pPr algn="l"/>
            <a:r>
              <a:rPr lang="ru-RU" sz="3400" b="1">
                <a:latin typeface="ui-sans-serif"/>
              </a:rPr>
              <a:t>Аналіз прецедентів ЄСПЛ</a:t>
            </a:r>
            <a:br>
              <a:rPr lang="ru-RU" sz="3400" b="1">
                <a:latin typeface="ui-sans-serif"/>
              </a:rPr>
            </a:br>
            <a:endParaRPr lang="ru-UA" sz="3400"/>
          </a:p>
        </p:txBody>
      </p:sp>
      <p:sp>
        <p:nvSpPr>
          <p:cNvPr id="3" name="Объект 2">
            <a:extLst>
              <a:ext uri="{FF2B5EF4-FFF2-40B4-BE49-F238E27FC236}">
                <a16:creationId xmlns:a16="http://schemas.microsoft.com/office/drawing/2014/main" id="{4D78D10C-63AA-AD9F-9127-006BF688029D}"/>
              </a:ext>
            </a:extLst>
          </p:cNvPr>
          <p:cNvSpPr>
            <a:spLocks noGrp="1"/>
          </p:cNvSpPr>
          <p:nvPr>
            <p:ph sz="quarter" idx="13"/>
          </p:nvPr>
        </p:nvSpPr>
        <p:spPr>
          <a:xfrm>
            <a:off x="4701008" y="1193576"/>
            <a:ext cx="6576591" cy="4470850"/>
          </a:xfrm>
        </p:spPr>
        <p:txBody>
          <a:bodyPr anchor="ctr">
            <a:normAutofit/>
          </a:bodyPr>
          <a:lstStyle/>
          <a:p>
            <a:pPr>
              <a:lnSpc>
                <a:spcPct val="110000"/>
              </a:lnSpc>
            </a:pPr>
            <a:r>
              <a:rPr lang="ru-RU" sz="1700" b="1" i="0" u="none" strike="noStrike">
                <a:effectLst/>
                <a:latin typeface="ui-sans-serif"/>
              </a:rPr>
              <a:t>1. </a:t>
            </a:r>
            <a:r>
              <a:rPr lang="en" sz="1700" b="1" i="0" u="none" strike="noStrike" err="1">
                <a:effectLst/>
                <a:latin typeface="ui-sans-serif"/>
              </a:rPr>
              <a:t>Kafkaris</a:t>
            </a:r>
            <a:r>
              <a:rPr lang="en" sz="1700" b="1" i="0" u="none" strike="noStrike">
                <a:effectLst/>
                <a:latin typeface="ui-sans-serif"/>
              </a:rPr>
              <a:t> v. Cyprus</a:t>
            </a:r>
          </a:p>
          <a:p>
            <a:pPr>
              <a:lnSpc>
                <a:spcPct val="110000"/>
              </a:lnSpc>
              <a:buFont typeface="Arial" panose="020B0604020202020204" pitchFamily="34" charset="0"/>
              <a:buChar char="•"/>
            </a:pPr>
            <a:r>
              <a:rPr lang="ru-RU" sz="1700" b="0" i="0" u="none" strike="noStrike" err="1">
                <a:effectLst/>
                <a:latin typeface="ui-sans-serif"/>
              </a:rPr>
              <a:t>Важливість</a:t>
            </a:r>
            <a:r>
              <a:rPr lang="ru-RU" sz="1700" b="0" i="0" u="none" strike="noStrike">
                <a:effectLst/>
                <a:latin typeface="ui-sans-serif"/>
              </a:rPr>
              <a:t> </a:t>
            </a:r>
            <a:r>
              <a:rPr lang="ru-RU" sz="1700" b="0" i="0" u="none" strike="noStrike" err="1">
                <a:effectLst/>
                <a:latin typeface="ui-sans-serif"/>
              </a:rPr>
              <a:t>передбачуваності</a:t>
            </a:r>
            <a:r>
              <a:rPr lang="ru-RU" sz="1700" b="0" i="0" u="none" strike="noStrike">
                <a:effectLst/>
                <a:latin typeface="ui-sans-serif"/>
              </a:rPr>
              <a:t> та </a:t>
            </a:r>
            <a:r>
              <a:rPr lang="ru-RU" sz="1700" b="0" i="0" u="none" strike="noStrike" err="1">
                <a:effectLst/>
                <a:latin typeface="ui-sans-serif"/>
              </a:rPr>
              <a:t>визначеності</a:t>
            </a:r>
            <a:r>
              <a:rPr lang="ru-RU" sz="1700" b="0" i="0" u="none" strike="noStrike">
                <a:effectLst/>
                <a:latin typeface="ui-sans-serif"/>
              </a:rPr>
              <a:t> закону. </a:t>
            </a:r>
          </a:p>
          <a:p>
            <a:pPr>
              <a:lnSpc>
                <a:spcPct val="110000"/>
              </a:lnSpc>
              <a:buFont typeface="Arial" panose="020B0604020202020204" pitchFamily="34" charset="0"/>
              <a:buChar char="•"/>
            </a:pPr>
            <a:r>
              <a:rPr lang="ru-RU" sz="1700" b="0" i="0" u="none" strike="noStrike">
                <a:effectLst/>
                <a:latin typeface="ui-sans-serif"/>
              </a:rPr>
              <a:t>ЄСПЛ </a:t>
            </a:r>
            <a:r>
              <a:rPr lang="ru-RU" sz="1700" b="0" i="0" u="none" strike="noStrike" err="1">
                <a:effectLst/>
                <a:latin typeface="ui-sans-serif"/>
              </a:rPr>
              <a:t>підкреслив</a:t>
            </a:r>
            <a:r>
              <a:rPr lang="ru-RU" sz="1700" b="0" i="0" u="none" strike="noStrike">
                <a:effectLst/>
                <a:latin typeface="ui-sans-serif"/>
              </a:rPr>
              <a:t>, </a:t>
            </a:r>
            <a:r>
              <a:rPr lang="ru-RU" sz="1700" b="0" i="0" u="none" strike="noStrike" err="1">
                <a:effectLst/>
                <a:latin typeface="ui-sans-serif"/>
              </a:rPr>
              <a:t>що</a:t>
            </a:r>
            <a:r>
              <a:rPr lang="ru-RU" sz="1700" b="0" i="0" u="none" strike="noStrike">
                <a:effectLst/>
                <a:latin typeface="ui-sans-serif"/>
              </a:rPr>
              <a:t> </a:t>
            </a:r>
            <a:r>
              <a:rPr lang="ru-RU" sz="1700" b="0" i="0" u="none" strike="noStrike" err="1">
                <a:effectLst/>
                <a:latin typeface="ui-sans-serif"/>
              </a:rPr>
              <a:t>невизначеність</a:t>
            </a:r>
            <a:r>
              <a:rPr lang="ru-RU" sz="1700" b="0" i="0" u="none" strike="noStrike">
                <a:effectLst/>
                <a:latin typeface="ui-sans-serif"/>
              </a:rPr>
              <a:t> закону </a:t>
            </a:r>
            <a:r>
              <a:rPr lang="ru-RU" sz="1700" b="0" i="0" u="none" strike="noStrike" err="1">
                <a:effectLst/>
                <a:latin typeface="ui-sans-serif"/>
              </a:rPr>
              <a:t>спричиняє</a:t>
            </a:r>
            <a:r>
              <a:rPr lang="ru-RU" sz="1700" b="0" i="0" u="none" strike="noStrike">
                <a:effectLst/>
                <a:latin typeface="ui-sans-serif"/>
              </a:rPr>
              <a:t> </a:t>
            </a:r>
            <a:r>
              <a:rPr lang="ru-RU" sz="1700" b="0" i="0" u="none" strike="noStrike" err="1">
                <a:effectLst/>
                <a:latin typeface="ui-sans-serif"/>
              </a:rPr>
              <a:t>порушення</a:t>
            </a:r>
            <a:r>
              <a:rPr lang="ru-RU" sz="1700" b="0" i="0" u="none" strike="noStrike">
                <a:effectLst/>
                <a:latin typeface="ui-sans-serif"/>
              </a:rPr>
              <a:t> ст. 7 </a:t>
            </a:r>
            <a:r>
              <a:rPr lang="ru-RU" sz="1700" b="0" i="0" u="none" strike="noStrike" err="1">
                <a:effectLst/>
                <a:latin typeface="ui-sans-serif"/>
              </a:rPr>
              <a:t>Конвенції</a:t>
            </a:r>
            <a:r>
              <a:rPr lang="ru-RU" sz="1700" b="0" i="0" u="none" strike="noStrike">
                <a:effectLst/>
                <a:latin typeface="ui-sans-serif"/>
              </a:rPr>
              <a:t>.</a:t>
            </a:r>
          </a:p>
          <a:p>
            <a:pPr>
              <a:lnSpc>
                <a:spcPct val="110000"/>
              </a:lnSpc>
            </a:pPr>
            <a:r>
              <a:rPr lang="ru-RU" sz="1700" b="1" i="0" u="none" strike="noStrike">
                <a:effectLst/>
                <a:latin typeface="ui-sans-serif"/>
              </a:rPr>
              <a:t>2. 3. </a:t>
            </a:r>
            <a:r>
              <a:rPr lang="en" sz="1700" b="1" i="0" u="none" strike="noStrike" err="1">
                <a:effectLst/>
                <a:latin typeface="ui-sans-serif"/>
              </a:rPr>
              <a:t>Sprava</a:t>
            </a:r>
            <a:r>
              <a:rPr lang="en" sz="1700" b="1" i="0" u="none" strike="noStrike">
                <a:effectLst/>
                <a:latin typeface="ui-sans-serif"/>
              </a:rPr>
              <a:t> Del Río Prada v. Spain</a:t>
            </a:r>
          </a:p>
          <a:p>
            <a:pPr>
              <a:lnSpc>
                <a:spcPct val="110000"/>
              </a:lnSpc>
              <a:buFont typeface="Arial" panose="020B0604020202020204" pitchFamily="34" charset="0"/>
              <a:buChar char="•"/>
            </a:pPr>
            <a:r>
              <a:rPr lang="ru-RU" sz="1700" b="0" i="0" u="none" strike="noStrike">
                <a:effectLst/>
                <a:latin typeface="ui-sans-serif"/>
              </a:rPr>
              <a:t>Заборона </a:t>
            </a:r>
            <a:r>
              <a:rPr lang="ru-RU" sz="1700" b="0" i="0" u="none" strike="noStrike" err="1">
                <a:effectLst/>
                <a:latin typeface="ui-sans-serif"/>
              </a:rPr>
              <a:t>погіршення</a:t>
            </a:r>
            <a:r>
              <a:rPr lang="ru-RU" sz="1700" b="0" i="0" u="none" strike="noStrike">
                <a:effectLst/>
                <a:latin typeface="ui-sans-serif"/>
              </a:rPr>
              <a:t> </a:t>
            </a:r>
            <a:r>
              <a:rPr lang="ru-RU" sz="1700" b="0" i="0" u="none" strike="noStrike" err="1">
                <a:effectLst/>
                <a:latin typeface="ui-sans-serif"/>
              </a:rPr>
              <a:t>загальних</a:t>
            </a:r>
            <a:r>
              <a:rPr lang="ru-RU" sz="1700" b="0" i="0" u="none" strike="noStrike">
                <a:effectLst/>
                <a:latin typeface="ui-sans-serif"/>
              </a:rPr>
              <a:t> умов </a:t>
            </a:r>
            <a:r>
              <a:rPr lang="ru-RU" sz="1700" b="0" i="0" u="none" strike="noStrike" err="1">
                <a:effectLst/>
                <a:latin typeface="ui-sans-serif"/>
              </a:rPr>
              <a:t>після</a:t>
            </a:r>
            <a:r>
              <a:rPr lang="ru-RU" sz="1700" b="0" i="0" u="none" strike="noStrike">
                <a:effectLst/>
                <a:latin typeface="ui-sans-serif"/>
              </a:rPr>
              <a:t> </a:t>
            </a:r>
            <a:r>
              <a:rPr lang="ru-RU" sz="1700" b="0" i="0" u="none" strike="noStrike" err="1">
                <a:effectLst/>
                <a:latin typeface="ui-sans-serif"/>
              </a:rPr>
              <a:t>призначення</a:t>
            </a:r>
            <a:r>
              <a:rPr lang="ru-RU" sz="1700" b="0" i="0" u="none" strike="noStrike">
                <a:effectLst/>
                <a:latin typeface="ui-sans-serif"/>
              </a:rPr>
              <a:t> </a:t>
            </a:r>
            <a:r>
              <a:rPr lang="ru-RU" sz="1700" b="0" i="0" u="none" strike="noStrike" err="1">
                <a:effectLst/>
                <a:latin typeface="ui-sans-serif"/>
              </a:rPr>
              <a:t>покарання</a:t>
            </a:r>
            <a:r>
              <a:rPr lang="ru-RU" sz="1700" b="0" i="0" u="none" strike="noStrike">
                <a:effectLst/>
                <a:latin typeface="ui-sans-serif"/>
              </a:rPr>
              <a:t>. </a:t>
            </a:r>
          </a:p>
          <a:p>
            <a:pPr>
              <a:lnSpc>
                <a:spcPct val="110000"/>
              </a:lnSpc>
              <a:buFont typeface="Arial" panose="020B0604020202020204" pitchFamily="34" charset="0"/>
              <a:buChar char="•"/>
            </a:pPr>
            <a:r>
              <a:rPr lang="ru-RU" sz="1700" b="0" i="0" u="none" strike="noStrike">
                <a:effectLst/>
                <a:latin typeface="ui-sans-serif"/>
              </a:rPr>
              <a:t>ЄСПЛ </a:t>
            </a:r>
            <a:r>
              <a:rPr lang="ru-RU" sz="1700" b="0" i="0" u="none" strike="noStrike" err="1">
                <a:effectLst/>
                <a:latin typeface="ui-sans-serif"/>
              </a:rPr>
              <a:t>вирішив</a:t>
            </a:r>
            <a:r>
              <a:rPr lang="ru-RU" sz="1700" b="0" i="0" u="none" strike="noStrike">
                <a:effectLst/>
                <a:latin typeface="ui-sans-serif"/>
              </a:rPr>
              <a:t>, </a:t>
            </a:r>
            <a:r>
              <a:rPr lang="ru-RU" sz="1700" b="0" i="0" u="none" strike="noStrike" err="1">
                <a:effectLst/>
                <a:latin typeface="ui-sans-serif"/>
              </a:rPr>
              <a:t>що</a:t>
            </a:r>
            <a:r>
              <a:rPr lang="ru-RU" sz="1700" b="0" i="0" u="none" strike="noStrike">
                <a:effectLst/>
                <a:latin typeface="ui-sans-serif"/>
              </a:rPr>
              <a:t> </a:t>
            </a:r>
            <a:r>
              <a:rPr lang="ru-RU" sz="1700" b="0" i="0" u="none" strike="noStrike" err="1">
                <a:effectLst/>
                <a:latin typeface="ui-sans-serif"/>
              </a:rPr>
              <a:t>такі</a:t>
            </a:r>
            <a:r>
              <a:rPr lang="ru-RU" sz="1700" b="0" i="0" u="none" strike="noStrike">
                <a:effectLst/>
                <a:latin typeface="ui-sans-serif"/>
              </a:rPr>
              <a:t> </a:t>
            </a:r>
            <a:r>
              <a:rPr lang="ru-RU" sz="1700" b="0" i="0" u="none" strike="noStrike" err="1">
                <a:effectLst/>
                <a:latin typeface="ui-sans-serif"/>
              </a:rPr>
              <a:t>зміни</a:t>
            </a:r>
            <a:r>
              <a:rPr lang="ru-RU" sz="1700" b="0" i="0" u="none" strike="noStrike">
                <a:effectLst/>
                <a:latin typeface="ui-sans-serif"/>
              </a:rPr>
              <a:t> </a:t>
            </a:r>
            <a:r>
              <a:rPr lang="ru-RU" sz="1700" b="0" i="0" u="none" strike="noStrike" err="1">
                <a:effectLst/>
                <a:latin typeface="ui-sans-serif"/>
              </a:rPr>
              <a:t>відносяться</a:t>
            </a:r>
            <a:r>
              <a:rPr lang="ru-RU" sz="1700" b="0" i="0" u="none" strike="noStrike">
                <a:effectLst/>
                <a:latin typeface="ui-sans-serif"/>
              </a:rPr>
              <a:t> до </a:t>
            </a:r>
            <a:r>
              <a:rPr lang="ru-RU" sz="1700" b="0" i="0" u="none" strike="noStrike" err="1">
                <a:effectLst/>
                <a:latin typeface="ui-sans-serif"/>
              </a:rPr>
              <a:t>сфери</a:t>
            </a:r>
            <a:r>
              <a:rPr lang="ru-RU" sz="1700" b="0" i="0" u="none" strike="noStrike">
                <a:effectLst/>
                <a:latin typeface="ui-sans-serif"/>
              </a:rPr>
              <a:t> ст. 7 </a:t>
            </a:r>
            <a:r>
              <a:rPr lang="ru-RU" sz="1700" b="0" i="0" u="none" strike="noStrike" err="1">
                <a:effectLst/>
                <a:latin typeface="ui-sans-serif"/>
              </a:rPr>
              <a:t>Конвенції</a:t>
            </a:r>
            <a:r>
              <a:rPr lang="ru-RU" sz="1700" b="0" i="0" u="none" strike="noStrike">
                <a:effectLst/>
                <a:latin typeface="ui-sans-serif"/>
              </a:rPr>
              <a:t>.</a:t>
            </a:r>
          </a:p>
          <a:p>
            <a:pPr>
              <a:lnSpc>
                <a:spcPct val="110000"/>
              </a:lnSpc>
              <a:buFont typeface="Arial" panose="020B0604020202020204" pitchFamily="34" charset="0"/>
              <a:buChar char="•"/>
            </a:pPr>
            <a:r>
              <a:rPr lang="en" sz="1700" b="0" i="0" u="none" strike="noStrike" err="1">
                <a:effectLst/>
              </a:rPr>
              <a:t>Maktouf</a:t>
            </a:r>
            <a:r>
              <a:rPr lang="en" sz="1700" b="0" i="0" u="none" strike="noStrike">
                <a:effectLst/>
              </a:rPr>
              <a:t> and </a:t>
            </a:r>
            <a:r>
              <a:rPr lang="en" sz="1700" b="0" i="0" u="none" strike="noStrike" err="1">
                <a:effectLst/>
              </a:rPr>
              <a:t>Damjanović</a:t>
            </a:r>
            <a:r>
              <a:rPr lang="en" sz="1700" b="0" i="0" u="none" strike="noStrike">
                <a:effectLst/>
              </a:rPr>
              <a:t> v. Bosnia and Herzegovina (2013)</a:t>
            </a:r>
          </a:p>
          <a:p>
            <a:pPr>
              <a:lnSpc>
                <a:spcPct val="110000"/>
              </a:lnSpc>
              <a:buFont typeface="Arial" panose="020B0604020202020204" pitchFamily="34" charset="0"/>
              <a:buChar char="•"/>
            </a:pPr>
            <a:r>
              <a:rPr lang="en" sz="1700" b="0" i="0" u="none" strike="noStrike">
                <a:effectLst/>
              </a:rPr>
              <a:t>Berardi and </a:t>
            </a:r>
            <a:r>
              <a:rPr lang="en" sz="1700" b="0" i="0" u="none" strike="noStrike" err="1">
                <a:effectLst/>
              </a:rPr>
              <a:t>Mularoni</a:t>
            </a:r>
            <a:r>
              <a:rPr lang="en" sz="1700" b="0" i="0" u="none" strike="noStrike">
                <a:effectLst/>
              </a:rPr>
              <a:t> v. San Marino (2018)</a:t>
            </a:r>
          </a:p>
          <a:p>
            <a:pPr>
              <a:lnSpc>
                <a:spcPct val="110000"/>
              </a:lnSpc>
              <a:buFont typeface="Arial" panose="020B0604020202020204" pitchFamily="34" charset="0"/>
              <a:buChar char="•"/>
            </a:pPr>
            <a:endParaRPr lang="ru-RU" sz="1700" b="0" i="0" u="none" strike="noStrike">
              <a:effectLst/>
              <a:latin typeface="ui-sans-serif"/>
            </a:endParaRPr>
          </a:p>
          <a:p>
            <a:pPr>
              <a:lnSpc>
                <a:spcPct val="110000"/>
              </a:lnSpc>
            </a:pPr>
            <a:endParaRPr lang="ru-UA" sz="1700"/>
          </a:p>
        </p:txBody>
      </p:sp>
      <p:pic>
        <p:nvPicPr>
          <p:cNvPr id="14" name="Picture 13">
            <a:extLst>
              <a:ext uri="{FF2B5EF4-FFF2-40B4-BE49-F238E27FC236}">
                <a16:creationId xmlns:a16="http://schemas.microsoft.com/office/drawing/2014/main" id="{6AEBDF1A-221A-4497-BBA9-57A70D16151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78750" t="72830" b="14149"/>
          <a:stretch/>
        </p:blipFill>
        <p:spPr>
          <a:xfrm>
            <a:off x="1377059" y="5962903"/>
            <a:ext cx="2590800" cy="892925"/>
          </a:xfrm>
          <a:prstGeom prst="rect">
            <a:avLst/>
          </a:prstGeom>
        </p:spPr>
      </p:pic>
    </p:spTree>
    <p:extLst>
      <p:ext uri="{BB962C8B-B14F-4D97-AF65-F5344CB8AC3E}">
        <p14:creationId xmlns:p14="http://schemas.microsoft.com/office/powerpoint/2010/main" val="30030238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A9C15D4-2EE7-4D05-B87C-91D1F3B960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59935" y="0"/>
            <a:ext cx="813206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4ED7B0FB-9654-4441-9545-02D458B686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935" cy="6858000"/>
          </a:xfrm>
          <a:prstGeom prst="rect">
            <a:avLst/>
          </a:prstGeom>
          <a:ln>
            <a:noFill/>
          </a:ln>
          <a:effectLst>
            <a:outerShdw blurRad="50800" dist="12700" algn="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7BB94C57-FDF3-45A3-9D1F-904523D795D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r="66700" b="77917"/>
          <a:stretch/>
        </p:blipFill>
        <p:spPr>
          <a:xfrm>
            <a:off x="0" y="0"/>
            <a:ext cx="4059935" cy="1514475"/>
          </a:xfrm>
          <a:prstGeom prst="rect">
            <a:avLst/>
          </a:prstGeom>
        </p:spPr>
      </p:pic>
      <p:sp>
        <p:nvSpPr>
          <p:cNvPr id="2" name="Заголовок 1">
            <a:extLst>
              <a:ext uri="{FF2B5EF4-FFF2-40B4-BE49-F238E27FC236}">
                <a16:creationId xmlns:a16="http://schemas.microsoft.com/office/drawing/2014/main" id="{AD4224DD-8535-48F4-D9BD-1071F6CA7D0E}"/>
              </a:ext>
            </a:extLst>
          </p:cNvPr>
          <p:cNvSpPr>
            <a:spLocks noGrp="1"/>
          </p:cNvSpPr>
          <p:nvPr>
            <p:ph type="title"/>
          </p:nvPr>
        </p:nvSpPr>
        <p:spPr>
          <a:xfrm>
            <a:off x="641074" y="1419900"/>
            <a:ext cx="2844002" cy="4018201"/>
          </a:xfrm>
        </p:spPr>
        <p:txBody>
          <a:bodyPr>
            <a:normAutofit/>
          </a:bodyPr>
          <a:lstStyle/>
          <a:p>
            <a:pPr algn="l"/>
            <a:r>
              <a:rPr lang="ru-RU" sz="3400" b="1">
                <a:latin typeface="ui-sans-serif"/>
              </a:rPr>
              <a:t>Аналіз прецедентів КСУ</a:t>
            </a:r>
            <a:br>
              <a:rPr lang="ru-RU" sz="3400" b="1">
                <a:latin typeface="ui-sans-serif"/>
              </a:rPr>
            </a:br>
            <a:endParaRPr lang="ru-UA" sz="3400"/>
          </a:p>
        </p:txBody>
      </p:sp>
      <p:sp>
        <p:nvSpPr>
          <p:cNvPr id="3" name="Объект 2">
            <a:extLst>
              <a:ext uri="{FF2B5EF4-FFF2-40B4-BE49-F238E27FC236}">
                <a16:creationId xmlns:a16="http://schemas.microsoft.com/office/drawing/2014/main" id="{93C6BB8D-5610-7CD8-4A6D-5872739CAE93}"/>
              </a:ext>
            </a:extLst>
          </p:cNvPr>
          <p:cNvSpPr>
            <a:spLocks noGrp="1"/>
          </p:cNvSpPr>
          <p:nvPr>
            <p:ph sz="quarter" idx="13"/>
          </p:nvPr>
        </p:nvSpPr>
        <p:spPr>
          <a:xfrm>
            <a:off x="4701008" y="1193576"/>
            <a:ext cx="6576591" cy="4470850"/>
          </a:xfrm>
        </p:spPr>
        <p:txBody>
          <a:bodyPr anchor="ctr">
            <a:normAutofit/>
          </a:bodyPr>
          <a:lstStyle/>
          <a:p>
            <a:r>
              <a:rPr lang="ru-RU" b="1" i="0" u="none" strike="noStrike" dirty="0">
                <a:effectLst/>
                <a:latin typeface="ui-sans-serif"/>
              </a:rPr>
              <a:t>1. </a:t>
            </a:r>
            <a:r>
              <a:rPr lang="ru-RU" b="1" i="0" u="none" strike="noStrike" dirty="0" err="1">
                <a:effectLst/>
                <a:latin typeface="ui-sans-serif"/>
              </a:rPr>
              <a:t>Рішення</a:t>
            </a:r>
            <a:r>
              <a:rPr lang="ru-RU" b="1" i="0" u="none" strike="noStrike" dirty="0">
                <a:effectLst/>
                <a:latin typeface="ui-sans-serif"/>
              </a:rPr>
              <a:t> КСУ </a:t>
            </a:r>
            <a:r>
              <a:rPr lang="ru-RU" b="1" i="0" u="none" strike="noStrike" dirty="0" err="1">
                <a:effectLst/>
                <a:latin typeface="ui-sans-serif"/>
              </a:rPr>
              <a:t>щодо</a:t>
            </a:r>
            <a:r>
              <a:rPr lang="ru-RU" b="1" i="0" u="none" strike="noStrike" dirty="0">
                <a:effectLst/>
                <a:latin typeface="ui-sans-serif"/>
              </a:rPr>
              <a:t> ст. 58 </a:t>
            </a:r>
            <a:r>
              <a:rPr lang="ru-RU" b="1" i="0" u="none" strike="noStrike" dirty="0" err="1">
                <a:effectLst/>
                <a:latin typeface="ui-sans-serif"/>
              </a:rPr>
              <a:t>Конституції</a:t>
            </a:r>
            <a:r>
              <a:rPr lang="ru-RU" b="1" i="0" u="none" strike="noStrike" dirty="0">
                <a:effectLst/>
                <a:latin typeface="ui-sans-serif"/>
              </a:rPr>
              <a:t> України</a:t>
            </a:r>
            <a:endParaRPr lang="ru-RU" b="1" i="0" u="none" strike="noStrike">
              <a:effectLst/>
              <a:latin typeface="ui-sans-serif"/>
            </a:endParaRPr>
          </a:p>
          <a:p>
            <a:pPr>
              <a:buFont typeface="Arial" panose="020B0604020202020204" pitchFamily="34" charset="0"/>
              <a:buChar char="•"/>
            </a:pPr>
            <a:r>
              <a:rPr lang="ru-RU" b="0" i="0" u="none" strike="noStrike" err="1">
                <a:effectLst/>
                <a:latin typeface="ui-sans-serif"/>
              </a:rPr>
              <a:t>Передбачуваність</a:t>
            </a:r>
            <a:r>
              <a:rPr lang="ru-RU" b="0" i="0" u="none" strike="noStrike">
                <a:effectLst/>
                <a:latin typeface="ui-sans-serif"/>
              </a:rPr>
              <a:t> та </a:t>
            </a:r>
            <a:r>
              <a:rPr lang="ru-RU" b="0" i="0" u="none" strike="noStrike" err="1">
                <a:effectLst/>
                <a:latin typeface="ui-sans-serif"/>
              </a:rPr>
              <a:t>визначеність</a:t>
            </a:r>
            <a:r>
              <a:rPr lang="ru-RU" b="0" i="0" u="none" strike="noStrike">
                <a:effectLst/>
                <a:latin typeface="ui-sans-serif"/>
              </a:rPr>
              <a:t> закону </a:t>
            </a:r>
            <a:r>
              <a:rPr lang="ru-RU" b="0" i="0" u="none" strike="noStrike" err="1">
                <a:effectLst/>
                <a:latin typeface="ui-sans-serif"/>
              </a:rPr>
              <a:t>є</a:t>
            </a:r>
            <a:r>
              <a:rPr lang="ru-RU" b="0" i="0" u="none" strike="noStrike">
                <a:effectLst/>
                <a:latin typeface="ui-sans-serif"/>
              </a:rPr>
              <a:t> </a:t>
            </a:r>
            <a:r>
              <a:rPr lang="ru-RU" b="0" i="0" u="none" strike="noStrike" err="1">
                <a:effectLst/>
                <a:latin typeface="ui-sans-serif"/>
              </a:rPr>
              <a:t>ключовими</a:t>
            </a:r>
            <a:r>
              <a:rPr lang="ru-RU" b="0" i="0" u="none" strike="noStrike">
                <a:effectLst/>
                <a:latin typeface="ui-sans-serif"/>
              </a:rPr>
              <a:t> </a:t>
            </a:r>
            <a:r>
              <a:rPr lang="ru-RU" b="0" i="0" u="none" strike="noStrike" err="1">
                <a:effectLst/>
                <a:latin typeface="ui-sans-serif"/>
              </a:rPr>
              <a:t>елементами</a:t>
            </a:r>
            <a:r>
              <a:rPr lang="ru-RU" b="0" i="0" u="none" strike="noStrike">
                <a:effectLst/>
                <a:latin typeface="ui-sans-serif"/>
              </a:rPr>
              <a:t> принципу </a:t>
            </a:r>
            <a:r>
              <a:rPr lang="ru-RU" b="0" i="0" u="none" strike="noStrike" err="1">
                <a:effectLst/>
                <a:latin typeface="ui-sans-serif"/>
              </a:rPr>
              <a:t>законності</a:t>
            </a:r>
            <a:r>
              <a:rPr lang="ru-RU" b="0" i="0" u="none" strike="noStrike">
                <a:effectLst/>
                <a:latin typeface="ui-sans-serif"/>
              </a:rPr>
              <a:t>. </a:t>
            </a:r>
          </a:p>
          <a:p>
            <a:pPr>
              <a:buFont typeface="Arial" panose="020B0604020202020204" pitchFamily="34" charset="0"/>
              <a:buChar char="•"/>
            </a:pPr>
            <a:r>
              <a:rPr lang="ru-RU" b="0" i="0" u="none" strike="noStrike">
                <a:effectLst/>
                <a:latin typeface="ui-sans-serif"/>
              </a:rPr>
              <a:t>Приклад: Заборона </a:t>
            </a:r>
            <a:r>
              <a:rPr lang="ru-RU" b="0" i="0" u="none" strike="noStrike" err="1">
                <a:effectLst/>
                <a:latin typeface="ui-sans-serif"/>
              </a:rPr>
              <a:t>застосування</a:t>
            </a:r>
            <a:r>
              <a:rPr lang="ru-RU" b="0" i="0" u="none" strike="noStrike">
                <a:effectLst/>
                <a:latin typeface="ui-sans-serif"/>
              </a:rPr>
              <a:t> закону за </a:t>
            </a:r>
            <a:r>
              <a:rPr lang="ru-RU" b="0" i="0" u="none" strike="noStrike" err="1">
                <a:effectLst/>
                <a:latin typeface="ui-sans-serif"/>
              </a:rPr>
              <a:t>аналогією</a:t>
            </a:r>
            <a:r>
              <a:rPr lang="ru-RU" b="0" i="0" u="none" strike="noStrike">
                <a:effectLst/>
                <a:latin typeface="ui-sans-serif"/>
              </a:rPr>
              <a:t>.</a:t>
            </a:r>
          </a:p>
          <a:p>
            <a:r>
              <a:rPr lang="ru-RU" b="1" i="0" u="none" strike="noStrike" dirty="0">
                <a:effectLst/>
                <a:latin typeface="ui-sans-serif"/>
              </a:rPr>
              <a:t>2. </a:t>
            </a:r>
            <a:r>
              <a:rPr lang="ru-RU" b="1" i="0" u="none" strike="noStrike" dirty="0" err="1">
                <a:effectLst/>
                <a:latin typeface="ui-sans-serif"/>
              </a:rPr>
              <a:t>Рішення</a:t>
            </a:r>
            <a:r>
              <a:rPr lang="ru-RU" b="1" i="0" u="none" strike="noStrike" dirty="0">
                <a:effectLst/>
                <a:latin typeface="ui-sans-serif"/>
              </a:rPr>
              <a:t> КСУ </a:t>
            </a:r>
            <a:r>
              <a:rPr lang="ru-RU" b="1" i="0" u="none" strike="noStrike" dirty="0" err="1">
                <a:effectLst/>
                <a:latin typeface="ui-sans-serif"/>
              </a:rPr>
              <a:t>щодо</a:t>
            </a:r>
            <a:r>
              <a:rPr lang="ru-RU" b="1" i="0" u="none" strike="noStrike" dirty="0">
                <a:effectLst/>
                <a:latin typeface="ui-sans-serif"/>
              </a:rPr>
              <a:t> </a:t>
            </a:r>
            <a:r>
              <a:rPr lang="ru-RU" b="1" i="0" u="none" strike="noStrike" dirty="0" err="1">
                <a:effectLst/>
                <a:latin typeface="ui-sans-serif"/>
              </a:rPr>
              <a:t>спеціальної</a:t>
            </a:r>
            <a:r>
              <a:rPr lang="ru-RU" b="1" i="0" u="none" strike="noStrike" dirty="0">
                <a:effectLst/>
                <a:latin typeface="ui-sans-serif"/>
              </a:rPr>
              <a:t> </a:t>
            </a:r>
            <a:r>
              <a:rPr lang="ru-RU" b="1" i="0" u="none" strike="noStrike" dirty="0" err="1">
                <a:effectLst/>
                <a:latin typeface="ui-sans-serif"/>
              </a:rPr>
              <a:t>конфіскації</a:t>
            </a:r>
            <a:endParaRPr lang="ru-RU" b="1" i="0" u="none" strike="noStrike">
              <a:effectLst/>
              <a:latin typeface="ui-sans-serif"/>
            </a:endParaRPr>
          </a:p>
          <a:p>
            <a:pPr>
              <a:buFont typeface="Arial" panose="020B0604020202020204" pitchFamily="34" charset="0"/>
              <a:buChar char="•"/>
            </a:pPr>
            <a:r>
              <a:rPr lang="ru-RU" b="0" i="0" u="none" strike="noStrike" err="1">
                <a:effectLst/>
                <a:latin typeface="ui-sans-serif"/>
              </a:rPr>
              <a:t>Конституційний</a:t>
            </a:r>
            <a:r>
              <a:rPr lang="ru-RU" b="0" i="0" u="none" strike="noStrike">
                <a:effectLst/>
                <a:latin typeface="ui-sans-serif"/>
              </a:rPr>
              <a:t> Суд </a:t>
            </a:r>
            <a:r>
              <a:rPr lang="ru-RU" b="0" i="0" u="none" strike="noStrike" err="1">
                <a:effectLst/>
                <a:latin typeface="ui-sans-serif"/>
              </a:rPr>
              <a:t>підкреслив</a:t>
            </a:r>
            <a:r>
              <a:rPr lang="ru-RU" b="0" i="0" u="none" strike="noStrike">
                <a:effectLst/>
                <a:latin typeface="ui-sans-serif"/>
              </a:rPr>
              <a:t>, </a:t>
            </a:r>
            <a:r>
              <a:rPr lang="ru-RU" b="0" i="0" u="none" strike="noStrike" err="1">
                <a:effectLst/>
                <a:latin typeface="ui-sans-serif"/>
              </a:rPr>
              <a:t>що</a:t>
            </a:r>
            <a:r>
              <a:rPr lang="ru-RU" b="0" i="0" u="none" strike="noStrike">
                <a:effectLst/>
                <a:latin typeface="ui-sans-serif"/>
              </a:rPr>
              <a:t> </a:t>
            </a:r>
            <a:r>
              <a:rPr lang="ru-RU" b="0" i="0" u="none" strike="noStrike" err="1">
                <a:effectLst/>
                <a:latin typeface="ui-sans-serif"/>
              </a:rPr>
              <a:t>спеціальна</a:t>
            </a:r>
            <a:r>
              <a:rPr lang="ru-RU" b="0" i="0" u="none" strike="noStrike">
                <a:effectLst/>
                <a:latin typeface="ui-sans-serif"/>
              </a:rPr>
              <a:t> </a:t>
            </a:r>
            <a:r>
              <a:rPr lang="ru-RU" b="0" i="0" u="none" strike="noStrike" err="1">
                <a:effectLst/>
                <a:latin typeface="ui-sans-serif"/>
              </a:rPr>
              <a:t>конфіскація</a:t>
            </a:r>
            <a:r>
              <a:rPr lang="ru-RU" b="0" i="0" u="none" strike="noStrike">
                <a:effectLst/>
                <a:latin typeface="ui-sans-serif"/>
              </a:rPr>
              <a:t> не </a:t>
            </a:r>
            <a:r>
              <a:rPr lang="ru-RU" b="0" i="0" u="none" strike="noStrike" err="1">
                <a:effectLst/>
                <a:latin typeface="ui-sans-serif"/>
              </a:rPr>
              <a:t>є</a:t>
            </a:r>
            <a:r>
              <a:rPr lang="ru-RU" b="0" i="0" u="none" strike="noStrike">
                <a:effectLst/>
                <a:latin typeface="ui-sans-serif"/>
              </a:rPr>
              <a:t> </a:t>
            </a:r>
            <a:r>
              <a:rPr lang="ru-RU" b="0" i="0" u="none" strike="noStrike" err="1">
                <a:effectLst/>
                <a:latin typeface="ui-sans-serif"/>
              </a:rPr>
              <a:t>каральним</a:t>
            </a:r>
            <a:r>
              <a:rPr lang="ru-RU" b="0" i="0" u="none" strike="noStrike">
                <a:effectLst/>
                <a:latin typeface="ui-sans-serif"/>
              </a:rPr>
              <a:t> заходом. </a:t>
            </a:r>
          </a:p>
          <a:p>
            <a:pPr>
              <a:buFont typeface="Arial" panose="020B0604020202020204" pitchFamily="34" charset="0"/>
              <a:buChar char="•"/>
            </a:pPr>
            <a:r>
              <a:rPr lang="ru-RU" b="0" i="0" u="none" strike="noStrike">
                <a:effectLst/>
                <a:latin typeface="ui-sans-serif"/>
              </a:rPr>
              <a:t>Приклад: </a:t>
            </a:r>
            <a:r>
              <a:rPr lang="ru-RU" b="0" i="0" u="none" strike="noStrike" err="1">
                <a:effectLst/>
                <a:latin typeface="ui-sans-serif"/>
              </a:rPr>
              <a:t>Вилучення</a:t>
            </a:r>
            <a:r>
              <a:rPr lang="ru-RU" b="0" i="0" u="none" strike="noStrike">
                <a:effectLst/>
                <a:latin typeface="ui-sans-serif"/>
              </a:rPr>
              <a:t> майна у особи, яка не </a:t>
            </a:r>
            <a:r>
              <a:rPr lang="ru-RU" b="0" i="0" u="none" strike="noStrike" err="1">
                <a:effectLst/>
                <a:latin typeface="ui-sans-serif"/>
              </a:rPr>
              <a:t>є</a:t>
            </a:r>
            <a:r>
              <a:rPr lang="ru-RU" b="0" i="0" u="none" strike="noStrike">
                <a:effectLst/>
                <a:latin typeface="ui-sans-serif"/>
              </a:rPr>
              <a:t> </a:t>
            </a:r>
            <a:r>
              <a:rPr lang="ru-RU" b="0" i="0" u="none" strike="noStrike" err="1">
                <a:effectLst/>
                <a:latin typeface="ui-sans-serif"/>
              </a:rPr>
              <a:t>його</a:t>
            </a:r>
            <a:r>
              <a:rPr lang="ru-RU" b="0" i="0" u="none" strike="noStrike">
                <a:effectLst/>
                <a:latin typeface="ui-sans-serif"/>
              </a:rPr>
              <a:t> </a:t>
            </a:r>
            <a:r>
              <a:rPr lang="ru-RU" b="0" i="0" u="none" strike="noStrike" err="1">
                <a:effectLst/>
                <a:latin typeface="ui-sans-serif"/>
              </a:rPr>
              <a:t>власником</a:t>
            </a:r>
            <a:r>
              <a:rPr lang="ru-RU" b="0" i="0" u="none" strike="noStrike">
                <a:effectLst/>
                <a:latin typeface="ui-sans-serif"/>
              </a:rPr>
              <a:t>.</a:t>
            </a:r>
          </a:p>
          <a:p>
            <a:endParaRPr lang="ru-UA" dirty="0"/>
          </a:p>
        </p:txBody>
      </p:sp>
      <p:pic>
        <p:nvPicPr>
          <p:cNvPr id="14" name="Picture 13">
            <a:extLst>
              <a:ext uri="{FF2B5EF4-FFF2-40B4-BE49-F238E27FC236}">
                <a16:creationId xmlns:a16="http://schemas.microsoft.com/office/drawing/2014/main" id="{6AEBDF1A-221A-4497-BBA9-57A70D16151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78750" t="72830" b="14149"/>
          <a:stretch/>
        </p:blipFill>
        <p:spPr>
          <a:xfrm>
            <a:off x="1377059" y="5962903"/>
            <a:ext cx="2590800" cy="892925"/>
          </a:xfrm>
          <a:prstGeom prst="rect">
            <a:avLst/>
          </a:prstGeom>
        </p:spPr>
      </p:pic>
    </p:spTree>
    <p:extLst>
      <p:ext uri="{BB962C8B-B14F-4D97-AF65-F5344CB8AC3E}">
        <p14:creationId xmlns:p14="http://schemas.microsoft.com/office/powerpoint/2010/main" val="137522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E867106-F5E3-0B8F-710A-C3B54E375678}"/>
              </a:ext>
            </a:extLst>
          </p:cNvPr>
          <p:cNvSpPr>
            <a:spLocks noGrp="1"/>
          </p:cNvSpPr>
          <p:nvPr>
            <p:ph type="title"/>
          </p:nvPr>
        </p:nvSpPr>
        <p:spPr>
          <a:xfrm>
            <a:off x="913775" y="618517"/>
            <a:ext cx="10364451" cy="1596177"/>
          </a:xfrm>
        </p:spPr>
        <p:txBody>
          <a:bodyPr>
            <a:normAutofit/>
          </a:bodyPr>
          <a:lstStyle/>
          <a:p>
            <a:r>
              <a:rPr lang="en" i="1" err="1"/>
              <a:t>Nulla</a:t>
            </a:r>
            <a:r>
              <a:rPr lang="en" i="1"/>
              <a:t> </a:t>
            </a:r>
            <a:r>
              <a:rPr lang="en" i="1" err="1"/>
              <a:t>poena</a:t>
            </a:r>
            <a:r>
              <a:rPr lang="en" i="1"/>
              <a:t> sine </a:t>
            </a:r>
            <a:r>
              <a:rPr lang="en" i="1" err="1"/>
              <a:t>lege</a:t>
            </a:r>
            <a:r>
              <a:rPr lang="en" i="1"/>
              <a:t> </a:t>
            </a:r>
            <a:r>
              <a:rPr lang="en" i="1" err="1"/>
              <a:t>parlamentaria</a:t>
            </a:r>
            <a:br>
              <a:rPr lang="en"/>
            </a:br>
            <a:endParaRPr lang="ru-UA" dirty="0"/>
          </a:p>
        </p:txBody>
      </p:sp>
      <p:graphicFrame>
        <p:nvGraphicFramePr>
          <p:cNvPr id="5" name="Объект 2">
            <a:extLst>
              <a:ext uri="{FF2B5EF4-FFF2-40B4-BE49-F238E27FC236}">
                <a16:creationId xmlns:a16="http://schemas.microsoft.com/office/drawing/2014/main" id="{5E3A10F6-C9A8-9DB8-9F24-E7D256D67D10}"/>
              </a:ext>
            </a:extLst>
          </p:cNvPr>
          <p:cNvGraphicFramePr>
            <a:graphicFrameLocks noGrp="1"/>
          </p:cNvGraphicFramePr>
          <p:nvPr>
            <p:ph sz="quarter" idx="13"/>
            <p:extLst>
              <p:ext uri="{D42A27DB-BD31-4B8C-83A1-F6EECF244321}">
                <p14:modId xmlns:p14="http://schemas.microsoft.com/office/powerpoint/2010/main" val="660282499"/>
              </p:ext>
            </p:extLst>
          </p:nvPr>
        </p:nvGraphicFramePr>
        <p:xfrm>
          <a:off x="914400" y="2532475"/>
          <a:ext cx="10363200" cy="30290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048383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87A6753-8C07-A142-62B4-3F00E45713FF}"/>
              </a:ext>
            </a:extLst>
          </p:cNvPr>
          <p:cNvSpPr>
            <a:spLocks noGrp="1"/>
          </p:cNvSpPr>
          <p:nvPr>
            <p:ph type="title"/>
          </p:nvPr>
        </p:nvSpPr>
        <p:spPr>
          <a:xfrm>
            <a:off x="913775" y="618517"/>
            <a:ext cx="10364451" cy="1596177"/>
          </a:xfrm>
        </p:spPr>
        <p:txBody>
          <a:bodyPr>
            <a:normAutofit/>
          </a:bodyPr>
          <a:lstStyle/>
          <a:p>
            <a:r>
              <a:rPr lang="ru-RU" b="1" dirty="0" err="1">
                <a:latin typeface="ui-sans-serif"/>
              </a:rPr>
              <a:t>Сучасні</a:t>
            </a:r>
            <a:r>
              <a:rPr lang="ru-RU" b="1" dirty="0">
                <a:latin typeface="ui-sans-serif"/>
              </a:rPr>
              <a:t> </a:t>
            </a:r>
            <a:r>
              <a:rPr lang="ru-RU" b="1" dirty="0" err="1">
                <a:latin typeface="ui-sans-serif"/>
              </a:rPr>
              <a:t>проблеми</a:t>
            </a:r>
            <a:r>
              <a:rPr lang="ru-RU" b="1" dirty="0">
                <a:latin typeface="ui-sans-serif"/>
              </a:rPr>
              <a:t> </a:t>
            </a:r>
            <a:r>
              <a:rPr lang="ru-RU" b="1" dirty="0" err="1">
                <a:latin typeface="ui-sans-serif"/>
              </a:rPr>
              <a:t>реалізації</a:t>
            </a:r>
            <a:r>
              <a:rPr lang="ru-RU" b="1" dirty="0">
                <a:latin typeface="ui-sans-serif"/>
              </a:rPr>
              <a:t> принципу </a:t>
            </a:r>
            <a:r>
              <a:rPr lang="ru-RU" b="1" dirty="0" err="1">
                <a:latin typeface="ui-sans-serif"/>
              </a:rPr>
              <a:t>законності</a:t>
            </a:r>
            <a:br>
              <a:rPr lang="ru-RU" b="1" dirty="0">
                <a:latin typeface="ui-sans-serif"/>
              </a:rPr>
            </a:br>
            <a:endParaRPr lang="ru-UA" dirty="0"/>
          </a:p>
        </p:txBody>
      </p:sp>
      <p:graphicFrame>
        <p:nvGraphicFramePr>
          <p:cNvPr id="5" name="Объект 2">
            <a:extLst>
              <a:ext uri="{FF2B5EF4-FFF2-40B4-BE49-F238E27FC236}">
                <a16:creationId xmlns:a16="http://schemas.microsoft.com/office/drawing/2014/main" id="{AFD491ED-29DC-D97D-6D90-90EC4E51EDCA}"/>
              </a:ext>
            </a:extLst>
          </p:cNvPr>
          <p:cNvGraphicFramePr>
            <a:graphicFrameLocks noGrp="1"/>
          </p:cNvGraphicFramePr>
          <p:nvPr>
            <p:ph sz="quarter" idx="13"/>
            <p:extLst>
              <p:ext uri="{D42A27DB-BD31-4B8C-83A1-F6EECF244321}">
                <p14:modId xmlns:p14="http://schemas.microsoft.com/office/powerpoint/2010/main" val="2211642653"/>
              </p:ext>
            </p:extLst>
          </p:nvPr>
        </p:nvGraphicFramePr>
        <p:xfrm>
          <a:off x="914400" y="2532475"/>
          <a:ext cx="10363200" cy="30290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808643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7D7AFFD-87B0-0BF3-D043-072F70D6665F}"/>
              </a:ext>
            </a:extLst>
          </p:cNvPr>
          <p:cNvSpPr>
            <a:spLocks noGrp="1"/>
          </p:cNvSpPr>
          <p:nvPr>
            <p:ph type="title"/>
          </p:nvPr>
        </p:nvSpPr>
        <p:spPr/>
        <p:txBody>
          <a:bodyPr/>
          <a:lstStyle/>
          <a:p>
            <a:r>
              <a:rPr lang="ru-UA" dirty="0"/>
              <a:t>НА ДОДАТОК</a:t>
            </a:r>
          </a:p>
        </p:txBody>
      </p:sp>
      <p:sp>
        <p:nvSpPr>
          <p:cNvPr id="3" name="Объект 2">
            <a:extLst>
              <a:ext uri="{FF2B5EF4-FFF2-40B4-BE49-F238E27FC236}">
                <a16:creationId xmlns:a16="http://schemas.microsoft.com/office/drawing/2014/main" id="{DFD9FAA7-ACED-54D0-A49D-B73627609D68}"/>
              </a:ext>
            </a:extLst>
          </p:cNvPr>
          <p:cNvSpPr>
            <a:spLocks noGrp="1"/>
          </p:cNvSpPr>
          <p:nvPr>
            <p:ph sz="quarter" idx="13"/>
          </p:nvPr>
        </p:nvSpPr>
        <p:spPr>
          <a:xfrm>
            <a:off x="503583" y="1868558"/>
            <a:ext cx="11224591" cy="3922642"/>
          </a:xfrm>
        </p:spPr>
        <p:txBody>
          <a:bodyPr>
            <a:normAutofit fontScale="55000" lnSpcReduction="20000"/>
          </a:bodyPr>
          <a:lstStyle/>
          <a:p>
            <a:pPr algn="l">
              <a:buFont typeface="Arial" panose="020B0604020202020204" pitchFamily="34" charset="0"/>
              <a:buChar char="•"/>
            </a:pPr>
            <a:r>
              <a:rPr lang="ru-RU" b="0" i="0" u="none" strike="noStrike" dirty="0" err="1">
                <a:solidFill>
                  <a:srgbClr val="374151"/>
                </a:solidFill>
                <a:effectLst/>
                <a:latin typeface="ui-sans-serif"/>
              </a:rPr>
              <a:t>Проєкт</a:t>
            </a:r>
            <a:r>
              <a:rPr lang="ru-RU" b="0" i="0" u="none" strike="noStrike" dirty="0">
                <a:solidFill>
                  <a:srgbClr val="374151"/>
                </a:solidFill>
                <a:effectLst/>
                <a:latin typeface="ui-sans-serif"/>
              </a:rPr>
              <a:t> нового КК України: </a:t>
            </a:r>
            <a:r>
              <a:rPr lang="en" b="0" i="0" u="sng" strike="noStrike" dirty="0">
                <a:solidFill>
                  <a:srgbClr val="374151"/>
                </a:solidFill>
                <a:effectLst/>
                <a:latin typeface="ui-sans-serif"/>
                <a:hlinkClick r:id="rId2"/>
              </a:rPr>
              <a:t>https://newcriminalcode.org.ua</a:t>
            </a:r>
            <a:endParaRPr lang="en" b="0" i="0" u="none" strike="noStrike" dirty="0">
              <a:solidFill>
                <a:srgbClr val="374151"/>
              </a:solidFill>
              <a:effectLst/>
              <a:latin typeface="ui-sans-serif"/>
            </a:endParaRPr>
          </a:p>
          <a:p>
            <a:pPr algn="l">
              <a:buFont typeface="Arial" panose="020B0604020202020204" pitchFamily="34" charset="0"/>
              <a:buChar char="•"/>
            </a:pPr>
            <a:r>
              <a:rPr lang="ru-RU" b="0" i="0" u="none" strike="noStrike" dirty="0" err="1">
                <a:solidFill>
                  <a:srgbClr val="374151"/>
                </a:solidFill>
                <a:effectLst/>
                <a:latin typeface="ui-sans-serif"/>
              </a:rPr>
              <a:t>Європейська</a:t>
            </a:r>
            <a:r>
              <a:rPr lang="ru-RU" b="0" i="0" u="none" strike="noStrike" dirty="0">
                <a:solidFill>
                  <a:srgbClr val="374151"/>
                </a:solidFill>
                <a:effectLst/>
                <a:latin typeface="ui-sans-serif"/>
              </a:rPr>
              <a:t> </a:t>
            </a:r>
            <a:r>
              <a:rPr lang="ru-RU" b="0" i="0" u="none" strike="noStrike" dirty="0" err="1">
                <a:solidFill>
                  <a:srgbClr val="374151"/>
                </a:solidFill>
                <a:effectLst/>
                <a:latin typeface="ui-sans-serif"/>
              </a:rPr>
              <a:t>конвенція</a:t>
            </a:r>
            <a:r>
              <a:rPr lang="ru-RU" b="0" i="0" u="none" strike="noStrike" dirty="0">
                <a:solidFill>
                  <a:srgbClr val="374151"/>
                </a:solidFill>
                <a:effectLst/>
                <a:latin typeface="ui-sans-serif"/>
              </a:rPr>
              <a:t> з прав </a:t>
            </a:r>
            <a:r>
              <a:rPr lang="ru-RU" b="0" i="0" u="none" strike="noStrike" dirty="0" err="1">
                <a:solidFill>
                  <a:srgbClr val="374151"/>
                </a:solidFill>
                <a:effectLst/>
                <a:latin typeface="ui-sans-serif"/>
              </a:rPr>
              <a:t>людини</a:t>
            </a:r>
            <a:r>
              <a:rPr lang="ru-RU" b="0" i="0" u="none" strike="noStrike" dirty="0">
                <a:solidFill>
                  <a:srgbClr val="374151"/>
                </a:solidFill>
                <a:effectLst/>
                <a:latin typeface="ui-sans-serif"/>
              </a:rPr>
              <a:t>: </a:t>
            </a:r>
            <a:r>
              <a:rPr lang="en" b="0" i="0" u="sng" strike="noStrike" dirty="0">
                <a:solidFill>
                  <a:srgbClr val="374151"/>
                </a:solidFill>
                <a:effectLst/>
                <a:latin typeface="ui-sans-serif"/>
                <a:hlinkClick r:id="rId3"/>
              </a:rPr>
              <a:t>https://www.echr.coe.int</a:t>
            </a:r>
            <a:endParaRPr lang="en" b="0" i="0" u="none" strike="noStrike" dirty="0">
              <a:solidFill>
                <a:srgbClr val="374151"/>
              </a:solidFill>
              <a:effectLst/>
              <a:latin typeface="ui-sans-serif"/>
            </a:endParaRPr>
          </a:p>
          <a:p>
            <a:r>
              <a:rPr lang="en" dirty="0"/>
              <a:t>KC</a:t>
            </a:r>
            <a:r>
              <a:rPr lang="uk-UA" dirty="0"/>
              <a:t>У </a:t>
            </a:r>
            <a:r>
              <a:rPr lang="en" dirty="0">
                <a:hlinkClick r:id="rId4"/>
              </a:rPr>
              <a:t>https://zakon.rada.gov.ua/laws/show/v001p710-19?spm=2b75ac3d.2ef5001f.0.0.3d4dc921YCSJ6T#Text</a:t>
            </a:r>
            <a:endParaRPr lang="uk-UA" dirty="0"/>
          </a:p>
          <a:p>
            <a:r>
              <a:rPr lang="ru-RU" b="0" i="0" u="none" strike="noStrike" dirty="0" err="1">
                <a:solidFill>
                  <a:srgbClr val="343A40"/>
                </a:solidFill>
                <a:effectLst/>
                <a:latin typeface="Nunito" pitchFamily="2" charset="0"/>
              </a:rPr>
              <a:t>Кримінальна</a:t>
            </a:r>
            <a:r>
              <a:rPr lang="ru-RU" b="0" i="0" u="none" strike="noStrike" dirty="0">
                <a:solidFill>
                  <a:srgbClr val="343A40"/>
                </a:solidFill>
                <a:effectLst/>
                <a:latin typeface="Nunito" pitchFamily="2" charset="0"/>
              </a:rPr>
              <a:t> </a:t>
            </a:r>
            <a:r>
              <a:rPr lang="ru-RU" b="0" i="0" u="none" strike="noStrike" dirty="0" err="1">
                <a:solidFill>
                  <a:srgbClr val="343A40"/>
                </a:solidFill>
                <a:effectLst/>
                <a:latin typeface="Nunito" pitchFamily="2" charset="0"/>
              </a:rPr>
              <a:t>політика</a:t>
            </a:r>
            <a:r>
              <a:rPr lang="ru-RU" b="0" i="0" u="none" strike="noStrike" dirty="0">
                <a:solidFill>
                  <a:srgbClr val="343A40"/>
                </a:solidFill>
                <a:effectLst/>
                <a:latin typeface="Nunito" pitchFamily="2" charset="0"/>
              </a:rPr>
              <a:t> у </a:t>
            </a:r>
            <a:r>
              <a:rPr lang="ru-RU" b="0" i="0" u="none" strike="noStrike" dirty="0" err="1">
                <a:solidFill>
                  <a:srgbClr val="343A40"/>
                </a:solidFill>
                <a:effectLst/>
                <a:latin typeface="Nunito" pitchFamily="2" charset="0"/>
              </a:rPr>
              <a:t>сфері</a:t>
            </a:r>
            <a:r>
              <a:rPr lang="ru-RU" b="0" i="0" u="none" strike="noStrike" dirty="0">
                <a:solidFill>
                  <a:srgbClr val="343A40"/>
                </a:solidFill>
                <a:effectLst/>
                <a:latin typeface="Nunito" pitchFamily="2" charset="0"/>
              </a:rPr>
              <a:t> </a:t>
            </a:r>
            <a:r>
              <a:rPr lang="ru-RU" b="0" i="0" u="none" strike="noStrike" dirty="0" err="1">
                <a:solidFill>
                  <a:srgbClr val="343A40"/>
                </a:solidFill>
                <a:effectLst/>
                <a:latin typeface="Nunito" pitchFamily="2" charset="0"/>
              </a:rPr>
              <a:t>покарань</a:t>
            </a:r>
            <a:r>
              <a:rPr lang="ru-RU" b="0" i="0" u="none" strike="noStrike" dirty="0">
                <a:solidFill>
                  <a:srgbClr val="343A40"/>
                </a:solidFill>
                <a:effectLst/>
                <a:latin typeface="Nunito" pitchFamily="2" charset="0"/>
              </a:rPr>
              <a:t> = </a:t>
            </a:r>
            <a:r>
              <a:rPr lang="en" b="0" i="0" u="none" strike="noStrike" dirty="0">
                <a:solidFill>
                  <a:srgbClr val="343A40"/>
                </a:solidFill>
                <a:effectLst/>
                <a:latin typeface="Nunito" pitchFamily="2" charset="0"/>
              </a:rPr>
              <a:t>Criminal Policy in the Sphere of Sentencing / </a:t>
            </a:r>
            <a:r>
              <a:rPr lang="ru-RU" b="0" i="0" u="none" strike="noStrike" dirty="0">
                <a:solidFill>
                  <a:srgbClr val="343A40"/>
                </a:solidFill>
                <a:effectLst/>
                <a:latin typeface="Nunito" pitchFamily="2" charset="0"/>
              </a:rPr>
              <a:t>Б. М. </a:t>
            </a:r>
            <a:r>
              <a:rPr lang="ru-RU" b="0" i="0" u="none" strike="noStrike" dirty="0" err="1">
                <a:solidFill>
                  <a:srgbClr val="343A40"/>
                </a:solidFill>
                <a:effectLst/>
                <a:latin typeface="Nunito" pitchFamily="2" charset="0"/>
              </a:rPr>
              <a:t>Головкін</a:t>
            </a:r>
            <a:r>
              <a:rPr lang="ru-RU" b="0" i="0" u="none" strike="noStrike" dirty="0">
                <a:solidFill>
                  <a:srgbClr val="343A40"/>
                </a:solidFill>
                <a:effectLst/>
                <a:latin typeface="Nunito" pitchFamily="2" charset="0"/>
              </a:rPr>
              <a:t>, В. </a:t>
            </a:r>
            <a:r>
              <a:rPr lang="ru-RU" b="0" i="0" u="none" strike="noStrike" dirty="0" err="1">
                <a:solidFill>
                  <a:srgbClr val="343A40"/>
                </a:solidFill>
                <a:effectLst/>
                <a:latin typeface="Nunito" pitchFamily="2" charset="0"/>
              </a:rPr>
              <a:t>О.Туляков</a:t>
            </a:r>
            <a:r>
              <a:rPr lang="ru-RU" b="0" i="0" u="none" strike="noStrike" dirty="0">
                <a:solidFill>
                  <a:srgbClr val="343A40"/>
                </a:solidFill>
                <a:effectLst/>
                <a:latin typeface="Nunito" pitchFamily="2" charset="0"/>
              </a:rPr>
              <a:t>, В. М. </a:t>
            </a:r>
            <a:r>
              <a:rPr lang="ru-RU" b="0" i="0" u="none" strike="noStrike" dirty="0" err="1">
                <a:solidFill>
                  <a:srgbClr val="343A40"/>
                </a:solidFill>
                <a:effectLst/>
                <a:latin typeface="Nunito" pitchFamily="2" charset="0"/>
              </a:rPr>
              <a:t>Бурдін</a:t>
            </a:r>
            <a:r>
              <a:rPr lang="ru-RU" b="0" i="0" u="none" strike="noStrike" dirty="0">
                <a:solidFill>
                  <a:srgbClr val="343A40"/>
                </a:solidFill>
                <a:effectLst/>
                <a:latin typeface="Nunito" pitchFamily="2" charset="0"/>
              </a:rPr>
              <a:t>, М. В. Романов, І. З. Сень, А. С. </a:t>
            </a:r>
            <a:r>
              <a:rPr lang="ru-RU" b="0" i="0" u="none" strike="noStrike" dirty="0" err="1">
                <a:solidFill>
                  <a:srgbClr val="343A40"/>
                </a:solidFill>
                <a:effectLst/>
                <a:latin typeface="Nunito" pitchFamily="2" charset="0"/>
              </a:rPr>
              <a:t>Хільченко</a:t>
            </a:r>
            <a:r>
              <a:rPr lang="ru-RU" b="0" i="0" u="none" strike="noStrike" dirty="0">
                <a:solidFill>
                  <a:srgbClr val="343A40"/>
                </a:solidFill>
                <a:effectLst/>
                <a:latin typeface="Nunito" pitchFamily="2" charset="0"/>
              </a:rPr>
              <a:t> (Макаренко); тех. ред. Ю. Д. Батан ; за ред. Б. </a:t>
            </a:r>
            <a:r>
              <a:rPr lang="ru-RU" b="0" i="0" u="none" strike="noStrike" dirty="0" err="1">
                <a:solidFill>
                  <a:srgbClr val="343A40"/>
                </a:solidFill>
                <a:effectLst/>
                <a:latin typeface="Nunito" pitchFamily="2" charset="0"/>
              </a:rPr>
              <a:t>Головкіна</a:t>
            </a:r>
            <a:r>
              <a:rPr lang="ru-RU" b="0" i="0" u="none" strike="noStrike" dirty="0">
                <a:solidFill>
                  <a:srgbClr val="343A40"/>
                </a:solidFill>
                <a:effectLst/>
                <a:latin typeface="Nunito" pitchFamily="2" charset="0"/>
              </a:rPr>
              <a:t>, Г. Шмельцер. Одеса: Гельветика, 2022. - 209 с. Режим доступу: </a:t>
            </a:r>
            <a:r>
              <a:rPr lang="en" b="0" i="0" u="none" strike="noStrike" dirty="0">
                <a:solidFill>
                  <a:srgbClr val="343A40"/>
                </a:solidFill>
                <a:effectLst/>
                <a:latin typeface="Nunito" pitchFamily="2" charset="0"/>
                <a:hlinkClick r:id="rId5"/>
              </a:rPr>
              <a:t>https://doi.org/10.32837/11300.24889</a:t>
            </a:r>
            <a:endParaRPr lang="uk-UA" b="0" i="0" u="none" strike="noStrike" dirty="0">
              <a:solidFill>
                <a:srgbClr val="343A40"/>
              </a:solidFill>
              <a:effectLst/>
              <a:latin typeface="Nunito" pitchFamily="2" charset="0"/>
            </a:endParaRPr>
          </a:p>
          <a:p>
            <a:r>
              <a:rPr lang="ru-RU" b="0" i="0" u="none" strike="noStrike" dirty="0" err="1">
                <a:solidFill>
                  <a:srgbClr val="343A40"/>
                </a:solidFill>
                <a:effectLst/>
                <a:latin typeface="Nunito" pitchFamily="2" charset="0"/>
              </a:rPr>
              <a:t>Міжнародні</a:t>
            </a:r>
            <a:r>
              <a:rPr lang="ru-RU" b="0" i="0" u="none" strike="noStrike" dirty="0">
                <a:solidFill>
                  <a:srgbClr val="343A40"/>
                </a:solidFill>
                <a:effectLst/>
                <a:latin typeface="Nunito" pitchFamily="2" charset="0"/>
              </a:rPr>
              <a:t> </a:t>
            </a:r>
            <a:r>
              <a:rPr lang="ru-RU" b="0" i="0" u="none" strike="noStrike" dirty="0" err="1">
                <a:solidFill>
                  <a:srgbClr val="343A40"/>
                </a:solidFill>
                <a:effectLst/>
                <a:latin typeface="Nunito" pitchFamily="2" charset="0"/>
              </a:rPr>
              <a:t>стандарти</a:t>
            </a:r>
            <a:r>
              <a:rPr lang="ru-RU" b="0" i="0" u="none" strike="noStrike" dirty="0">
                <a:solidFill>
                  <a:srgbClr val="343A40"/>
                </a:solidFill>
                <a:effectLst/>
                <a:latin typeface="Nunito" pitchFamily="2" charset="0"/>
              </a:rPr>
              <a:t> прав </a:t>
            </a:r>
            <a:r>
              <a:rPr lang="ru-RU" b="0" i="0" u="none" strike="noStrike" dirty="0" err="1">
                <a:solidFill>
                  <a:srgbClr val="343A40"/>
                </a:solidFill>
                <a:effectLst/>
                <a:latin typeface="Nunito" pitchFamily="2" charset="0"/>
              </a:rPr>
              <a:t>людини</a:t>
            </a:r>
            <a:r>
              <a:rPr lang="ru-RU" b="0" i="0" u="none" strike="noStrike" dirty="0">
                <a:solidFill>
                  <a:srgbClr val="343A40"/>
                </a:solidFill>
                <a:effectLst/>
                <a:latin typeface="Nunito" pitchFamily="2" charset="0"/>
              </a:rPr>
              <a:t> у </a:t>
            </a:r>
            <a:r>
              <a:rPr lang="ru-RU" b="0" i="0" u="none" strike="noStrike" dirty="0" err="1">
                <a:solidFill>
                  <a:srgbClr val="343A40"/>
                </a:solidFill>
                <a:effectLst/>
                <a:latin typeface="Nunito" pitchFamily="2" charset="0"/>
              </a:rPr>
              <a:t>кримінальному</a:t>
            </a:r>
            <a:r>
              <a:rPr lang="ru-RU" b="0" i="0" u="none" strike="noStrike" dirty="0">
                <a:solidFill>
                  <a:srgbClr val="343A40"/>
                </a:solidFill>
                <a:effectLst/>
                <a:latin typeface="Nunito" pitchFamily="2" charset="0"/>
              </a:rPr>
              <a:t> </a:t>
            </a:r>
            <a:r>
              <a:rPr lang="ru-RU" b="0" i="0" u="none" strike="noStrike" dirty="0" err="1">
                <a:solidFill>
                  <a:srgbClr val="343A40"/>
                </a:solidFill>
                <a:effectLst/>
                <a:latin typeface="Nunito" pitchFamily="2" charset="0"/>
              </a:rPr>
              <a:t>праві</a:t>
            </a:r>
            <a:r>
              <a:rPr lang="ru-RU" b="0" i="0" u="none" strike="noStrike" dirty="0">
                <a:solidFill>
                  <a:srgbClr val="343A40"/>
                </a:solidFill>
                <a:effectLst/>
                <a:latin typeface="Nunito" pitchFamily="2" charset="0"/>
              </a:rPr>
              <a:t>: компаративна перспектива = </a:t>
            </a:r>
            <a:r>
              <a:rPr lang="en" b="0" i="0" u="none" strike="noStrike" dirty="0">
                <a:solidFill>
                  <a:srgbClr val="343A40"/>
                </a:solidFill>
                <a:effectLst/>
                <a:latin typeface="Nunito" pitchFamily="2" charset="0"/>
              </a:rPr>
              <a:t>Human rights from a comparative criminal law perspective: </a:t>
            </a:r>
            <a:r>
              <a:rPr lang="ru-RU" b="0" i="0" u="none" strike="noStrike" dirty="0" err="1">
                <a:solidFill>
                  <a:srgbClr val="343A40"/>
                </a:solidFill>
                <a:effectLst/>
                <a:latin typeface="Nunito" pitchFamily="2" charset="0"/>
              </a:rPr>
              <a:t>посібник</a:t>
            </a:r>
            <a:r>
              <a:rPr lang="ru-RU" b="0" i="0" u="none" strike="noStrike" dirty="0">
                <a:solidFill>
                  <a:srgbClr val="343A40"/>
                </a:solidFill>
                <a:effectLst/>
                <a:latin typeface="Nunito" pitchFamily="2" charset="0"/>
              </a:rPr>
              <a:t>: </a:t>
            </a:r>
            <a:r>
              <a:rPr lang="ru-RU" b="0" i="0" u="none" strike="noStrike" dirty="0" err="1">
                <a:solidFill>
                  <a:srgbClr val="343A40"/>
                </a:solidFill>
                <a:effectLst/>
                <a:latin typeface="Nunito" pitchFamily="2" charset="0"/>
              </a:rPr>
              <a:t>електрон</a:t>
            </a:r>
            <a:r>
              <a:rPr lang="ru-RU" b="0" i="0" u="none" strike="noStrike" dirty="0">
                <a:solidFill>
                  <a:srgbClr val="343A40"/>
                </a:solidFill>
                <a:effectLst/>
                <a:latin typeface="Nunito" pitchFamily="2" charset="0"/>
              </a:rPr>
              <a:t>. </a:t>
            </a:r>
            <a:r>
              <a:rPr lang="ru-RU" b="0" i="0" u="none" strike="noStrike" dirty="0" err="1">
                <a:solidFill>
                  <a:srgbClr val="343A40"/>
                </a:solidFill>
                <a:effectLst/>
                <a:latin typeface="Nunito" pitchFamily="2" charset="0"/>
              </a:rPr>
              <a:t>навч</a:t>
            </a:r>
            <a:r>
              <a:rPr lang="ru-RU" b="0" i="0" u="none" strike="noStrike" dirty="0">
                <a:solidFill>
                  <a:srgbClr val="343A40"/>
                </a:solidFill>
                <a:effectLst/>
                <a:latin typeface="Nunito" pitchFamily="2" charset="0"/>
              </a:rPr>
              <a:t>. вид. / [Дмитро </a:t>
            </a:r>
            <a:r>
              <a:rPr lang="ru-RU" b="0" i="0" u="none" strike="noStrike" dirty="0" err="1">
                <a:solidFill>
                  <a:srgbClr val="343A40"/>
                </a:solidFill>
                <a:effectLst/>
                <a:latin typeface="Nunito" pitchFamily="2" charset="0"/>
              </a:rPr>
              <a:t>Лук’янов</a:t>
            </a:r>
            <a:r>
              <a:rPr lang="ru-RU" b="0" i="0" u="none" strike="noStrike" dirty="0">
                <a:solidFill>
                  <a:srgbClr val="343A40"/>
                </a:solidFill>
                <a:effectLst/>
                <a:latin typeface="Nunito" pitchFamily="2" charset="0"/>
              </a:rPr>
              <a:t>, Олександр </a:t>
            </a:r>
            <a:r>
              <a:rPr lang="ru-RU" b="0" i="0" u="none" strike="noStrike" dirty="0" err="1">
                <a:solidFill>
                  <a:srgbClr val="343A40"/>
                </a:solidFill>
                <a:effectLst/>
                <a:latin typeface="Nunito" pitchFamily="2" charset="0"/>
              </a:rPr>
              <a:t>Марін</a:t>
            </a:r>
            <a:r>
              <a:rPr lang="ru-RU" b="0" i="0" u="none" strike="noStrike" dirty="0">
                <a:solidFill>
                  <a:srgbClr val="343A40"/>
                </a:solidFill>
                <a:effectLst/>
                <a:latin typeface="Nunito" pitchFamily="2" charset="0"/>
              </a:rPr>
              <a:t>, </a:t>
            </a:r>
            <a:r>
              <a:rPr lang="ru-RU" b="0" i="0" u="none" strike="noStrike" dirty="0" err="1">
                <a:solidFill>
                  <a:srgbClr val="343A40"/>
                </a:solidFill>
                <a:effectLst/>
                <a:latin typeface="Nunito" pitchFamily="2" charset="0"/>
              </a:rPr>
              <a:t>Ірина</a:t>
            </a:r>
            <a:r>
              <a:rPr lang="ru-RU" b="0" i="0" u="none" strike="noStrike" dirty="0">
                <a:solidFill>
                  <a:srgbClr val="343A40"/>
                </a:solidFill>
                <a:effectLst/>
                <a:latin typeface="Nunito" pitchFamily="2" charset="0"/>
              </a:rPr>
              <a:t> Сень, Вячеслав Туляков, </a:t>
            </a:r>
            <a:r>
              <a:rPr lang="ru-RU" b="0" i="0" u="none" strike="noStrike" dirty="0" err="1">
                <a:solidFill>
                  <a:srgbClr val="343A40"/>
                </a:solidFill>
                <a:effectLst/>
                <a:latin typeface="Nunito" pitchFamily="2" charset="0"/>
              </a:rPr>
              <a:t>Олена</a:t>
            </a:r>
            <a:r>
              <a:rPr lang="ru-RU" b="0" i="0" u="none" strike="noStrike" dirty="0">
                <a:solidFill>
                  <a:srgbClr val="343A40"/>
                </a:solidFill>
                <a:effectLst/>
                <a:latin typeface="Nunito" pitchFamily="2" charset="0"/>
              </a:rPr>
              <a:t> Уварова, </a:t>
            </a:r>
            <a:r>
              <a:rPr lang="ru-RU" b="0" i="0" u="none" strike="noStrike" dirty="0" err="1">
                <a:solidFill>
                  <a:srgbClr val="343A40"/>
                </a:solidFill>
                <a:effectLst/>
                <a:latin typeface="Nunito" pitchFamily="2" charset="0"/>
              </a:rPr>
              <a:t>Олена</a:t>
            </a:r>
            <a:r>
              <a:rPr lang="ru-RU" b="0" i="0" u="none" strike="noStrike" dirty="0">
                <a:solidFill>
                  <a:srgbClr val="343A40"/>
                </a:solidFill>
                <a:effectLst/>
                <a:latin typeface="Nunito" pitchFamily="2" charset="0"/>
              </a:rPr>
              <a:t> Харитонова, </a:t>
            </a:r>
            <a:r>
              <a:rPr lang="ru-RU" b="0" i="0" u="none" strike="noStrike" dirty="0" err="1">
                <a:solidFill>
                  <a:srgbClr val="343A40"/>
                </a:solidFill>
                <a:effectLst/>
                <a:latin typeface="Nunito" pitchFamily="2" charset="0"/>
              </a:rPr>
              <a:t>Олена</a:t>
            </a:r>
            <a:r>
              <a:rPr lang="ru-RU" b="0" i="0" u="none" strike="noStrike" dirty="0">
                <a:solidFill>
                  <a:srgbClr val="343A40"/>
                </a:solidFill>
                <a:effectLst/>
                <a:latin typeface="Nunito" pitchFamily="2" charset="0"/>
              </a:rPr>
              <a:t> Шостак]; за ред. Олени </a:t>
            </a:r>
            <a:r>
              <a:rPr lang="ru-RU" b="0" i="0" u="none" strike="noStrike" dirty="0" err="1">
                <a:solidFill>
                  <a:srgbClr val="343A40"/>
                </a:solidFill>
                <a:effectLst/>
                <a:latin typeface="Nunito" pitchFamily="2" charset="0"/>
              </a:rPr>
              <a:t>Харитонової</a:t>
            </a:r>
            <a:r>
              <a:rPr lang="ru-RU" b="0" i="0" u="none" strike="noStrike" dirty="0">
                <a:solidFill>
                  <a:srgbClr val="343A40"/>
                </a:solidFill>
                <a:effectLst/>
                <a:latin typeface="Nunito" pitchFamily="2" charset="0"/>
              </a:rPr>
              <a:t>, </a:t>
            </a:r>
            <a:r>
              <a:rPr lang="ru-RU" b="0" i="0" u="none" strike="noStrike" dirty="0" err="1">
                <a:solidFill>
                  <a:srgbClr val="343A40"/>
                </a:solidFill>
                <a:effectLst/>
                <a:latin typeface="Nunito" pitchFamily="2" charset="0"/>
              </a:rPr>
              <a:t>Габріеле</a:t>
            </a:r>
            <a:r>
              <a:rPr lang="ru-RU" b="0" i="0" u="none" strike="noStrike" dirty="0">
                <a:solidFill>
                  <a:srgbClr val="343A40"/>
                </a:solidFill>
                <a:effectLst/>
                <a:latin typeface="Nunito" pitchFamily="2" charset="0"/>
              </a:rPr>
              <a:t> Шмельцер. – </a:t>
            </a:r>
            <a:r>
              <a:rPr lang="ru-RU" b="0" i="0" u="none" strike="noStrike" dirty="0" err="1">
                <a:solidFill>
                  <a:srgbClr val="343A40"/>
                </a:solidFill>
                <a:effectLst/>
                <a:latin typeface="Nunito" pitchFamily="2" charset="0"/>
              </a:rPr>
              <a:t>Харків</a:t>
            </a:r>
            <a:r>
              <a:rPr lang="ru-RU" b="0" i="0" u="none" strike="noStrike" dirty="0">
                <a:solidFill>
                  <a:srgbClr val="343A40"/>
                </a:solidFill>
                <a:effectLst/>
                <a:latin typeface="Nunito" pitchFamily="2" charset="0"/>
              </a:rPr>
              <a:t>: Право, 2022. – 220 с. – (</a:t>
            </a:r>
            <a:r>
              <a:rPr lang="ru-RU" b="0" i="0" u="none" strike="noStrike" dirty="0" err="1">
                <a:solidFill>
                  <a:srgbClr val="343A40"/>
                </a:solidFill>
                <a:effectLst/>
                <a:latin typeface="Nunito" pitchFamily="2" charset="0"/>
              </a:rPr>
              <a:t>Удосконалення</a:t>
            </a:r>
            <a:r>
              <a:rPr lang="ru-RU" b="0" i="0" u="none" strike="noStrike" dirty="0">
                <a:solidFill>
                  <a:srgbClr val="343A40"/>
                </a:solidFill>
                <a:effectLst/>
                <a:latin typeface="Nunito" pitchFamily="2" charset="0"/>
              </a:rPr>
              <a:t> </a:t>
            </a:r>
            <a:r>
              <a:rPr lang="ru-RU" b="0" i="0" u="none" strike="noStrike" dirty="0" err="1">
                <a:solidFill>
                  <a:srgbClr val="343A40"/>
                </a:solidFill>
                <a:effectLst/>
                <a:latin typeface="Nunito" pitchFamily="2" charset="0"/>
              </a:rPr>
              <a:t>магістер</a:t>
            </a:r>
            <a:r>
              <a:rPr lang="ru-RU" b="0" i="0" u="none" strike="noStrike" dirty="0">
                <a:solidFill>
                  <a:srgbClr val="343A40"/>
                </a:solidFill>
                <a:effectLst/>
                <a:latin typeface="Nunito" pitchFamily="2" charset="0"/>
              </a:rPr>
              <a:t>. </a:t>
            </a:r>
            <a:r>
              <a:rPr lang="ru-RU" b="0" i="0" u="none" strike="noStrike" dirty="0" err="1">
                <a:solidFill>
                  <a:srgbClr val="343A40"/>
                </a:solidFill>
                <a:effectLst/>
                <a:latin typeface="Nunito" pitchFamily="2" charset="0"/>
              </a:rPr>
              <a:t>програми</a:t>
            </a:r>
            <a:r>
              <a:rPr lang="ru-RU" b="0" i="0" u="none" strike="noStrike" dirty="0">
                <a:solidFill>
                  <a:srgbClr val="343A40"/>
                </a:solidFill>
                <a:effectLst/>
                <a:latin typeface="Nunito" pitchFamily="2" charset="0"/>
              </a:rPr>
              <a:t> з </a:t>
            </a:r>
            <a:r>
              <a:rPr lang="ru-RU" b="0" i="0" u="none" strike="noStrike" dirty="0" err="1">
                <a:solidFill>
                  <a:srgbClr val="343A40"/>
                </a:solidFill>
                <a:effectLst/>
                <a:latin typeface="Nunito" pitchFamily="2" charset="0"/>
              </a:rPr>
              <a:t>кримін</a:t>
            </a:r>
            <a:r>
              <a:rPr lang="ru-RU" b="0" i="0" u="none" strike="noStrike" dirty="0">
                <a:solidFill>
                  <a:srgbClr val="343A40"/>
                </a:solidFill>
                <a:effectLst/>
                <a:latin typeface="Nunito" pitchFamily="2" charset="0"/>
              </a:rPr>
              <a:t>. </a:t>
            </a:r>
            <a:r>
              <a:rPr lang="ru-RU" b="0" i="0" u="none" strike="noStrike" dirty="0" err="1">
                <a:solidFill>
                  <a:srgbClr val="343A40"/>
                </a:solidFill>
                <a:effectLst/>
                <a:latin typeface="Nunito" pitchFamily="2" charset="0"/>
              </a:rPr>
              <a:t>юстиції</a:t>
            </a:r>
            <a:r>
              <a:rPr lang="ru-RU" b="0" i="0" u="none" strike="noStrike" dirty="0">
                <a:solidFill>
                  <a:srgbClr val="343A40"/>
                </a:solidFill>
                <a:effectLst/>
                <a:latin typeface="Nunito" pitchFamily="2" charset="0"/>
              </a:rPr>
              <a:t> = </a:t>
            </a:r>
            <a:r>
              <a:rPr lang="en" b="0" i="0" u="none" strike="noStrike" dirty="0" err="1">
                <a:solidFill>
                  <a:srgbClr val="343A40"/>
                </a:solidFill>
                <a:effectLst/>
                <a:latin typeface="Nunito" pitchFamily="2" charset="0"/>
              </a:rPr>
              <a:t>Modernising</a:t>
            </a:r>
            <a:r>
              <a:rPr lang="en" b="0" i="0" u="none" strike="noStrike" dirty="0">
                <a:solidFill>
                  <a:srgbClr val="343A40"/>
                </a:solidFill>
                <a:effectLst/>
                <a:latin typeface="Nunito" pitchFamily="2" charset="0"/>
              </a:rPr>
              <a:t> Master’s Training on Criminal Justice. CRIMHUM). – </a:t>
            </a:r>
            <a:r>
              <a:rPr lang="ru-RU" b="0" i="0" u="none" strike="noStrike" dirty="0">
                <a:solidFill>
                  <a:srgbClr val="343A40"/>
                </a:solidFill>
                <a:effectLst/>
                <a:latin typeface="Nunito" pitchFamily="2" charset="0"/>
              </a:rPr>
              <a:t>Режим доступу: </a:t>
            </a:r>
            <a:r>
              <a:rPr lang="en" b="0" i="0" u="none" strike="noStrike" dirty="0">
                <a:solidFill>
                  <a:srgbClr val="343A40"/>
                </a:solidFill>
                <a:effectLst/>
                <a:latin typeface="Nunito" pitchFamily="2" charset="0"/>
              </a:rPr>
              <a:t>https://</a:t>
            </a:r>
            <a:r>
              <a:rPr lang="en" b="0" i="0" u="none" strike="noStrike" dirty="0" err="1">
                <a:solidFill>
                  <a:srgbClr val="343A40"/>
                </a:solidFill>
                <a:effectLst/>
                <a:latin typeface="Nunito" pitchFamily="2" charset="0"/>
              </a:rPr>
              <a:t>library.nlu.edu.ua</a:t>
            </a:r>
            <a:r>
              <a:rPr lang="en" b="0" i="0" u="none" strike="noStrike" dirty="0">
                <a:solidFill>
                  <a:srgbClr val="343A40"/>
                </a:solidFill>
                <a:effectLst/>
                <a:latin typeface="Nunito" pitchFamily="2" charset="0"/>
              </a:rPr>
              <a:t>/images/files/</a:t>
            </a:r>
            <a:r>
              <a:rPr lang="en" b="0" i="0" u="none" strike="noStrike" dirty="0" err="1">
                <a:solidFill>
                  <a:srgbClr val="343A40"/>
                </a:solidFill>
                <a:effectLst/>
                <a:latin typeface="Nunito" pitchFamily="2" charset="0"/>
              </a:rPr>
              <a:t>MSPLKP.pdf</a:t>
            </a:r>
            <a:r>
              <a:rPr lang="en" b="0" i="0" u="none" strike="noStrike" dirty="0">
                <a:solidFill>
                  <a:srgbClr val="343A40"/>
                </a:solidFill>
                <a:effectLst/>
                <a:latin typeface="Nunito" pitchFamily="2" charset="0"/>
              </a:rPr>
              <a:t>. </a:t>
            </a:r>
            <a:endParaRPr lang="uk-UA" b="0" i="0" u="none" strike="noStrike" dirty="0">
              <a:solidFill>
                <a:srgbClr val="343A40"/>
              </a:solidFill>
              <a:effectLst/>
              <a:latin typeface="Nunito" pitchFamily="2" charset="0"/>
            </a:endParaRPr>
          </a:p>
          <a:p>
            <a:r>
              <a:rPr lang="ru-RU" b="0" i="0" u="none" strike="noStrike" dirty="0">
                <a:solidFill>
                  <a:srgbClr val="343A40"/>
                </a:solidFill>
                <a:effectLst/>
                <a:latin typeface="Nunito" pitchFamily="2" charset="0"/>
              </a:rPr>
              <a:t>Туляков В. О. </a:t>
            </a:r>
            <a:r>
              <a:rPr lang="ru-RU" b="0" i="0" u="none" strike="noStrike" dirty="0" err="1">
                <a:solidFill>
                  <a:srgbClr val="343A40"/>
                </a:solidFill>
                <a:effectLst/>
                <a:latin typeface="Nunito" pitchFamily="2" charset="0"/>
              </a:rPr>
              <a:t>Сенси</a:t>
            </a:r>
            <a:r>
              <a:rPr lang="ru-RU" b="0" i="0" u="none" strike="noStrike" dirty="0">
                <a:solidFill>
                  <a:srgbClr val="343A40"/>
                </a:solidFill>
                <a:effectLst/>
                <a:latin typeface="Nunito" pitchFamily="2" charset="0"/>
              </a:rPr>
              <a:t> </a:t>
            </a:r>
            <a:r>
              <a:rPr lang="ru-RU" b="0" i="0" u="none" strike="noStrike" dirty="0" err="1">
                <a:solidFill>
                  <a:srgbClr val="343A40"/>
                </a:solidFill>
                <a:effectLst/>
                <a:latin typeface="Nunito" pitchFamily="2" charset="0"/>
              </a:rPr>
              <a:t>кримінального</a:t>
            </a:r>
            <a:r>
              <a:rPr lang="ru-RU" b="0" i="0" u="none" strike="noStrike" dirty="0">
                <a:solidFill>
                  <a:srgbClr val="343A40"/>
                </a:solidFill>
                <a:effectLst/>
                <a:latin typeface="Nunito" pitchFamily="2" charset="0"/>
              </a:rPr>
              <a:t> права в </a:t>
            </a:r>
            <a:r>
              <a:rPr lang="ru-RU" b="0" i="0" u="none" strike="noStrike" dirty="0" err="1">
                <a:solidFill>
                  <a:srgbClr val="343A40"/>
                </a:solidFill>
                <a:effectLst/>
                <a:latin typeface="Nunito" pitchFamily="2" charset="0"/>
              </a:rPr>
              <a:t>епоху</a:t>
            </a:r>
            <a:r>
              <a:rPr lang="ru-RU" b="0" i="0" u="none" strike="noStrike" dirty="0">
                <a:solidFill>
                  <a:srgbClr val="343A40"/>
                </a:solidFill>
                <a:effectLst/>
                <a:latin typeface="Nunito" pitchFamily="2" charset="0"/>
              </a:rPr>
              <a:t> </a:t>
            </a:r>
            <a:r>
              <a:rPr lang="ru-RU" b="0" i="0" u="none" strike="noStrike" dirty="0" err="1">
                <a:solidFill>
                  <a:srgbClr val="343A40"/>
                </a:solidFill>
                <a:effectLst/>
                <a:latin typeface="Nunito" pitchFamily="2" charset="0"/>
              </a:rPr>
              <a:t>нестабільності</a:t>
            </a:r>
            <a:r>
              <a:rPr lang="ru-RU" b="0" i="0" u="none" strike="noStrike" dirty="0">
                <a:solidFill>
                  <a:srgbClr val="343A40"/>
                </a:solidFill>
                <a:effectLst/>
                <a:latin typeface="Nunito" pitchFamily="2" charset="0"/>
              </a:rPr>
              <a:t> / В. О. Туляков // </a:t>
            </a:r>
            <a:r>
              <a:rPr lang="ru-RU" b="0" i="0" u="none" strike="noStrike" dirty="0" err="1">
                <a:solidFill>
                  <a:srgbClr val="343A40"/>
                </a:solidFill>
                <a:effectLst/>
                <a:latin typeface="Nunito" pitchFamily="2" charset="0"/>
              </a:rPr>
              <a:t>Правове</a:t>
            </a:r>
            <a:r>
              <a:rPr lang="ru-RU" b="0" i="0" u="none" strike="noStrike" dirty="0">
                <a:solidFill>
                  <a:srgbClr val="343A40"/>
                </a:solidFill>
                <a:effectLst/>
                <a:latin typeface="Nunito" pitchFamily="2" charset="0"/>
              </a:rPr>
              <a:t> </a:t>
            </a:r>
            <a:r>
              <a:rPr lang="ru-RU" b="0" i="0" u="none" strike="noStrike" dirty="0" err="1">
                <a:solidFill>
                  <a:srgbClr val="343A40"/>
                </a:solidFill>
                <a:effectLst/>
                <a:latin typeface="Nunito" pitchFamily="2" charset="0"/>
              </a:rPr>
              <a:t>життя</a:t>
            </a:r>
            <a:r>
              <a:rPr lang="ru-RU" b="0" i="0" u="none" strike="noStrike" dirty="0">
                <a:solidFill>
                  <a:srgbClr val="343A40"/>
                </a:solidFill>
                <a:effectLst/>
                <a:latin typeface="Nunito" pitchFamily="2" charset="0"/>
              </a:rPr>
              <a:t> </a:t>
            </a:r>
            <a:r>
              <a:rPr lang="ru-RU" b="0" i="0" u="none" strike="noStrike" dirty="0" err="1">
                <a:solidFill>
                  <a:srgbClr val="343A40"/>
                </a:solidFill>
                <a:effectLst/>
                <a:latin typeface="Nunito" pitchFamily="2" charset="0"/>
              </a:rPr>
              <a:t>сучасної</a:t>
            </a:r>
            <a:r>
              <a:rPr lang="ru-RU" b="0" i="0" u="none" strike="noStrike" dirty="0">
                <a:solidFill>
                  <a:srgbClr val="343A40"/>
                </a:solidFill>
                <a:effectLst/>
                <a:latin typeface="Nunito" pitchFamily="2" charset="0"/>
              </a:rPr>
              <a:t> України : у 3 т. : </a:t>
            </a:r>
            <a:r>
              <a:rPr lang="ru-RU" b="0" i="0" u="none" strike="noStrike" dirty="0" err="1">
                <a:solidFill>
                  <a:srgbClr val="343A40"/>
                </a:solidFill>
                <a:effectLst/>
                <a:latin typeface="Nunito" pitchFamily="2" charset="0"/>
              </a:rPr>
              <a:t>матеріали</a:t>
            </a:r>
            <a:r>
              <a:rPr lang="ru-RU" b="0" i="0" u="none" strike="noStrike" dirty="0">
                <a:solidFill>
                  <a:srgbClr val="343A40"/>
                </a:solidFill>
                <a:effectLst/>
                <a:latin typeface="Nunito" pitchFamily="2" charset="0"/>
              </a:rPr>
              <a:t> </a:t>
            </a:r>
            <a:r>
              <a:rPr lang="ru-RU" b="0" i="0" u="none" strike="noStrike" dirty="0" err="1">
                <a:solidFill>
                  <a:srgbClr val="343A40"/>
                </a:solidFill>
                <a:effectLst/>
                <a:latin typeface="Nunito" pitchFamily="2" charset="0"/>
              </a:rPr>
              <a:t>Міжнар</a:t>
            </a:r>
            <a:r>
              <a:rPr lang="ru-RU" b="0" i="0" u="none" strike="noStrike" dirty="0">
                <a:solidFill>
                  <a:srgbClr val="343A40"/>
                </a:solidFill>
                <a:effectLst/>
                <a:latin typeface="Nunito" pitchFamily="2" charset="0"/>
              </a:rPr>
              <a:t>. наук.-</a:t>
            </a:r>
            <a:r>
              <a:rPr lang="ru-RU" b="0" i="0" u="none" strike="noStrike" dirty="0" err="1">
                <a:solidFill>
                  <a:srgbClr val="343A40"/>
                </a:solidFill>
                <a:effectLst/>
                <a:latin typeface="Nunito" pitchFamily="2" charset="0"/>
              </a:rPr>
              <a:t>практ</a:t>
            </a:r>
            <a:r>
              <a:rPr lang="ru-RU" b="0" i="0" u="none" strike="noStrike" dirty="0">
                <a:solidFill>
                  <a:srgbClr val="343A40"/>
                </a:solidFill>
                <a:effectLst/>
                <a:latin typeface="Nunito" pitchFamily="2" charset="0"/>
              </a:rPr>
              <a:t>. </a:t>
            </a:r>
            <a:r>
              <a:rPr lang="ru-RU" b="0" i="0" u="none" strike="noStrike" dirty="0" err="1">
                <a:solidFill>
                  <a:srgbClr val="343A40"/>
                </a:solidFill>
                <a:effectLst/>
                <a:latin typeface="Nunito" pitchFamily="2" charset="0"/>
              </a:rPr>
              <a:t>конф</a:t>
            </a:r>
            <a:r>
              <a:rPr lang="ru-RU" b="0" i="0" u="none" strike="noStrike" dirty="0">
                <a:solidFill>
                  <a:srgbClr val="343A40"/>
                </a:solidFill>
                <a:effectLst/>
                <a:latin typeface="Nunito" pitchFamily="2" charset="0"/>
              </a:rPr>
              <a:t>. (м. Одеса, 15 трав. 2020 р.) / </a:t>
            </a:r>
            <a:r>
              <a:rPr lang="ru-RU" b="0" i="0" u="none" strike="noStrike" dirty="0" err="1">
                <a:solidFill>
                  <a:srgbClr val="343A40"/>
                </a:solidFill>
                <a:effectLst/>
                <a:latin typeface="Nunito" pitchFamily="2" charset="0"/>
              </a:rPr>
              <a:t>відп</a:t>
            </a:r>
            <a:r>
              <a:rPr lang="ru-RU" b="0" i="0" u="none" strike="noStrike" dirty="0">
                <a:solidFill>
                  <a:srgbClr val="343A40"/>
                </a:solidFill>
                <a:effectLst/>
                <a:latin typeface="Nunito" pitchFamily="2" charset="0"/>
              </a:rPr>
              <a:t>. ред. М. Р. Аракелян. – Одеса : Гельветика, 2020. – Т. 3. – С. 86-88.</a:t>
            </a:r>
          </a:p>
          <a:p>
            <a:r>
              <a:rPr lang="ru-RU" b="0" i="0" u="none" strike="noStrike" dirty="0">
                <a:solidFill>
                  <a:srgbClr val="343A40"/>
                </a:solidFill>
                <a:effectLst/>
                <a:latin typeface="Nunito" pitchFamily="2" charset="0"/>
              </a:rPr>
              <a:t>Абрамович Р. М. </a:t>
            </a:r>
            <a:r>
              <a:rPr lang="ru-RU" b="0" i="0" u="none" strike="noStrike" dirty="0" err="1">
                <a:solidFill>
                  <a:srgbClr val="343A40"/>
                </a:solidFill>
                <a:effectLst/>
                <a:latin typeface="Nunito" pitchFamily="2" charset="0"/>
              </a:rPr>
              <a:t>Еволюція</a:t>
            </a:r>
            <a:r>
              <a:rPr lang="ru-RU" b="0" i="0" u="none" strike="noStrike" dirty="0">
                <a:solidFill>
                  <a:srgbClr val="343A40"/>
                </a:solidFill>
                <a:effectLst/>
                <a:latin typeface="Nunito" pitchFamily="2" charset="0"/>
              </a:rPr>
              <a:t> та </a:t>
            </a:r>
            <a:r>
              <a:rPr lang="ru-RU" b="0" i="0" u="none" strike="noStrike" dirty="0" err="1">
                <a:solidFill>
                  <a:srgbClr val="343A40"/>
                </a:solidFill>
                <a:effectLst/>
                <a:latin typeface="Nunito" pitchFamily="2" charset="0"/>
              </a:rPr>
              <a:t>співвідношення</a:t>
            </a:r>
            <a:r>
              <a:rPr lang="ru-RU" b="0" i="0" u="none" strike="noStrike" dirty="0">
                <a:solidFill>
                  <a:srgbClr val="343A40"/>
                </a:solidFill>
                <a:effectLst/>
                <a:latin typeface="Nunito" pitchFamily="2" charset="0"/>
              </a:rPr>
              <a:t> </a:t>
            </a:r>
            <a:r>
              <a:rPr lang="ru-RU" b="0" i="0" u="none" strike="noStrike" dirty="0" err="1">
                <a:solidFill>
                  <a:srgbClr val="343A40"/>
                </a:solidFill>
                <a:effectLst/>
                <a:latin typeface="Nunito" pitchFamily="2" charset="0"/>
              </a:rPr>
              <a:t>принципів</a:t>
            </a:r>
            <a:r>
              <a:rPr lang="ru-RU" b="0" i="0" u="none" strike="noStrike" dirty="0">
                <a:solidFill>
                  <a:srgbClr val="343A40"/>
                </a:solidFill>
                <a:effectLst/>
                <a:latin typeface="Nunito" pitchFamily="2" charset="0"/>
              </a:rPr>
              <a:t> "</a:t>
            </a:r>
            <a:r>
              <a:rPr lang="en" b="0" i="0" u="none" strike="noStrike" dirty="0" err="1">
                <a:solidFill>
                  <a:srgbClr val="343A40"/>
                </a:solidFill>
                <a:effectLst/>
                <a:latin typeface="Nunito" pitchFamily="2" charset="0"/>
              </a:rPr>
              <a:t>Nullum</a:t>
            </a:r>
            <a:r>
              <a:rPr lang="en" b="0" i="0" u="none" strike="noStrike" dirty="0">
                <a:solidFill>
                  <a:srgbClr val="343A40"/>
                </a:solidFill>
                <a:effectLst/>
                <a:latin typeface="Nunito" pitchFamily="2" charset="0"/>
              </a:rPr>
              <a:t> </a:t>
            </a:r>
            <a:r>
              <a:rPr lang="en" b="0" i="0" u="none" strike="noStrike" dirty="0" err="1">
                <a:solidFill>
                  <a:srgbClr val="343A40"/>
                </a:solidFill>
                <a:effectLst/>
                <a:latin typeface="Nunito" pitchFamily="2" charset="0"/>
              </a:rPr>
              <a:t>crimen</a:t>
            </a:r>
            <a:r>
              <a:rPr lang="en" b="0" i="0" u="none" strike="noStrike" dirty="0">
                <a:solidFill>
                  <a:srgbClr val="343A40"/>
                </a:solidFill>
                <a:effectLst/>
                <a:latin typeface="Nunito" pitchFamily="2" charset="0"/>
              </a:rPr>
              <a:t> sine </a:t>
            </a:r>
            <a:r>
              <a:rPr lang="en" b="0" i="0" u="none" strike="noStrike" dirty="0" err="1">
                <a:solidFill>
                  <a:srgbClr val="343A40"/>
                </a:solidFill>
                <a:effectLst/>
                <a:latin typeface="Nunito" pitchFamily="2" charset="0"/>
              </a:rPr>
              <a:t>lege</a:t>
            </a:r>
            <a:r>
              <a:rPr lang="en" b="0" i="0" u="none" strike="noStrike" dirty="0">
                <a:solidFill>
                  <a:srgbClr val="343A40"/>
                </a:solidFill>
                <a:effectLst/>
                <a:latin typeface="Nunito" pitchFamily="2" charset="0"/>
              </a:rPr>
              <a:t>, </a:t>
            </a:r>
            <a:r>
              <a:rPr lang="en" b="0" i="0" u="none" strike="noStrike" dirty="0" err="1">
                <a:solidFill>
                  <a:srgbClr val="343A40"/>
                </a:solidFill>
                <a:effectLst/>
                <a:latin typeface="Nunito" pitchFamily="2" charset="0"/>
              </a:rPr>
              <a:t>nulla</a:t>
            </a:r>
            <a:r>
              <a:rPr lang="en" b="0" i="0" u="none" strike="noStrike" dirty="0">
                <a:solidFill>
                  <a:srgbClr val="343A40"/>
                </a:solidFill>
                <a:effectLst/>
                <a:latin typeface="Nunito" pitchFamily="2" charset="0"/>
              </a:rPr>
              <a:t> </a:t>
            </a:r>
            <a:r>
              <a:rPr lang="en" b="0" i="0" u="none" strike="noStrike" dirty="0" err="1">
                <a:solidFill>
                  <a:srgbClr val="343A40"/>
                </a:solidFill>
                <a:effectLst/>
                <a:latin typeface="Nunito" pitchFamily="2" charset="0"/>
              </a:rPr>
              <a:t>poena</a:t>
            </a:r>
            <a:r>
              <a:rPr lang="en" b="0" i="0" u="none" strike="noStrike" dirty="0">
                <a:solidFill>
                  <a:srgbClr val="343A40"/>
                </a:solidFill>
                <a:effectLst/>
                <a:latin typeface="Nunito" pitchFamily="2" charset="0"/>
              </a:rPr>
              <a:t> sine </a:t>
            </a:r>
            <a:r>
              <a:rPr lang="en" b="0" i="0" u="none" strike="noStrike" dirty="0" err="1">
                <a:solidFill>
                  <a:srgbClr val="343A40"/>
                </a:solidFill>
                <a:effectLst/>
                <a:latin typeface="Nunito" pitchFamily="2" charset="0"/>
              </a:rPr>
              <a:t>lege</a:t>
            </a:r>
            <a:r>
              <a:rPr lang="en" b="0" i="0" u="none" strike="noStrike" dirty="0">
                <a:solidFill>
                  <a:srgbClr val="343A40"/>
                </a:solidFill>
                <a:effectLst/>
                <a:latin typeface="Nunito" pitchFamily="2" charset="0"/>
              </a:rPr>
              <a:t>" </a:t>
            </a:r>
            <a:r>
              <a:rPr lang="ru-RU" b="0" i="0" u="none" strike="noStrike" dirty="0">
                <a:solidFill>
                  <a:srgbClr val="343A40"/>
                </a:solidFill>
                <a:effectLst/>
                <a:latin typeface="Nunito" pitchFamily="2" charset="0"/>
              </a:rPr>
              <a:t>та "</a:t>
            </a:r>
            <a:r>
              <a:rPr lang="en" b="0" i="0" u="none" strike="noStrike" dirty="0">
                <a:solidFill>
                  <a:srgbClr val="343A40"/>
                </a:solidFill>
                <a:effectLst/>
                <a:latin typeface="Nunito" pitchFamily="2" charset="0"/>
              </a:rPr>
              <a:t>Ex post facto law" / </a:t>
            </a:r>
            <a:r>
              <a:rPr lang="ru-RU" b="0" i="0" u="none" strike="noStrike" dirty="0">
                <a:solidFill>
                  <a:srgbClr val="343A40"/>
                </a:solidFill>
                <a:effectLst/>
                <a:latin typeface="Nunito" pitchFamily="2" charset="0"/>
              </a:rPr>
              <a:t>Абрамович Р. М. // </a:t>
            </a:r>
            <a:r>
              <a:rPr lang="ru-RU" b="0" i="0" u="none" strike="noStrike" dirty="0" err="1">
                <a:solidFill>
                  <a:srgbClr val="343A40"/>
                </a:solidFill>
                <a:effectLst/>
                <a:latin typeface="Nunito" pitchFamily="2" charset="0"/>
              </a:rPr>
              <a:t>Наукові</a:t>
            </a:r>
            <a:r>
              <a:rPr lang="ru-RU" b="0" i="0" u="none" strike="noStrike" dirty="0">
                <a:solidFill>
                  <a:srgbClr val="343A40"/>
                </a:solidFill>
                <a:effectLst/>
                <a:latin typeface="Nunito" pitchFamily="2" charset="0"/>
              </a:rPr>
              <a:t> записки НаУКМА. - 2012. - Т. 129: </a:t>
            </a:r>
            <a:r>
              <a:rPr lang="ru-RU" b="0" i="0" u="none" strike="noStrike" dirty="0" err="1">
                <a:solidFill>
                  <a:srgbClr val="343A40"/>
                </a:solidFill>
                <a:effectLst/>
                <a:latin typeface="Nunito" pitchFamily="2" charset="0"/>
              </a:rPr>
              <a:t>Юридичні</a:t>
            </a:r>
            <a:r>
              <a:rPr lang="ru-RU" b="0" i="0" u="none" strike="noStrike" dirty="0">
                <a:solidFill>
                  <a:srgbClr val="343A40"/>
                </a:solidFill>
                <a:effectLst/>
                <a:latin typeface="Nunito" pitchFamily="2" charset="0"/>
              </a:rPr>
              <a:t> науки. - С. 59-62.</a:t>
            </a:r>
            <a:endParaRPr lang="ru-UA" dirty="0"/>
          </a:p>
        </p:txBody>
      </p:sp>
    </p:spTree>
    <p:extLst>
      <p:ext uri="{BB962C8B-B14F-4D97-AF65-F5344CB8AC3E}">
        <p14:creationId xmlns:p14="http://schemas.microsoft.com/office/powerpoint/2010/main" val="16145259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4125" name="Rectangle 4124">
            <a:extLst>
              <a:ext uri="{FF2B5EF4-FFF2-40B4-BE49-F238E27FC236}">
                <a16:creationId xmlns:a16="http://schemas.microsoft.com/office/drawing/2014/main" id="{31CA2540-FD07-4286-91E4-8D0DE4E509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Заголовок 3">
            <a:extLst>
              <a:ext uri="{FF2B5EF4-FFF2-40B4-BE49-F238E27FC236}">
                <a16:creationId xmlns:a16="http://schemas.microsoft.com/office/drawing/2014/main" id="{71D5F2DC-B824-7B5F-1B2F-0CFDF4146F55}"/>
              </a:ext>
            </a:extLst>
          </p:cNvPr>
          <p:cNvSpPr>
            <a:spLocks noGrp="1"/>
          </p:cNvSpPr>
          <p:nvPr>
            <p:ph type="ctrTitle"/>
          </p:nvPr>
        </p:nvSpPr>
        <p:spPr>
          <a:xfrm>
            <a:off x="1126762" y="1227279"/>
            <a:ext cx="4328819" cy="2509213"/>
          </a:xfrm>
        </p:spPr>
        <p:txBody>
          <a:bodyPr>
            <a:normAutofit/>
          </a:bodyPr>
          <a:lstStyle/>
          <a:p>
            <a:endParaRPr lang="ru-UA"/>
          </a:p>
        </p:txBody>
      </p:sp>
      <p:sp>
        <p:nvSpPr>
          <p:cNvPr id="6" name="AutoShape 2" descr="An illustration representing transnational criminal policy challenges and prospects for Ukraine. The image should depict a balanced scale with one side symbolizing sovereignty (featuring a map of Ukraine and its flag) and the other side representing transnational collaboration (with symbols like the European Union flag and a handshake). In the background, include abstract visuals of a globe, interconnected digital networks, and icons of justice (such as a gavel or courthouse). Highlight Ukraine's integration into the EU with subtle but clear visual elements. The overall tone should be professional and modern, using a blue and yellow color palette to reflect Ukraine's national colors.">
            <a:extLst>
              <a:ext uri="{FF2B5EF4-FFF2-40B4-BE49-F238E27FC236}">
                <a16:creationId xmlns:a16="http://schemas.microsoft.com/office/drawing/2014/main" id="{76AD78FC-D15C-6133-51AB-2ACE55B1607C}"/>
              </a:ext>
            </a:extLst>
          </p:cNvPr>
          <p:cNvSpPr>
            <a:spLocks noGrp="1" noChangeAspect="1" noChangeArrowheads="1"/>
          </p:cNvSpPr>
          <p:nvPr>
            <p:ph type="subTitle" idx="1"/>
          </p:nvPr>
        </p:nvSpPr>
        <p:spPr bwMode="auto">
          <a:xfrm>
            <a:off x="1126762" y="3812694"/>
            <a:ext cx="4328819" cy="1371599"/>
          </a:xfrm>
          <a:prstGeom prst="rect">
            <a:avLst/>
          </a:prstGeom>
          <a:extLst>
            <a:ext uri="{909E8E84-426E-40DD-AFC4-6F175D3DCCD1}">
              <a14:hiddenFill xmlns:a14="http://schemas.microsoft.com/office/drawing/2010/main">
                <a:solidFill>
                  <a:srgbClr val="FFFFFF"/>
                </a:solidFill>
              </a14:hiddenFill>
            </a:ext>
          </a:extLst>
        </p:spPr>
        <p:txBody>
          <a:bodyPr vert="horz" lIns="91440" tIns="45720" rIns="91440" bIns="45720" numCol="1" anchorCtr="0" compatLnSpc="1">
            <a:prstTxWarp prst="textNoShape">
              <a:avLst/>
            </a:prstTxWarp>
            <a:normAutofit/>
          </a:bodyPr>
          <a:lstStyle/>
          <a:p>
            <a:r>
              <a:rPr lang="en-US" b="1" dirty="0">
                <a:solidFill>
                  <a:schemeClr val="tx1">
                    <a:lumMod val="50000"/>
                    <a:lumOff val="50000"/>
                  </a:schemeClr>
                </a:solidFill>
              </a:rPr>
              <a:t>Viacheslav TULIAKOV © 2025</a:t>
            </a:r>
            <a:endParaRPr lang="uk-UA" dirty="0">
              <a:solidFill>
                <a:schemeClr val="tx1">
                  <a:lumMod val="50000"/>
                  <a:lumOff val="50000"/>
                </a:schemeClr>
              </a:solidFill>
            </a:endParaRPr>
          </a:p>
        </p:txBody>
      </p:sp>
      <p:pic>
        <p:nvPicPr>
          <p:cNvPr id="4127" name="Picture 4126">
            <a:extLst>
              <a:ext uri="{FF2B5EF4-FFF2-40B4-BE49-F238E27FC236}">
                <a16:creationId xmlns:a16="http://schemas.microsoft.com/office/drawing/2014/main" id="{214924F5-CDC2-4DFA-82F3-4843ADD678A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55295" t="89389" r="26987" b="24"/>
          <a:stretch/>
        </p:blipFill>
        <p:spPr>
          <a:xfrm flipH="1">
            <a:off x="0" y="-1"/>
            <a:ext cx="2596444" cy="872709"/>
          </a:xfrm>
          <a:prstGeom prst="rect">
            <a:avLst/>
          </a:prstGeom>
        </p:spPr>
      </p:pic>
      <p:pic>
        <p:nvPicPr>
          <p:cNvPr id="4129" name="Picture 4128">
            <a:extLst>
              <a:ext uri="{FF2B5EF4-FFF2-40B4-BE49-F238E27FC236}">
                <a16:creationId xmlns:a16="http://schemas.microsoft.com/office/drawing/2014/main" id="{AED59812-6820-446C-B994-0D059C97DC3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91927" t="72411" b="13751"/>
          <a:stretch/>
        </p:blipFill>
        <p:spPr>
          <a:xfrm>
            <a:off x="10473994" y="5564567"/>
            <a:ext cx="1341545" cy="1293433"/>
          </a:xfrm>
          <a:custGeom>
            <a:avLst/>
            <a:gdLst>
              <a:gd name="connsiteX0" fmla="*/ 0 w 1341545"/>
              <a:gd name="connsiteY0" fmla="*/ 0 h 1293433"/>
              <a:gd name="connsiteX1" fmla="*/ 1341545 w 1341545"/>
              <a:gd name="connsiteY1" fmla="*/ 0 h 1293433"/>
              <a:gd name="connsiteX2" fmla="*/ 1341545 w 1341545"/>
              <a:gd name="connsiteY2" fmla="*/ 1293433 h 1293433"/>
              <a:gd name="connsiteX3" fmla="*/ 150847 w 1341545"/>
              <a:gd name="connsiteY3" fmla="*/ 1293433 h 1293433"/>
              <a:gd name="connsiteX4" fmla="*/ 66240 w 1341545"/>
              <a:gd name="connsiteY4" fmla="*/ 1183451 h 1293433"/>
              <a:gd name="connsiteX5" fmla="*/ 0 w 1341545"/>
              <a:gd name="connsiteY5" fmla="*/ 1061841 h 1293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41545" h="1293433">
                <a:moveTo>
                  <a:pt x="0" y="0"/>
                </a:moveTo>
                <a:lnTo>
                  <a:pt x="1341545" y="0"/>
                </a:lnTo>
                <a:lnTo>
                  <a:pt x="1341545" y="1293433"/>
                </a:lnTo>
                <a:lnTo>
                  <a:pt x="150847" y="1293433"/>
                </a:lnTo>
                <a:lnTo>
                  <a:pt x="66240" y="1183451"/>
                </a:lnTo>
                <a:lnTo>
                  <a:pt x="0" y="1061841"/>
                </a:lnTo>
                <a:close/>
              </a:path>
            </a:pathLst>
          </a:custGeom>
        </p:spPr>
      </p:pic>
      <p:pic>
        <p:nvPicPr>
          <p:cNvPr id="3" name="Рисунок 2" descr="Изображение выглядит как текст, искусство, весы, музей&#10;&#10;Контент, сгенерированный ИИ, может содержать ошибки.">
            <a:extLst>
              <a:ext uri="{FF2B5EF4-FFF2-40B4-BE49-F238E27FC236}">
                <a16:creationId xmlns:a16="http://schemas.microsoft.com/office/drawing/2014/main" id="{380B3AF3-A4CD-13C2-511A-336633AAD23A}"/>
              </a:ext>
            </a:extLst>
          </p:cNvPr>
          <p:cNvPicPr>
            <a:picLocks noChangeAspect="1"/>
          </p:cNvPicPr>
          <p:nvPr/>
        </p:nvPicPr>
        <p:blipFill>
          <a:blip r:embed="rId3"/>
          <a:stretch>
            <a:fillRect/>
          </a:stretch>
        </p:blipFill>
        <p:spPr>
          <a:xfrm>
            <a:off x="6290459" y="948266"/>
            <a:ext cx="4743406" cy="4743406"/>
          </a:xfrm>
          <a:prstGeom prst="rect">
            <a:avLst/>
          </a:prstGeom>
        </p:spPr>
      </p:pic>
      <p:pic>
        <p:nvPicPr>
          <p:cNvPr id="4131" name="Picture 4130">
            <a:extLst>
              <a:ext uri="{FF2B5EF4-FFF2-40B4-BE49-F238E27FC236}">
                <a16:creationId xmlns:a16="http://schemas.microsoft.com/office/drawing/2014/main" id="{E844ED7C-1917-40D8-8B42-1B1C27BC5A5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73623" t="43915" r="1" b="18252"/>
          <a:stretch/>
        </p:blipFill>
        <p:spPr>
          <a:xfrm flipH="1">
            <a:off x="0" y="3142319"/>
            <a:ext cx="4605339" cy="3715682"/>
          </a:xfrm>
          <a:prstGeom prst="rect">
            <a:avLst/>
          </a:prstGeom>
        </p:spPr>
      </p:pic>
    </p:spTree>
    <p:extLst>
      <p:ext uri="{BB962C8B-B14F-4D97-AF65-F5344CB8AC3E}">
        <p14:creationId xmlns:p14="http://schemas.microsoft.com/office/powerpoint/2010/main" val="9172862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48FE65CB-EFD8-497D-A30A-093E20EACB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Рисунок 3" descr="Изображение выглядит как текст, искусство, весы, музей&#10;&#10;Контент, сгенерированный ИИ, может содержать ошибки.">
            <a:extLst>
              <a:ext uri="{FF2B5EF4-FFF2-40B4-BE49-F238E27FC236}">
                <a16:creationId xmlns:a16="http://schemas.microsoft.com/office/drawing/2014/main" id="{7E3809CD-46F8-705E-A145-67A542E5763E}"/>
              </a:ext>
            </a:extLst>
          </p:cNvPr>
          <p:cNvPicPr>
            <a:picLocks noChangeAspect="1"/>
          </p:cNvPicPr>
          <p:nvPr/>
        </p:nvPicPr>
        <p:blipFill>
          <a:blip r:embed="rId2"/>
          <a:stretch>
            <a:fillRect/>
          </a:stretch>
        </p:blipFill>
        <p:spPr>
          <a:xfrm>
            <a:off x="5667892" y="640831"/>
            <a:ext cx="5461389" cy="5461389"/>
          </a:xfrm>
          <a:prstGeom prst="rect">
            <a:avLst/>
          </a:prstGeom>
        </p:spPr>
      </p:pic>
      <p:pic>
        <p:nvPicPr>
          <p:cNvPr id="19" name="Picture 18">
            <a:extLst>
              <a:ext uri="{FF2B5EF4-FFF2-40B4-BE49-F238E27FC236}">
                <a16:creationId xmlns:a16="http://schemas.microsoft.com/office/drawing/2014/main" id="{00E374F5-52B2-4260-8B1C-54237931F06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Объект 2">
            <a:extLst>
              <a:ext uri="{FF2B5EF4-FFF2-40B4-BE49-F238E27FC236}">
                <a16:creationId xmlns:a16="http://schemas.microsoft.com/office/drawing/2014/main" id="{F7A86EEA-53E2-EDB0-5F5C-3EB8F0940962}"/>
              </a:ext>
            </a:extLst>
          </p:cNvPr>
          <p:cNvSpPr>
            <a:spLocks noGrp="1"/>
          </p:cNvSpPr>
          <p:nvPr>
            <p:ph sz="quarter" idx="13"/>
          </p:nvPr>
        </p:nvSpPr>
        <p:spPr>
          <a:xfrm>
            <a:off x="913774" y="1053548"/>
            <a:ext cx="4393722" cy="5194853"/>
          </a:xfrm>
        </p:spPr>
        <p:txBody>
          <a:bodyPr>
            <a:normAutofit fontScale="92500"/>
          </a:bodyPr>
          <a:lstStyle/>
          <a:p>
            <a:pPr>
              <a:lnSpc>
                <a:spcPct val="110000"/>
              </a:lnSpc>
            </a:pPr>
            <a:r>
              <a:rPr lang="ru-RU" sz="1400" b="0" i="0" u="none" strike="noStrike" dirty="0">
                <a:effectLst/>
              </a:rPr>
              <a:t>Принцип </a:t>
            </a:r>
            <a:r>
              <a:rPr lang="ru-RU" sz="1400" b="0" i="0" u="none" strike="noStrike" dirty="0" err="1">
                <a:effectLst/>
              </a:rPr>
              <a:t>законності</a:t>
            </a:r>
            <a:r>
              <a:rPr lang="ru-RU" sz="1400" b="0" i="0" u="none" strike="noStrike" dirty="0">
                <a:effectLst/>
              </a:rPr>
              <a:t> та </a:t>
            </a:r>
            <a:r>
              <a:rPr lang="ru-RU" sz="1400" b="0" i="0" u="none" strike="noStrike" dirty="0" err="1">
                <a:effectLst/>
              </a:rPr>
              <a:t>його</a:t>
            </a:r>
            <a:r>
              <a:rPr lang="ru-RU" sz="1400" b="0" i="0" u="none" strike="noStrike" dirty="0">
                <a:effectLst/>
              </a:rPr>
              <a:t> </a:t>
            </a:r>
            <a:r>
              <a:rPr lang="ru-RU" sz="1400" b="0" i="0" u="none" strike="noStrike" dirty="0" err="1">
                <a:effectLst/>
              </a:rPr>
              <a:t>значення</a:t>
            </a:r>
            <a:r>
              <a:rPr lang="ru-RU" sz="1400" b="0" i="0" u="none" strike="noStrike" dirty="0">
                <a:effectLst/>
              </a:rPr>
              <a:t> в </a:t>
            </a:r>
            <a:r>
              <a:rPr lang="ru-RU" sz="1400" b="0" i="0" u="none" strike="noStrike" dirty="0" err="1">
                <a:effectLst/>
              </a:rPr>
              <a:t>кримінальному</a:t>
            </a:r>
            <a:r>
              <a:rPr lang="ru-RU" sz="1400" b="0" i="0" u="none" strike="noStrike" dirty="0">
                <a:effectLst/>
              </a:rPr>
              <a:t> </a:t>
            </a:r>
            <a:r>
              <a:rPr lang="ru-RU" sz="1400" b="0" i="0" u="none" strike="noStrike" dirty="0" err="1">
                <a:effectLst/>
              </a:rPr>
              <a:t>праві</a:t>
            </a:r>
            <a:endParaRPr lang="ru-RU" sz="1400" b="0" i="0" u="none" strike="noStrike" dirty="0">
              <a:effectLst/>
            </a:endParaRPr>
          </a:p>
          <a:p>
            <a:pPr>
              <a:lnSpc>
                <a:spcPct val="110000"/>
              </a:lnSpc>
              <a:buFont typeface="Arial" panose="020B0604020202020204" pitchFamily="34" charset="0"/>
              <a:buChar char="•"/>
            </a:pPr>
            <a:r>
              <a:rPr lang="ru-RU" sz="1400" b="0" i="0" u="none" strike="noStrike" dirty="0" err="1">
                <a:effectLst/>
              </a:rPr>
              <a:t>Вступ</a:t>
            </a:r>
            <a:r>
              <a:rPr lang="ru-RU" sz="1400" b="0" i="0" u="none" strike="noStrike" dirty="0">
                <a:effectLst/>
              </a:rPr>
              <a:t> до теми</a:t>
            </a:r>
          </a:p>
          <a:p>
            <a:pPr>
              <a:lnSpc>
                <a:spcPct val="110000"/>
              </a:lnSpc>
            </a:pPr>
            <a:r>
              <a:rPr lang="ru-RU" sz="1400" b="0" i="0" u="none" strike="noStrike" dirty="0">
                <a:effectLst/>
                <a:latin typeface="ui-sans-serif"/>
              </a:rPr>
              <a:t>Принцип </a:t>
            </a:r>
            <a:r>
              <a:rPr lang="ru-RU" sz="1400" b="0" i="0" u="none" strike="noStrike" dirty="0" err="1">
                <a:effectLst/>
                <a:latin typeface="ui-sans-serif"/>
              </a:rPr>
              <a:t>законності</a:t>
            </a:r>
            <a:r>
              <a:rPr lang="ru-RU" sz="1400" b="0" i="0" u="none" strike="noStrike" dirty="0">
                <a:effectLst/>
                <a:latin typeface="ui-sans-serif"/>
              </a:rPr>
              <a:t> </a:t>
            </a:r>
            <a:r>
              <a:rPr lang="ru-RU" sz="1400" b="0" i="0" u="none" strike="noStrike" dirty="0" err="1">
                <a:effectLst/>
                <a:latin typeface="ui-sans-serif"/>
              </a:rPr>
              <a:t>є</a:t>
            </a:r>
            <a:r>
              <a:rPr lang="ru-RU" sz="1400" b="0" i="0" u="none" strike="noStrike" dirty="0">
                <a:effectLst/>
                <a:latin typeface="ui-sans-serif"/>
              </a:rPr>
              <a:t> фундаментальною засадою </a:t>
            </a:r>
            <a:r>
              <a:rPr lang="ru-RU" sz="1400" b="0" i="0" u="none" strike="noStrike" dirty="0" err="1">
                <a:effectLst/>
                <a:latin typeface="ui-sans-serif"/>
              </a:rPr>
              <a:t>кримінального</a:t>
            </a:r>
            <a:r>
              <a:rPr lang="ru-RU" sz="1400" b="0" i="0" u="none" strike="noStrike" dirty="0">
                <a:effectLst/>
                <a:latin typeface="ui-sans-serif"/>
              </a:rPr>
              <a:t> права, </a:t>
            </a:r>
            <a:r>
              <a:rPr lang="ru-RU" sz="1400" b="0" i="0" u="none" strike="noStrike" dirty="0" err="1">
                <a:effectLst/>
                <a:latin typeface="ui-sans-serif"/>
              </a:rPr>
              <a:t>що</a:t>
            </a:r>
            <a:r>
              <a:rPr lang="ru-RU" sz="1400" b="0" i="0" u="none" strike="noStrike" dirty="0">
                <a:effectLst/>
                <a:latin typeface="ui-sans-serif"/>
              </a:rPr>
              <a:t> </a:t>
            </a:r>
            <a:r>
              <a:rPr lang="ru-RU" sz="1400" b="0" i="0" u="none" strike="noStrike" dirty="0" err="1">
                <a:effectLst/>
                <a:latin typeface="ui-sans-serif"/>
              </a:rPr>
              <a:t>забезпечує</a:t>
            </a:r>
            <a:r>
              <a:rPr lang="ru-RU" sz="1400" b="0" i="0" u="none" strike="noStrike" dirty="0">
                <a:effectLst/>
                <a:latin typeface="ui-sans-serif"/>
              </a:rPr>
              <a:t> </a:t>
            </a:r>
            <a:r>
              <a:rPr lang="ru-RU" sz="1400" b="0" i="0" u="none" strike="noStrike" dirty="0" err="1">
                <a:effectLst/>
                <a:latin typeface="ui-sans-serif"/>
              </a:rPr>
              <a:t>правову</a:t>
            </a:r>
            <a:r>
              <a:rPr lang="ru-RU" sz="1400" b="0" i="0" u="none" strike="noStrike" dirty="0">
                <a:effectLst/>
                <a:latin typeface="ui-sans-serif"/>
              </a:rPr>
              <a:t> </a:t>
            </a:r>
            <a:r>
              <a:rPr lang="ru-RU" sz="1400" b="0" i="0" u="none" strike="noStrike" dirty="0" err="1">
                <a:effectLst/>
                <a:latin typeface="ui-sans-serif"/>
              </a:rPr>
              <a:t>визначеність</a:t>
            </a:r>
            <a:r>
              <a:rPr lang="ru-RU" sz="1400" b="0" i="0" u="none" strike="noStrike" dirty="0">
                <a:effectLst/>
                <a:latin typeface="ui-sans-serif"/>
              </a:rPr>
              <a:t>, </a:t>
            </a:r>
            <a:r>
              <a:rPr lang="ru-RU" sz="1400" b="0" i="0" u="none" strike="noStrike" dirty="0" err="1">
                <a:effectLst/>
                <a:latin typeface="ui-sans-serif"/>
              </a:rPr>
              <a:t>передбачуваність</a:t>
            </a:r>
            <a:r>
              <a:rPr lang="ru-RU" sz="1400" b="0" i="0" u="none" strike="noStrike" dirty="0">
                <a:effectLst/>
                <a:latin typeface="ui-sans-serif"/>
              </a:rPr>
              <a:t> та </a:t>
            </a:r>
            <a:r>
              <a:rPr lang="ru-RU" sz="1400" b="0" i="0" u="none" strike="noStrike" dirty="0" err="1">
                <a:effectLst/>
                <a:latin typeface="ui-sans-serif"/>
              </a:rPr>
              <a:t>захист</a:t>
            </a:r>
            <a:r>
              <a:rPr lang="ru-RU" sz="1400" b="0" i="0" u="none" strike="noStrike" dirty="0">
                <a:effectLst/>
                <a:latin typeface="ui-sans-serif"/>
              </a:rPr>
              <a:t> </a:t>
            </a:r>
            <a:r>
              <a:rPr lang="ru-RU" sz="1400" b="0" i="0" u="none" strike="noStrike" dirty="0" err="1">
                <a:effectLst/>
                <a:latin typeface="ui-sans-serif"/>
              </a:rPr>
              <a:t>від</a:t>
            </a:r>
            <a:r>
              <a:rPr lang="ru-RU" sz="1400" b="0" i="0" u="none" strike="noStrike" dirty="0">
                <a:effectLst/>
                <a:latin typeface="ui-sans-serif"/>
              </a:rPr>
              <a:t> </a:t>
            </a:r>
            <a:r>
              <a:rPr lang="ru-RU" sz="1400" b="0" i="0" u="none" strike="noStrike" dirty="0" err="1">
                <a:effectLst/>
                <a:latin typeface="ui-sans-serif"/>
              </a:rPr>
              <a:t>свавілля</a:t>
            </a:r>
            <a:r>
              <a:rPr lang="ru-RU" sz="1400" b="0" i="0" u="none" strike="noStrike" dirty="0">
                <a:effectLst/>
                <a:latin typeface="ui-sans-serif"/>
              </a:rPr>
              <a:t> </a:t>
            </a:r>
            <a:r>
              <a:rPr lang="ru-RU" sz="1400" b="0" i="0" u="none" strike="noStrike" dirty="0" err="1">
                <a:effectLst/>
                <a:latin typeface="ui-sans-serif"/>
              </a:rPr>
              <a:t>державних</a:t>
            </a:r>
            <a:r>
              <a:rPr lang="ru-RU" sz="1400" b="0" i="0" u="none" strike="noStrike" dirty="0">
                <a:effectLst/>
                <a:latin typeface="ui-sans-serif"/>
              </a:rPr>
              <a:t> </a:t>
            </a:r>
            <a:r>
              <a:rPr lang="ru-RU" sz="1400" b="0" i="0" u="none" strike="noStrike" dirty="0" err="1">
                <a:effectLst/>
                <a:latin typeface="ui-sans-serif"/>
              </a:rPr>
              <a:t>органів</a:t>
            </a:r>
            <a:r>
              <a:rPr lang="ru-RU" sz="1400" b="0" i="0" u="none" strike="noStrike" dirty="0">
                <a:effectLst/>
                <a:latin typeface="ui-sans-serif"/>
              </a:rPr>
              <a:t>. </a:t>
            </a:r>
            <a:endParaRPr lang="en-US" sz="1400" b="0" i="0" u="none" strike="noStrike" dirty="0">
              <a:effectLst/>
              <a:latin typeface="ui-sans-serif"/>
            </a:endParaRPr>
          </a:p>
          <a:p>
            <a:pPr>
              <a:lnSpc>
                <a:spcPct val="110000"/>
              </a:lnSpc>
            </a:pPr>
            <a:r>
              <a:rPr lang="ru-RU" sz="1400" b="0" i="0" u="none" strike="noStrike" dirty="0" err="1">
                <a:effectLst/>
                <a:latin typeface="ui-sans-serif"/>
              </a:rPr>
              <a:t>Цей</a:t>
            </a:r>
            <a:r>
              <a:rPr lang="ru-RU" sz="1400" b="0" i="0" u="none" strike="noStrike" dirty="0">
                <a:effectLst/>
                <a:latin typeface="ui-sans-serif"/>
              </a:rPr>
              <a:t> принцип </a:t>
            </a:r>
            <a:r>
              <a:rPr lang="ru-RU" sz="1400" b="0" i="0" u="none" strike="noStrike" dirty="0" err="1">
                <a:effectLst/>
                <a:latin typeface="ui-sans-serif"/>
              </a:rPr>
              <a:t>гарантує</a:t>
            </a:r>
            <a:r>
              <a:rPr lang="ru-RU" sz="1400" b="0" i="0" u="none" strike="noStrike" dirty="0">
                <a:effectLst/>
                <a:latin typeface="ui-sans-serif"/>
              </a:rPr>
              <a:t>, </a:t>
            </a:r>
            <a:r>
              <a:rPr lang="ru-RU" sz="1400" b="0" i="0" u="none" strike="noStrike" dirty="0" err="1">
                <a:effectLst/>
                <a:latin typeface="ui-sans-serif"/>
              </a:rPr>
              <a:t>що</a:t>
            </a:r>
            <a:r>
              <a:rPr lang="ru-RU" sz="1400" b="0" i="0" u="none" strike="noStrike" dirty="0">
                <a:effectLst/>
                <a:latin typeface="ui-sans-serif"/>
              </a:rPr>
              <a:t> особа </a:t>
            </a:r>
            <a:r>
              <a:rPr lang="ru-RU" sz="1400" b="0" i="0" u="none" strike="noStrike" dirty="0" err="1">
                <a:effectLst/>
                <a:latin typeface="ui-sans-serif"/>
              </a:rPr>
              <a:t>може</a:t>
            </a:r>
            <a:r>
              <a:rPr lang="ru-RU" sz="1400" b="0" i="0" u="none" strike="noStrike" dirty="0">
                <a:effectLst/>
                <a:latin typeface="ui-sans-serif"/>
              </a:rPr>
              <a:t> бути </a:t>
            </a:r>
            <a:r>
              <a:rPr lang="ru-RU" sz="1400" b="0" i="0" u="none" strike="noStrike" dirty="0" err="1">
                <a:effectLst/>
                <a:latin typeface="ui-sans-serif"/>
              </a:rPr>
              <a:t>притягнута</a:t>
            </a:r>
            <a:r>
              <a:rPr lang="ru-RU" sz="1400" b="0" i="0" u="none" strike="noStrike" dirty="0">
                <a:effectLst/>
                <a:latin typeface="ui-sans-serif"/>
              </a:rPr>
              <a:t> до </a:t>
            </a:r>
            <a:r>
              <a:rPr lang="ru-RU" sz="1400" b="0" i="0" u="none" strike="noStrike" dirty="0" err="1">
                <a:effectLst/>
                <a:latin typeface="ui-sans-serif"/>
              </a:rPr>
              <a:t>кримінальної</a:t>
            </a:r>
            <a:r>
              <a:rPr lang="ru-RU" sz="1400" b="0" i="0" u="none" strike="noStrike" dirty="0">
                <a:effectLst/>
                <a:latin typeface="ui-sans-serif"/>
              </a:rPr>
              <a:t> </a:t>
            </a:r>
            <a:r>
              <a:rPr lang="ru-RU" sz="1400" b="0" i="0" u="none" strike="noStrike" dirty="0" err="1">
                <a:effectLst/>
                <a:latin typeface="ui-sans-serif"/>
              </a:rPr>
              <a:t>відповідальності</a:t>
            </a:r>
            <a:r>
              <a:rPr lang="ru-RU" sz="1400" b="0" i="0" u="none" strike="noStrike" dirty="0">
                <a:effectLst/>
                <a:latin typeface="ui-sans-serif"/>
              </a:rPr>
              <a:t> </a:t>
            </a:r>
            <a:r>
              <a:rPr lang="ru-RU" sz="1400" b="0" i="0" u="none" strike="noStrike" dirty="0" err="1">
                <a:effectLst/>
                <a:latin typeface="ui-sans-serif"/>
              </a:rPr>
              <a:t>лише</a:t>
            </a:r>
            <a:r>
              <a:rPr lang="ru-RU" sz="1400" b="0" i="0" u="none" strike="noStrike" dirty="0">
                <a:effectLst/>
                <a:latin typeface="ui-sans-serif"/>
              </a:rPr>
              <a:t> за </a:t>
            </a:r>
            <a:r>
              <a:rPr lang="ru-RU" sz="1400" b="0" i="0" u="none" strike="noStrike" dirty="0" err="1">
                <a:effectLst/>
                <a:latin typeface="ui-sans-serif"/>
              </a:rPr>
              <a:t>діяння</a:t>
            </a:r>
            <a:r>
              <a:rPr lang="ru-RU" sz="1400" b="0" i="0" u="none" strike="noStrike" dirty="0">
                <a:effectLst/>
                <a:latin typeface="ui-sans-serif"/>
              </a:rPr>
              <a:t>, </a:t>
            </a:r>
            <a:r>
              <a:rPr lang="ru-RU" sz="1400" b="0" i="0" u="none" strike="noStrike" dirty="0" err="1">
                <a:effectLst/>
                <a:latin typeface="ui-sans-serif"/>
              </a:rPr>
              <a:t>які</a:t>
            </a:r>
            <a:r>
              <a:rPr lang="ru-RU" sz="1400" b="0" i="0" u="none" strike="noStrike" dirty="0">
                <a:effectLst/>
                <a:latin typeface="ui-sans-serif"/>
              </a:rPr>
              <a:t> </a:t>
            </a:r>
            <a:r>
              <a:rPr lang="ru-RU" sz="1400" b="0" i="0" u="none" strike="noStrike" dirty="0" err="1">
                <a:effectLst/>
                <a:latin typeface="ui-sans-serif"/>
              </a:rPr>
              <a:t>передбачені</a:t>
            </a:r>
            <a:r>
              <a:rPr lang="ru-RU" sz="1400" b="0" i="0" u="none" strike="noStrike" dirty="0">
                <a:effectLst/>
                <a:latin typeface="ui-sans-serif"/>
              </a:rPr>
              <a:t> законом як </a:t>
            </a:r>
            <a:r>
              <a:rPr lang="ru-RU" sz="1400" b="0" i="0" u="none" strike="noStrike" dirty="0" err="1">
                <a:effectLst/>
                <a:latin typeface="ui-sans-serif"/>
              </a:rPr>
              <a:t>злочини</a:t>
            </a:r>
            <a:r>
              <a:rPr lang="ru-RU" sz="1400" b="0" i="0" u="none" strike="noStrike" dirty="0">
                <a:effectLst/>
                <a:latin typeface="ui-sans-serif"/>
              </a:rPr>
              <a:t>, і </a:t>
            </a:r>
            <a:r>
              <a:rPr lang="ru-RU" sz="1400" b="0" i="0" u="none" strike="noStrike" dirty="0" err="1">
                <a:effectLst/>
                <a:latin typeface="ui-sans-serif"/>
              </a:rPr>
              <a:t>що</a:t>
            </a:r>
            <a:r>
              <a:rPr lang="ru-RU" sz="1400" b="0" i="0" u="none" strike="noStrike" dirty="0">
                <a:effectLst/>
                <a:latin typeface="ui-sans-serif"/>
              </a:rPr>
              <a:t> </a:t>
            </a:r>
            <a:r>
              <a:rPr lang="ru-RU" sz="1400" b="0" i="0" u="none" strike="noStrike" dirty="0" err="1">
                <a:effectLst/>
                <a:latin typeface="ui-sans-serif"/>
              </a:rPr>
              <a:t>покарання</a:t>
            </a:r>
            <a:r>
              <a:rPr lang="ru-RU" sz="1400" b="0" i="0" u="none" strike="noStrike" dirty="0">
                <a:effectLst/>
                <a:latin typeface="ui-sans-serif"/>
              </a:rPr>
              <a:t> </a:t>
            </a:r>
            <a:r>
              <a:rPr lang="ru-RU" sz="1400" b="0" i="0" u="none" strike="noStrike" dirty="0" err="1">
                <a:effectLst/>
                <a:latin typeface="ui-sans-serif"/>
              </a:rPr>
              <a:t>може</a:t>
            </a:r>
            <a:r>
              <a:rPr lang="ru-RU" sz="1400" b="0" i="0" u="none" strike="noStrike" dirty="0">
                <a:effectLst/>
                <a:latin typeface="ui-sans-serif"/>
              </a:rPr>
              <a:t> бути </a:t>
            </a:r>
            <a:r>
              <a:rPr lang="ru-RU" sz="1400" b="0" i="0" u="none" strike="noStrike" dirty="0" err="1">
                <a:effectLst/>
                <a:latin typeface="ui-sans-serif"/>
              </a:rPr>
              <a:t>призначене</a:t>
            </a:r>
            <a:r>
              <a:rPr lang="ru-RU" sz="1400" b="0" i="0" u="none" strike="noStrike" dirty="0">
                <a:effectLst/>
                <a:latin typeface="ui-sans-serif"/>
              </a:rPr>
              <a:t> </a:t>
            </a:r>
            <a:r>
              <a:rPr lang="ru-RU" sz="1400" b="0" i="0" u="none" strike="noStrike" dirty="0" err="1">
                <a:effectLst/>
                <a:latin typeface="ui-sans-serif"/>
              </a:rPr>
              <a:t>лише</a:t>
            </a:r>
            <a:r>
              <a:rPr lang="ru-RU" sz="1400" b="0" i="0" u="none" strike="noStrike" dirty="0">
                <a:effectLst/>
                <a:latin typeface="ui-sans-serif"/>
              </a:rPr>
              <a:t> </a:t>
            </a:r>
            <a:r>
              <a:rPr lang="ru-RU" sz="1400" b="0" i="0" u="none" strike="noStrike" dirty="0" err="1">
                <a:effectLst/>
                <a:latin typeface="ui-sans-serif"/>
              </a:rPr>
              <a:t>відповідно</a:t>
            </a:r>
            <a:r>
              <a:rPr lang="ru-RU" sz="1400" b="0" i="0" u="none" strike="noStrike" dirty="0">
                <a:effectLst/>
                <a:latin typeface="ui-sans-serif"/>
              </a:rPr>
              <a:t> до закону.</a:t>
            </a:r>
            <a:endParaRPr lang="en-US" sz="1400" b="0" i="0" u="none" strike="noStrike" dirty="0">
              <a:effectLst/>
              <a:latin typeface="ui-sans-serif"/>
            </a:endParaRPr>
          </a:p>
          <a:p>
            <a:pPr algn="l">
              <a:buFont typeface="Arial" panose="020B0604020202020204" pitchFamily="34" charset="0"/>
              <a:buChar char="•"/>
            </a:pPr>
            <a:r>
              <a:rPr lang="ru-RU" sz="1200" b="0" i="0" u="none" strike="noStrike" dirty="0">
                <a:solidFill>
                  <a:srgbClr val="374151"/>
                </a:solidFill>
                <a:effectLst/>
                <a:latin typeface="ui-sans-serif"/>
              </a:rPr>
              <a:t>Римський статут МКС (1998): </a:t>
            </a:r>
            <a:r>
              <a:rPr lang="en" sz="1200" b="0" i="0" u="sng" strike="noStrike" dirty="0">
                <a:solidFill>
                  <a:srgbClr val="374151"/>
                </a:solidFill>
                <a:effectLst/>
                <a:latin typeface="ui-sans-serif"/>
                <a:hlinkClick r:id="rId4"/>
              </a:rPr>
              <a:t>https://www.un.org/ru/law/icc/rome_statute(r).pdf</a:t>
            </a:r>
            <a:endParaRPr lang="en" sz="1200" b="0" i="0" u="none" strike="noStrike" dirty="0">
              <a:solidFill>
                <a:srgbClr val="374151"/>
              </a:solidFill>
              <a:effectLst/>
              <a:latin typeface="ui-sans-serif"/>
            </a:endParaRPr>
          </a:p>
          <a:p>
            <a:pPr algn="l">
              <a:buFont typeface="Arial" panose="020B0604020202020204" pitchFamily="34" charset="0"/>
              <a:buChar char="•"/>
            </a:pPr>
            <a:r>
              <a:rPr lang="ru-RU" sz="1200" b="0" i="0" u="none" strike="noStrike" dirty="0" err="1">
                <a:solidFill>
                  <a:srgbClr val="374151"/>
                </a:solidFill>
                <a:effectLst/>
                <a:latin typeface="ui-sans-serif"/>
              </a:rPr>
              <a:t>Європейська</a:t>
            </a:r>
            <a:r>
              <a:rPr lang="ru-RU" sz="1200" b="0" i="0" u="none" strike="noStrike" dirty="0">
                <a:solidFill>
                  <a:srgbClr val="374151"/>
                </a:solidFill>
                <a:effectLst/>
                <a:latin typeface="ui-sans-serif"/>
              </a:rPr>
              <a:t> </a:t>
            </a:r>
            <a:r>
              <a:rPr lang="ru-RU" sz="1200" b="0" i="0" u="none" strike="noStrike" dirty="0" err="1">
                <a:solidFill>
                  <a:srgbClr val="374151"/>
                </a:solidFill>
                <a:effectLst/>
                <a:latin typeface="ui-sans-serif"/>
              </a:rPr>
              <a:t>конвенція</a:t>
            </a:r>
            <a:r>
              <a:rPr lang="ru-RU" sz="1200" b="0" i="0" u="none" strike="noStrike" dirty="0">
                <a:solidFill>
                  <a:srgbClr val="374151"/>
                </a:solidFill>
                <a:effectLst/>
                <a:latin typeface="ui-sans-serif"/>
              </a:rPr>
              <a:t> з прав </a:t>
            </a:r>
            <a:r>
              <a:rPr lang="ru-RU" sz="1200" b="0" i="0" u="none" strike="noStrike" dirty="0" err="1">
                <a:solidFill>
                  <a:srgbClr val="374151"/>
                </a:solidFill>
                <a:effectLst/>
                <a:latin typeface="ui-sans-serif"/>
              </a:rPr>
              <a:t>людини</a:t>
            </a:r>
            <a:r>
              <a:rPr lang="ru-RU" sz="1200" b="0" i="0" u="none" strike="noStrike" dirty="0">
                <a:solidFill>
                  <a:srgbClr val="374151"/>
                </a:solidFill>
                <a:effectLst/>
                <a:latin typeface="ui-sans-serif"/>
              </a:rPr>
              <a:t>: </a:t>
            </a:r>
            <a:r>
              <a:rPr lang="en" sz="1200" b="0" i="0" u="sng" strike="noStrike" dirty="0">
                <a:solidFill>
                  <a:srgbClr val="374151"/>
                </a:solidFill>
                <a:effectLst/>
                <a:latin typeface="ui-sans-serif"/>
                <a:hlinkClick r:id="rId5"/>
              </a:rPr>
              <a:t>https://www.echr.coe.int</a:t>
            </a:r>
            <a:endParaRPr lang="en" sz="1200" b="0" i="0" u="none" strike="noStrike" dirty="0">
              <a:solidFill>
                <a:srgbClr val="374151"/>
              </a:solidFill>
              <a:effectLst/>
              <a:latin typeface="ui-sans-serif"/>
            </a:endParaRPr>
          </a:p>
          <a:p>
            <a:pPr>
              <a:lnSpc>
                <a:spcPct val="110000"/>
              </a:lnSpc>
            </a:pPr>
            <a:endParaRPr lang="ru-RU" sz="1400" b="0" i="0" u="none" strike="noStrike" dirty="0">
              <a:effectLst/>
              <a:latin typeface="ui-sans-serif"/>
            </a:endParaRPr>
          </a:p>
          <a:p>
            <a:pPr marL="0" indent="0">
              <a:lnSpc>
                <a:spcPct val="110000"/>
              </a:lnSpc>
              <a:buNone/>
            </a:pPr>
            <a:br>
              <a:rPr lang="ru-RU" sz="1100" dirty="0"/>
            </a:br>
            <a:endParaRPr lang="ru-UA" sz="1100" dirty="0"/>
          </a:p>
        </p:txBody>
      </p:sp>
    </p:spTree>
    <p:extLst>
      <p:ext uri="{BB962C8B-B14F-4D97-AF65-F5344CB8AC3E}">
        <p14:creationId xmlns:p14="http://schemas.microsoft.com/office/powerpoint/2010/main" val="20721576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0445EE9-DE7F-7263-09B1-421F60C84207}"/>
              </a:ext>
            </a:extLst>
          </p:cNvPr>
          <p:cNvSpPr>
            <a:spLocks noGrp="1"/>
          </p:cNvSpPr>
          <p:nvPr>
            <p:ph type="title"/>
          </p:nvPr>
        </p:nvSpPr>
        <p:spPr/>
        <p:txBody>
          <a:bodyPr/>
          <a:lstStyle/>
          <a:p>
            <a:r>
              <a:rPr lang="uk-UA" dirty="0"/>
              <a:t>СКЛАДОВІ</a:t>
            </a:r>
            <a:endParaRPr lang="ru-UA" dirty="0"/>
          </a:p>
        </p:txBody>
      </p:sp>
      <p:sp>
        <p:nvSpPr>
          <p:cNvPr id="3" name="Объект 2">
            <a:extLst>
              <a:ext uri="{FF2B5EF4-FFF2-40B4-BE49-F238E27FC236}">
                <a16:creationId xmlns:a16="http://schemas.microsoft.com/office/drawing/2014/main" id="{D3ABF9ED-EEA6-BF1D-281A-2E4B3ECB9AE6}"/>
              </a:ext>
            </a:extLst>
          </p:cNvPr>
          <p:cNvSpPr>
            <a:spLocks noGrp="1"/>
          </p:cNvSpPr>
          <p:nvPr>
            <p:ph sz="quarter" idx="13"/>
          </p:nvPr>
        </p:nvSpPr>
        <p:spPr>
          <a:xfrm>
            <a:off x="913774" y="1775792"/>
            <a:ext cx="10363826" cy="4598504"/>
          </a:xfrm>
        </p:spPr>
        <p:txBody>
          <a:bodyPr>
            <a:normAutofit fontScale="85000" lnSpcReduction="10000"/>
          </a:bodyPr>
          <a:lstStyle/>
          <a:p>
            <a:r>
              <a:rPr lang="en" b="0" i="0" u="none" strike="noStrike" dirty="0" err="1">
                <a:solidFill>
                  <a:srgbClr val="FF0000"/>
                </a:solidFill>
                <a:effectLst/>
                <a:latin typeface="ui-sans-serif"/>
              </a:rPr>
              <a:t>Nullum</a:t>
            </a:r>
            <a:r>
              <a:rPr lang="en" b="0" i="0" u="none" strike="noStrike" dirty="0">
                <a:solidFill>
                  <a:srgbClr val="FF0000"/>
                </a:solidFill>
                <a:effectLst/>
                <a:latin typeface="ui-sans-serif"/>
              </a:rPr>
              <a:t> </a:t>
            </a:r>
            <a:r>
              <a:rPr lang="en" b="0" i="0" u="none" strike="noStrike" dirty="0" err="1">
                <a:solidFill>
                  <a:srgbClr val="FF0000"/>
                </a:solidFill>
                <a:effectLst/>
                <a:latin typeface="ui-sans-serif"/>
              </a:rPr>
              <a:t>crimen</a:t>
            </a:r>
            <a:r>
              <a:rPr lang="en" b="0" i="0" u="none" strike="noStrike" dirty="0">
                <a:solidFill>
                  <a:srgbClr val="FF0000"/>
                </a:solidFill>
                <a:effectLst/>
                <a:latin typeface="ui-sans-serif"/>
              </a:rPr>
              <a:t> sine </a:t>
            </a:r>
            <a:r>
              <a:rPr lang="en" b="0" i="0" u="none" strike="noStrike" dirty="0" err="1">
                <a:solidFill>
                  <a:srgbClr val="FF0000"/>
                </a:solidFill>
                <a:effectLst/>
                <a:latin typeface="ui-sans-serif"/>
              </a:rPr>
              <a:t>lege</a:t>
            </a:r>
            <a:r>
              <a:rPr lang="en" b="0" i="0" u="none" strike="noStrike" dirty="0">
                <a:solidFill>
                  <a:srgbClr val="374151"/>
                </a:solidFill>
                <a:effectLst/>
                <a:latin typeface="ui-sans-serif"/>
              </a:rPr>
              <a:t>: "</a:t>
            </a:r>
            <a:r>
              <a:rPr lang="ru-RU" b="0" i="0" u="none" strike="noStrike" dirty="0" err="1">
                <a:solidFill>
                  <a:srgbClr val="374151"/>
                </a:solidFill>
                <a:effectLst/>
                <a:latin typeface="ui-sans-serif"/>
              </a:rPr>
              <a:t>Немає</a:t>
            </a:r>
            <a:r>
              <a:rPr lang="ru-RU" b="0" i="0" u="none" strike="noStrike" dirty="0">
                <a:solidFill>
                  <a:srgbClr val="374151"/>
                </a:solidFill>
                <a:effectLst/>
                <a:latin typeface="ui-sans-serif"/>
              </a:rPr>
              <a:t> </a:t>
            </a:r>
            <a:r>
              <a:rPr lang="ru-RU" b="0" i="0" u="none" strike="noStrike" dirty="0" err="1">
                <a:solidFill>
                  <a:srgbClr val="374151"/>
                </a:solidFill>
                <a:effectLst/>
                <a:latin typeface="ui-sans-serif"/>
              </a:rPr>
              <a:t>злочину</a:t>
            </a:r>
            <a:r>
              <a:rPr lang="ru-RU" b="0" i="0" u="none" strike="noStrike" dirty="0">
                <a:solidFill>
                  <a:srgbClr val="374151"/>
                </a:solidFill>
                <a:effectLst/>
                <a:latin typeface="ui-sans-serif"/>
              </a:rPr>
              <a:t> без закону". </a:t>
            </a:r>
            <a:r>
              <a:rPr lang="ru-RU" b="0" i="0" u="none" strike="noStrike" dirty="0" err="1">
                <a:solidFill>
                  <a:srgbClr val="374151"/>
                </a:solidFill>
                <a:effectLst/>
                <a:latin typeface="ui-sans-serif"/>
              </a:rPr>
              <a:t>Це</a:t>
            </a:r>
            <a:r>
              <a:rPr lang="ru-RU" b="0" i="0" u="none" strike="noStrike" dirty="0">
                <a:solidFill>
                  <a:srgbClr val="374151"/>
                </a:solidFill>
                <a:effectLst/>
                <a:latin typeface="ui-sans-serif"/>
              </a:rPr>
              <a:t> </a:t>
            </a:r>
            <a:r>
              <a:rPr lang="ru-RU" b="0" i="0" u="none" strike="noStrike" dirty="0" err="1">
                <a:solidFill>
                  <a:srgbClr val="374151"/>
                </a:solidFill>
                <a:effectLst/>
                <a:latin typeface="ui-sans-serif"/>
              </a:rPr>
              <a:t>означає</a:t>
            </a:r>
            <a:r>
              <a:rPr lang="ru-RU" b="0" i="0" u="none" strike="noStrike" dirty="0">
                <a:solidFill>
                  <a:srgbClr val="374151"/>
                </a:solidFill>
                <a:effectLst/>
                <a:latin typeface="ui-sans-serif"/>
              </a:rPr>
              <a:t>, </a:t>
            </a:r>
            <a:r>
              <a:rPr lang="ru-RU" b="0" i="0" u="none" strike="noStrike" dirty="0" err="1">
                <a:solidFill>
                  <a:srgbClr val="374151"/>
                </a:solidFill>
                <a:effectLst/>
                <a:latin typeface="ui-sans-serif"/>
              </a:rPr>
              <a:t>що</a:t>
            </a:r>
            <a:r>
              <a:rPr lang="ru-RU" b="0" i="0" u="none" strike="noStrike" dirty="0">
                <a:solidFill>
                  <a:srgbClr val="374151"/>
                </a:solidFill>
                <a:effectLst/>
                <a:latin typeface="ui-sans-serif"/>
              </a:rPr>
              <a:t> </a:t>
            </a:r>
            <a:r>
              <a:rPr lang="ru-RU" b="0" i="0" u="none" strike="noStrike" dirty="0" err="1">
                <a:solidFill>
                  <a:srgbClr val="374151"/>
                </a:solidFill>
                <a:effectLst/>
                <a:latin typeface="ui-sans-serif"/>
              </a:rPr>
              <a:t>діяння</a:t>
            </a:r>
            <a:r>
              <a:rPr lang="ru-RU" b="0" i="0" u="none" strike="noStrike" dirty="0">
                <a:solidFill>
                  <a:srgbClr val="374151"/>
                </a:solidFill>
                <a:effectLst/>
                <a:latin typeface="ui-sans-serif"/>
              </a:rPr>
              <a:t> </a:t>
            </a:r>
            <a:r>
              <a:rPr lang="ru-RU" b="0" i="0" u="none" strike="noStrike" dirty="0" err="1">
                <a:solidFill>
                  <a:srgbClr val="374151"/>
                </a:solidFill>
                <a:effectLst/>
                <a:latin typeface="ui-sans-serif"/>
              </a:rPr>
              <a:t>може</a:t>
            </a:r>
            <a:r>
              <a:rPr lang="ru-RU" b="0" i="0" u="none" strike="noStrike" dirty="0">
                <a:solidFill>
                  <a:srgbClr val="374151"/>
                </a:solidFill>
                <a:effectLst/>
                <a:latin typeface="ui-sans-serif"/>
              </a:rPr>
              <a:t> бути </a:t>
            </a:r>
            <a:r>
              <a:rPr lang="ru-RU" b="0" i="0" u="none" strike="noStrike" dirty="0" err="1">
                <a:solidFill>
                  <a:srgbClr val="374151"/>
                </a:solidFill>
                <a:effectLst/>
                <a:latin typeface="ui-sans-serif"/>
              </a:rPr>
              <a:t>визнане</a:t>
            </a:r>
            <a:r>
              <a:rPr lang="ru-RU" b="0" i="0" u="none" strike="noStrike" dirty="0">
                <a:solidFill>
                  <a:srgbClr val="374151"/>
                </a:solidFill>
                <a:effectLst/>
                <a:latin typeface="ui-sans-serif"/>
              </a:rPr>
              <a:t> </a:t>
            </a:r>
            <a:r>
              <a:rPr lang="ru-RU" b="0" i="0" u="none" strike="noStrike" dirty="0" err="1">
                <a:solidFill>
                  <a:srgbClr val="374151"/>
                </a:solidFill>
                <a:effectLst/>
                <a:latin typeface="ui-sans-serif"/>
              </a:rPr>
              <a:t>злочином</a:t>
            </a:r>
            <a:r>
              <a:rPr lang="ru-RU" b="0" i="0" u="none" strike="noStrike" dirty="0">
                <a:solidFill>
                  <a:srgbClr val="374151"/>
                </a:solidFill>
                <a:effectLst/>
                <a:latin typeface="ui-sans-serif"/>
              </a:rPr>
              <a:t> </a:t>
            </a:r>
            <a:r>
              <a:rPr lang="ru-RU" b="0" i="0" u="none" strike="noStrike" dirty="0" err="1">
                <a:solidFill>
                  <a:srgbClr val="374151"/>
                </a:solidFill>
                <a:effectLst/>
                <a:latin typeface="ui-sans-serif"/>
              </a:rPr>
              <a:t>лише</a:t>
            </a:r>
            <a:r>
              <a:rPr lang="ru-RU" b="0" i="0" u="none" strike="noStrike" dirty="0">
                <a:solidFill>
                  <a:srgbClr val="374151"/>
                </a:solidFill>
                <a:effectLst/>
                <a:latin typeface="ui-sans-serif"/>
              </a:rPr>
              <a:t> </a:t>
            </a:r>
            <a:r>
              <a:rPr lang="ru-RU" b="0" i="0" u="none" strike="noStrike" dirty="0" err="1">
                <a:solidFill>
                  <a:srgbClr val="374151"/>
                </a:solidFill>
                <a:effectLst/>
                <a:latin typeface="ui-sans-serif"/>
              </a:rPr>
              <a:t>тоді</a:t>
            </a:r>
            <a:r>
              <a:rPr lang="ru-RU" b="0" i="0" u="none" strike="noStrike" dirty="0">
                <a:solidFill>
                  <a:srgbClr val="374151"/>
                </a:solidFill>
                <a:effectLst/>
                <a:latin typeface="ui-sans-serif"/>
              </a:rPr>
              <a:t>, коли </a:t>
            </a:r>
            <a:r>
              <a:rPr lang="ru-RU" b="0" i="0" u="none" strike="noStrike" dirty="0" err="1">
                <a:solidFill>
                  <a:srgbClr val="374151"/>
                </a:solidFill>
                <a:effectLst/>
                <a:latin typeface="ui-sans-serif"/>
              </a:rPr>
              <a:t>воно</a:t>
            </a:r>
            <a:r>
              <a:rPr lang="ru-RU" b="0" i="0" u="none" strike="noStrike" dirty="0">
                <a:solidFill>
                  <a:srgbClr val="374151"/>
                </a:solidFill>
                <a:effectLst/>
                <a:latin typeface="ui-sans-serif"/>
              </a:rPr>
              <a:t> прямо </a:t>
            </a:r>
            <a:r>
              <a:rPr lang="ru-RU" b="0" i="0" u="none" strike="noStrike" dirty="0" err="1">
                <a:solidFill>
                  <a:srgbClr val="374151"/>
                </a:solidFill>
                <a:effectLst/>
                <a:latin typeface="ui-sans-serif"/>
              </a:rPr>
              <a:t>передбачене</a:t>
            </a:r>
            <a:r>
              <a:rPr lang="ru-RU" b="0" i="0" u="none" strike="noStrike" dirty="0">
                <a:solidFill>
                  <a:srgbClr val="374151"/>
                </a:solidFill>
                <a:effectLst/>
                <a:latin typeface="ui-sans-serif"/>
              </a:rPr>
              <a:t> </a:t>
            </a:r>
            <a:r>
              <a:rPr lang="ru-RU" b="0" i="0" u="none" strike="noStrike" dirty="0" err="1">
                <a:solidFill>
                  <a:srgbClr val="374151"/>
                </a:solidFill>
                <a:effectLst/>
                <a:latin typeface="ui-sans-serif"/>
              </a:rPr>
              <a:t>кримінальним</a:t>
            </a:r>
            <a:r>
              <a:rPr lang="ru-RU" b="0" i="0" u="none" strike="noStrike" dirty="0">
                <a:solidFill>
                  <a:srgbClr val="374151"/>
                </a:solidFill>
                <a:effectLst/>
                <a:latin typeface="ui-sans-serif"/>
              </a:rPr>
              <a:t> законом. </a:t>
            </a:r>
          </a:p>
          <a:p>
            <a:r>
              <a:rPr lang="en" b="0" i="0" u="none" strike="noStrike" dirty="0" err="1">
                <a:solidFill>
                  <a:srgbClr val="374151"/>
                </a:solidFill>
                <a:effectLst/>
                <a:latin typeface="ui-sans-serif"/>
              </a:rPr>
              <a:t>Nulla</a:t>
            </a:r>
            <a:r>
              <a:rPr lang="en" b="0" i="0" u="none" strike="noStrike" dirty="0">
                <a:solidFill>
                  <a:srgbClr val="374151"/>
                </a:solidFill>
                <a:effectLst/>
                <a:latin typeface="ui-sans-serif"/>
              </a:rPr>
              <a:t> </a:t>
            </a:r>
            <a:r>
              <a:rPr lang="en" b="0" i="0" u="none" strike="noStrike" dirty="0" err="1">
                <a:solidFill>
                  <a:srgbClr val="374151"/>
                </a:solidFill>
                <a:effectLst/>
                <a:latin typeface="ui-sans-serif"/>
              </a:rPr>
              <a:t>poena</a:t>
            </a:r>
            <a:r>
              <a:rPr lang="en" b="0" i="0" u="none" strike="noStrike" dirty="0">
                <a:solidFill>
                  <a:srgbClr val="374151"/>
                </a:solidFill>
                <a:effectLst/>
                <a:latin typeface="ui-sans-serif"/>
              </a:rPr>
              <a:t> sine </a:t>
            </a:r>
            <a:r>
              <a:rPr lang="en" b="0" i="0" u="none" strike="noStrike" dirty="0" err="1">
                <a:solidFill>
                  <a:srgbClr val="374151"/>
                </a:solidFill>
                <a:effectLst/>
                <a:latin typeface="ui-sans-serif"/>
              </a:rPr>
              <a:t>lege</a:t>
            </a:r>
            <a:r>
              <a:rPr lang="en" b="0" i="0" u="none" strike="noStrike" dirty="0">
                <a:solidFill>
                  <a:srgbClr val="374151"/>
                </a:solidFill>
                <a:effectLst/>
                <a:latin typeface="ui-sans-serif"/>
              </a:rPr>
              <a:t>: "</a:t>
            </a:r>
            <a:r>
              <a:rPr lang="ru-RU" b="0" i="0" u="none" strike="noStrike" dirty="0" err="1">
                <a:solidFill>
                  <a:srgbClr val="374151"/>
                </a:solidFill>
                <a:effectLst/>
                <a:latin typeface="ui-sans-serif"/>
              </a:rPr>
              <a:t>Немає</a:t>
            </a:r>
            <a:r>
              <a:rPr lang="ru-RU" b="0" i="0" u="none" strike="noStrike" dirty="0">
                <a:solidFill>
                  <a:srgbClr val="374151"/>
                </a:solidFill>
                <a:effectLst/>
                <a:latin typeface="ui-sans-serif"/>
              </a:rPr>
              <a:t> </a:t>
            </a:r>
            <a:r>
              <a:rPr lang="ru-RU" b="0" i="0" u="none" strike="noStrike" dirty="0" err="1">
                <a:solidFill>
                  <a:srgbClr val="374151"/>
                </a:solidFill>
                <a:effectLst/>
                <a:latin typeface="ui-sans-serif"/>
              </a:rPr>
              <a:t>покарання</a:t>
            </a:r>
            <a:r>
              <a:rPr lang="ru-RU" b="0" i="0" u="none" strike="noStrike" dirty="0">
                <a:solidFill>
                  <a:srgbClr val="374151"/>
                </a:solidFill>
                <a:effectLst/>
                <a:latin typeface="ui-sans-serif"/>
              </a:rPr>
              <a:t> без закону". </a:t>
            </a:r>
            <a:r>
              <a:rPr lang="ru-RU" b="0" i="0" u="none" strike="noStrike" dirty="0" err="1">
                <a:solidFill>
                  <a:srgbClr val="374151"/>
                </a:solidFill>
                <a:effectLst/>
                <a:latin typeface="ui-sans-serif"/>
              </a:rPr>
              <a:t>Це</a:t>
            </a:r>
            <a:r>
              <a:rPr lang="ru-RU" b="0" i="0" u="none" strike="noStrike" dirty="0">
                <a:solidFill>
                  <a:srgbClr val="374151"/>
                </a:solidFill>
                <a:effectLst/>
                <a:latin typeface="ui-sans-serif"/>
              </a:rPr>
              <a:t> </a:t>
            </a:r>
            <a:r>
              <a:rPr lang="ru-RU" b="0" i="0" u="none" strike="noStrike" dirty="0" err="1">
                <a:solidFill>
                  <a:srgbClr val="374151"/>
                </a:solidFill>
                <a:effectLst/>
                <a:latin typeface="ui-sans-serif"/>
              </a:rPr>
              <a:t>означає</a:t>
            </a:r>
            <a:r>
              <a:rPr lang="ru-RU" b="0" i="0" u="none" strike="noStrike" dirty="0">
                <a:solidFill>
                  <a:srgbClr val="374151"/>
                </a:solidFill>
                <a:effectLst/>
                <a:latin typeface="ui-sans-serif"/>
              </a:rPr>
              <a:t>, </a:t>
            </a:r>
            <a:r>
              <a:rPr lang="ru-RU" b="0" i="0" u="none" strike="noStrike" dirty="0" err="1">
                <a:solidFill>
                  <a:srgbClr val="374151"/>
                </a:solidFill>
                <a:effectLst/>
                <a:latin typeface="ui-sans-serif"/>
              </a:rPr>
              <a:t>що</a:t>
            </a:r>
            <a:r>
              <a:rPr lang="ru-RU" b="0" i="0" u="none" strike="noStrike" dirty="0">
                <a:solidFill>
                  <a:srgbClr val="374151"/>
                </a:solidFill>
                <a:effectLst/>
                <a:latin typeface="ui-sans-serif"/>
              </a:rPr>
              <a:t> </a:t>
            </a:r>
            <a:r>
              <a:rPr lang="ru-RU" b="0" i="0" u="none" strike="noStrike" dirty="0" err="1">
                <a:solidFill>
                  <a:srgbClr val="374151"/>
                </a:solidFill>
                <a:effectLst/>
                <a:latin typeface="ui-sans-serif"/>
              </a:rPr>
              <a:t>покарання</a:t>
            </a:r>
            <a:r>
              <a:rPr lang="ru-RU" b="0" i="0" u="none" strike="noStrike" dirty="0">
                <a:solidFill>
                  <a:srgbClr val="374151"/>
                </a:solidFill>
                <a:effectLst/>
                <a:latin typeface="ui-sans-serif"/>
              </a:rPr>
              <a:t> </a:t>
            </a:r>
            <a:r>
              <a:rPr lang="ru-RU" b="0" i="0" u="none" strike="noStrike" dirty="0" err="1">
                <a:solidFill>
                  <a:srgbClr val="374151"/>
                </a:solidFill>
                <a:effectLst/>
                <a:latin typeface="ui-sans-serif"/>
              </a:rPr>
              <a:t>може</a:t>
            </a:r>
            <a:r>
              <a:rPr lang="ru-RU" b="0" i="0" u="none" strike="noStrike" dirty="0">
                <a:solidFill>
                  <a:srgbClr val="374151"/>
                </a:solidFill>
                <a:effectLst/>
                <a:latin typeface="ui-sans-serif"/>
              </a:rPr>
              <a:t> бути </a:t>
            </a:r>
            <a:r>
              <a:rPr lang="ru-RU" b="0" i="0" u="none" strike="noStrike" dirty="0" err="1">
                <a:solidFill>
                  <a:srgbClr val="374151"/>
                </a:solidFill>
                <a:effectLst/>
                <a:latin typeface="ui-sans-serif"/>
              </a:rPr>
              <a:t>призначене</a:t>
            </a:r>
            <a:r>
              <a:rPr lang="ru-RU" b="0" i="0" u="none" strike="noStrike" dirty="0">
                <a:solidFill>
                  <a:srgbClr val="374151"/>
                </a:solidFill>
                <a:effectLst/>
                <a:latin typeface="ui-sans-serif"/>
              </a:rPr>
              <a:t> </a:t>
            </a:r>
            <a:r>
              <a:rPr lang="ru-RU" b="0" i="0" u="none" strike="noStrike" dirty="0" err="1">
                <a:solidFill>
                  <a:srgbClr val="374151"/>
                </a:solidFill>
                <a:effectLst/>
                <a:latin typeface="ui-sans-serif"/>
              </a:rPr>
              <a:t>лише</a:t>
            </a:r>
            <a:r>
              <a:rPr lang="ru-RU" b="0" i="0" u="none" strike="noStrike" dirty="0">
                <a:solidFill>
                  <a:srgbClr val="374151"/>
                </a:solidFill>
                <a:effectLst/>
                <a:latin typeface="ui-sans-serif"/>
              </a:rPr>
              <a:t> </a:t>
            </a:r>
            <a:r>
              <a:rPr lang="ru-RU" b="0" i="0" u="none" strike="noStrike" dirty="0" err="1">
                <a:solidFill>
                  <a:srgbClr val="374151"/>
                </a:solidFill>
                <a:effectLst/>
                <a:latin typeface="ui-sans-serif"/>
              </a:rPr>
              <a:t>тоді</a:t>
            </a:r>
            <a:r>
              <a:rPr lang="ru-RU" b="0" i="0" u="none" strike="noStrike" dirty="0">
                <a:solidFill>
                  <a:srgbClr val="374151"/>
                </a:solidFill>
                <a:effectLst/>
                <a:latin typeface="ui-sans-serif"/>
              </a:rPr>
              <a:t>, коли </a:t>
            </a:r>
            <a:r>
              <a:rPr lang="ru-RU" b="0" i="0" u="none" strike="noStrike" dirty="0" err="1">
                <a:solidFill>
                  <a:srgbClr val="374151"/>
                </a:solidFill>
                <a:effectLst/>
                <a:latin typeface="ui-sans-serif"/>
              </a:rPr>
              <a:t>воно</a:t>
            </a:r>
            <a:r>
              <a:rPr lang="ru-RU" b="0" i="0" u="none" strike="noStrike" dirty="0">
                <a:solidFill>
                  <a:srgbClr val="374151"/>
                </a:solidFill>
                <a:effectLst/>
                <a:latin typeface="ui-sans-serif"/>
              </a:rPr>
              <a:t> </a:t>
            </a:r>
            <a:r>
              <a:rPr lang="ru-RU" b="0" i="0" u="none" strike="noStrike" dirty="0" err="1">
                <a:solidFill>
                  <a:srgbClr val="374151"/>
                </a:solidFill>
                <a:effectLst/>
                <a:latin typeface="ui-sans-serif"/>
              </a:rPr>
              <a:t>передбачене</a:t>
            </a:r>
            <a:r>
              <a:rPr lang="ru-RU" b="0" i="0" u="none" strike="noStrike" dirty="0">
                <a:solidFill>
                  <a:srgbClr val="374151"/>
                </a:solidFill>
                <a:effectLst/>
                <a:latin typeface="ui-sans-serif"/>
              </a:rPr>
              <a:t> законом за </a:t>
            </a:r>
            <a:r>
              <a:rPr lang="ru-RU" b="0" i="0" u="none" strike="noStrike" dirty="0" err="1">
                <a:solidFill>
                  <a:srgbClr val="374151"/>
                </a:solidFill>
                <a:effectLst/>
                <a:latin typeface="ui-sans-serif"/>
              </a:rPr>
              <a:t>конкретне</a:t>
            </a:r>
            <a:r>
              <a:rPr lang="ru-RU" b="0" i="0" u="none" strike="noStrike" dirty="0">
                <a:solidFill>
                  <a:srgbClr val="374151"/>
                </a:solidFill>
                <a:effectLst/>
                <a:latin typeface="ui-sans-serif"/>
              </a:rPr>
              <a:t> </a:t>
            </a:r>
            <a:r>
              <a:rPr lang="ru-RU" b="0" i="0" u="none" strike="noStrike" dirty="0" err="1">
                <a:solidFill>
                  <a:srgbClr val="374151"/>
                </a:solidFill>
                <a:effectLst/>
                <a:latin typeface="ui-sans-serif"/>
              </a:rPr>
              <a:t>злочинне</a:t>
            </a:r>
            <a:r>
              <a:rPr lang="ru-RU" b="0" i="0" u="none" strike="noStrike" dirty="0">
                <a:solidFill>
                  <a:srgbClr val="374151"/>
                </a:solidFill>
                <a:effectLst/>
                <a:latin typeface="ui-sans-serif"/>
              </a:rPr>
              <a:t> </a:t>
            </a:r>
            <a:r>
              <a:rPr lang="ru-RU" b="0" i="0" u="none" strike="noStrike" dirty="0" err="1">
                <a:solidFill>
                  <a:srgbClr val="374151"/>
                </a:solidFill>
                <a:effectLst/>
                <a:latin typeface="ui-sans-serif"/>
              </a:rPr>
              <a:t>діяння</a:t>
            </a:r>
            <a:r>
              <a:rPr lang="ru-RU" b="0" i="0" u="none" strike="noStrike" dirty="0">
                <a:solidFill>
                  <a:srgbClr val="374151"/>
                </a:solidFill>
                <a:effectLst/>
                <a:latin typeface="ui-sans-serif"/>
              </a:rPr>
              <a:t>. </a:t>
            </a:r>
          </a:p>
          <a:p>
            <a:r>
              <a:rPr lang="en" b="0" i="0" u="none" strike="noStrike" dirty="0">
                <a:solidFill>
                  <a:srgbClr val="FF0000"/>
                </a:solidFill>
                <a:effectLst/>
                <a:latin typeface="ui-sans-serif"/>
              </a:rPr>
              <a:t>Lex </a:t>
            </a:r>
            <a:r>
              <a:rPr lang="en" b="0" i="0" u="none" strike="noStrike" dirty="0" err="1">
                <a:solidFill>
                  <a:srgbClr val="FF0000"/>
                </a:solidFill>
                <a:effectLst/>
                <a:latin typeface="ui-sans-serif"/>
              </a:rPr>
              <a:t>certa</a:t>
            </a:r>
            <a:r>
              <a:rPr lang="en" b="0" i="0" u="none" strike="noStrike" dirty="0">
                <a:solidFill>
                  <a:srgbClr val="374151"/>
                </a:solidFill>
                <a:effectLst/>
                <a:latin typeface="ui-sans-serif"/>
              </a:rPr>
              <a:t>: </a:t>
            </a:r>
            <a:r>
              <a:rPr lang="ru-RU" b="0" i="0" u="none" strike="noStrike" dirty="0" err="1">
                <a:solidFill>
                  <a:srgbClr val="374151"/>
                </a:solidFill>
                <a:effectLst/>
                <a:latin typeface="ui-sans-serif"/>
              </a:rPr>
              <a:t>Вимога</a:t>
            </a:r>
            <a:r>
              <a:rPr lang="ru-RU" b="0" i="0" u="none" strike="noStrike" dirty="0">
                <a:solidFill>
                  <a:srgbClr val="374151"/>
                </a:solidFill>
                <a:effectLst/>
                <a:latin typeface="ui-sans-serif"/>
              </a:rPr>
              <a:t> </a:t>
            </a:r>
            <a:r>
              <a:rPr lang="ru-RU" b="0" i="0" u="none" strike="noStrike" dirty="0" err="1">
                <a:solidFill>
                  <a:srgbClr val="374151"/>
                </a:solidFill>
                <a:effectLst/>
                <a:latin typeface="ui-sans-serif"/>
              </a:rPr>
              <a:t>визначеності</a:t>
            </a:r>
            <a:r>
              <a:rPr lang="ru-RU" b="0" i="0" u="none" strike="noStrike" dirty="0">
                <a:solidFill>
                  <a:srgbClr val="374151"/>
                </a:solidFill>
                <a:effectLst/>
                <a:latin typeface="ui-sans-serif"/>
              </a:rPr>
              <a:t> закону. </a:t>
            </a:r>
            <a:r>
              <a:rPr lang="ru-RU" b="0" i="0" u="none" strike="noStrike" dirty="0" err="1">
                <a:solidFill>
                  <a:srgbClr val="374151"/>
                </a:solidFill>
                <a:effectLst/>
                <a:latin typeface="ui-sans-serif"/>
              </a:rPr>
              <a:t>Кримінальний</a:t>
            </a:r>
            <a:r>
              <a:rPr lang="ru-RU" b="0" i="0" u="none" strike="noStrike" dirty="0">
                <a:solidFill>
                  <a:srgbClr val="374151"/>
                </a:solidFill>
                <a:effectLst/>
                <a:latin typeface="ui-sans-serif"/>
              </a:rPr>
              <a:t> закон повинен бути </a:t>
            </a:r>
            <a:r>
              <a:rPr lang="ru-RU" b="0" i="0" u="none" strike="noStrike" dirty="0" err="1">
                <a:solidFill>
                  <a:srgbClr val="374151"/>
                </a:solidFill>
                <a:effectLst/>
                <a:latin typeface="ui-sans-serif"/>
              </a:rPr>
              <a:t>чітким</a:t>
            </a:r>
            <a:r>
              <a:rPr lang="ru-RU" b="0" i="0" u="none" strike="noStrike" dirty="0">
                <a:solidFill>
                  <a:srgbClr val="374151"/>
                </a:solidFill>
                <a:effectLst/>
                <a:latin typeface="ui-sans-serif"/>
              </a:rPr>
              <a:t>, </a:t>
            </a:r>
            <a:r>
              <a:rPr lang="ru-RU" b="0" i="0" u="none" strike="noStrike" dirty="0" err="1">
                <a:solidFill>
                  <a:srgbClr val="374151"/>
                </a:solidFill>
                <a:effectLst/>
                <a:latin typeface="ui-sans-serif"/>
              </a:rPr>
              <a:t>зрозумілим</a:t>
            </a:r>
            <a:r>
              <a:rPr lang="ru-RU" b="0" i="0" u="none" strike="noStrike" dirty="0">
                <a:solidFill>
                  <a:srgbClr val="374151"/>
                </a:solidFill>
                <a:effectLst/>
                <a:latin typeface="ui-sans-serif"/>
              </a:rPr>
              <a:t> і </a:t>
            </a:r>
            <a:r>
              <a:rPr lang="ru-RU" b="0" i="0" u="none" strike="noStrike" dirty="0" err="1">
                <a:solidFill>
                  <a:srgbClr val="374151"/>
                </a:solidFill>
                <a:effectLst/>
                <a:latin typeface="ui-sans-serif"/>
              </a:rPr>
              <a:t>недвозначним</a:t>
            </a:r>
            <a:r>
              <a:rPr lang="ru-RU" b="0" i="0" u="none" strike="noStrike" dirty="0">
                <a:solidFill>
                  <a:srgbClr val="374151"/>
                </a:solidFill>
                <a:effectLst/>
                <a:latin typeface="ui-sans-serif"/>
              </a:rPr>
              <a:t>, </a:t>
            </a:r>
            <a:r>
              <a:rPr lang="ru-RU" b="0" i="0" u="none" strike="noStrike" dirty="0" err="1">
                <a:solidFill>
                  <a:srgbClr val="374151"/>
                </a:solidFill>
                <a:effectLst/>
                <a:latin typeface="ui-sans-serif"/>
              </a:rPr>
              <a:t>щоб</a:t>
            </a:r>
            <a:r>
              <a:rPr lang="ru-RU" b="0" i="0" u="none" strike="noStrike" dirty="0">
                <a:solidFill>
                  <a:srgbClr val="374151"/>
                </a:solidFill>
                <a:effectLst/>
                <a:latin typeface="ui-sans-serif"/>
              </a:rPr>
              <a:t> особа могла </a:t>
            </a:r>
            <a:r>
              <a:rPr lang="ru-RU" b="0" i="0" u="none" strike="noStrike" dirty="0" err="1">
                <a:solidFill>
                  <a:srgbClr val="374151"/>
                </a:solidFill>
                <a:effectLst/>
                <a:latin typeface="ui-sans-serif"/>
              </a:rPr>
              <a:t>передбачити</a:t>
            </a:r>
            <a:r>
              <a:rPr lang="ru-RU" b="0" i="0" u="none" strike="noStrike" dirty="0">
                <a:solidFill>
                  <a:srgbClr val="374151"/>
                </a:solidFill>
                <a:effectLst/>
                <a:latin typeface="ui-sans-serif"/>
              </a:rPr>
              <a:t> </a:t>
            </a:r>
            <a:r>
              <a:rPr lang="ru-RU" b="0" i="0" u="none" strike="noStrike" dirty="0" err="1">
                <a:solidFill>
                  <a:srgbClr val="374151"/>
                </a:solidFill>
                <a:effectLst/>
                <a:latin typeface="ui-sans-serif"/>
              </a:rPr>
              <a:t>наслідки</a:t>
            </a:r>
            <a:r>
              <a:rPr lang="ru-RU" b="0" i="0" u="none" strike="noStrike" dirty="0">
                <a:solidFill>
                  <a:srgbClr val="374151"/>
                </a:solidFill>
                <a:effectLst/>
                <a:latin typeface="ui-sans-serif"/>
              </a:rPr>
              <a:t> </a:t>
            </a:r>
            <a:r>
              <a:rPr lang="ru-RU" b="0" i="0" u="none" strike="noStrike" dirty="0" err="1">
                <a:solidFill>
                  <a:srgbClr val="374151"/>
                </a:solidFill>
                <a:effectLst/>
                <a:latin typeface="ui-sans-serif"/>
              </a:rPr>
              <a:t>своїх</a:t>
            </a:r>
            <a:r>
              <a:rPr lang="ru-RU" b="0" i="0" u="none" strike="noStrike" dirty="0">
                <a:solidFill>
                  <a:srgbClr val="374151"/>
                </a:solidFill>
                <a:effectLst/>
                <a:latin typeface="ui-sans-serif"/>
              </a:rPr>
              <a:t> </a:t>
            </a:r>
            <a:r>
              <a:rPr lang="ru-RU" b="0" i="0" u="none" strike="noStrike" dirty="0" err="1">
                <a:solidFill>
                  <a:srgbClr val="374151"/>
                </a:solidFill>
                <a:effectLst/>
                <a:latin typeface="ui-sans-serif"/>
              </a:rPr>
              <a:t>дій</a:t>
            </a:r>
            <a:r>
              <a:rPr lang="ru-RU" b="0" i="0" u="none" strike="noStrike" dirty="0">
                <a:solidFill>
                  <a:srgbClr val="374151"/>
                </a:solidFill>
                <a:effectLst/>
                <a:latin typeface="ui-sans-serif"/>
              </a:rPr>
              <a:t>. </a:t>
            </a:r>
          </a:p>
          <a:p>
            <a:r>
              <a:rPr lang="en" b="0" i="0" u="none" strike="noStrike" dirty="0">
                <a:solidFill>
                  <a:srgbClr val="FF0000"/>
                </a:solidFill>
                <a:effectLst/>
                <a:latin typeface="ui-sans-serif"/>
              </a:rPr>
              <a:t>Lex stricta</a:t>
            </a:r>
            <a:r>
              <a:rPr lang="en" b="0" i="0" u="none" strike="noStrike" dirty="0">
                <a:solidFill>
                  <a:srgbClr val="374151"/>
                </a:solidFill>
                <a:effectLst/>
                <a:latin typeface="ui-sans-serif"/>
              </a:rPr>
              <a:t>: </a:t>
            </a:r>
            <a:r>
              <a:rPr lang="ru-RU" b="0" i="0" u="none" strike="noStrike" dirty="0">
                <a:solidFill>
                  <a:srgbClr val="374151"/>
                </a:solidFill>
                <a:effectLst/>
                <a:latin typeface="ui-sans-serif"/>
              </a:rPr>
              <a:t>Заборона </a:t>
            </a:r>
            <a:r>
              <a:rPr lang="ru-RU" b="0" i="0" u="none" strike="noStrike" dirty="0" err="1">
                <a:solidFill>
                  <a:srgbClr val="374151"/>
                </a:solidFill>
                <a:effectLst/>
                <a:latin typeface="ui-sans-serif"/>
              </a:rPr>
              <a:t>застосування</a:t>
            </a:r>
            <a:r>
              <a:rPr lang="ru-RU" b="0" i="0" u="none" strike="noStrike" dirty="0">
                <a:solidFill>
                  <a:srgbClr val="374151"/>
                </a:solidFill>
                <a:effectLst/>
                <a:latin typeface="ui-sans-serif"/>
              </a:rPr>
              <a:t> </a:t>
            </a:r>
            <a:r>
              <a:rPr lang="ru-RU" b="0" i="0" u="none" strike="noStrike" dirty="0" err="1">
                <a:solidFill>
                  <a:srgbClr val="374151"/>
                </a:solidFill>
                <a:effectLst/>
                <a:latin typeface="ui-sans-serif"/>
              </a:rPr>
              <a:t>аналогії</a:t>
            </a:r>
            <a:r>
              <a:rPr lang="ru-RU" b="0" i="0" u="none" strike="noStrike" dirty="0">
                <a:solidFill>
                  <a:srgbClr val="374151"/>
                </a:solidFill>
                <a:effectLst/>
                <a:latin typeface="ui-sans-serif"/>
              </a:rPr>
              <a:t>. </a:t>
            </a:r>
            <a:r>
              <a:rPr lang="ru-RU" b="0" i="0" u="none" strike="noStrike" dirty="0" err="1">
                <a:solidFill>
                  <a:srgbClr val="374151"/>
                </a:solidFill>
                <a:effectLst/>
                <a:latin typeface="ui-sans-serif"/>
              </a:rPr>
              <a:t>Це</a:t>
            </a:r>
            <a:r>
              <a:rPr lang="ru-RU" b="0" i="0" u="none" strike="noStrike" dirty="0">
                <a:solidFill>
                  <a:srgbClr val="374151"/>
                </a:solidFill>
                <a:effectLst/>
                <a:latin typeface="ui-sans-serif"/>
              </a:rPr>
              <a:t> </a:t>
            </a:r>
            <a:r>
              <a:rPr lang="ru-RU" b="0" i="0" u="none" strike="noStrike" dirty="0" err="1">
                <a:solidFill>
                  <a:srgbClr val="374151"/>
                </a:solidFill>
                <a:effectLst/>
                <a:latin typeface="ui-sans-serif"/>
              </a:rPr>
              <a:t>означає</a:t>
            </a:r>
            <a:r>
              <a:rPr lang="ru-RU" b="0" i="0" u="none" strike="noStrike" dirty="0">
                <a:solidFill>
                  <a:srgbClr val="374151"/>
                </a:solidFill>
                <a:effectLst/>
                <a:latin typeface="ui-sans-serif"/>
              </a:rPr>
              <a:t>, </a:t>
            </a:r>
            <a:r>
              <a:rPr lang="ru-RU" b="0" i="0" u="none" strike="noStrike" dirty="0" err="1">
                <a:solidFill>
                  <a:srgbClr val="374151"/>
                </a:solidFill>
                <a:effectLst/>
                <a:latin typeface="ui-sans-serif"/>
              </a:rPr>
              <a:t>що</a:t>
            </a:r>
            <a:r>
              <a:rPr lang="ru-RU" b="0" i="0" u="none" strike="noStrike" dirty="0">
                <a:solidFill>
                  <a:srgbClr val="374151"/>
                </a:solidFill>
                <a:effectLst/>
                <a:latin typeface="ui-sans-serif"/>
              </a:rPr>
              <a:t> </a:t>
            </a:r>
            <a:r>
              <a:rPr lang="ru-RU" b="0" i="0" u="none" strike="noStrike" dirty="0" err="1">
                <a:solidFill>
                  <a:srgbClr val="374151"/>
                </a:solidFill>
                <a:effectLst/>
                <a:latin typeface="ui-sans-serif"/>
              </a:rPr>
              <a:t>кримінальний</a:t>
            </a:r>
            <a:r>
              <a:rPr lang="ru-RU" b="0" i="0" u="none" strike="noStrike" dirty="0">
                <a:solidFill>
                  <a:srgbClr val="374151"/>
                </a:solidFill>
                <a:effectLst/>
                <a:latin typeface="ui-sans-serif"/>
              </a:rPr>
              <a:t> закон не </a:t>
            </a:r>
            <a:r>
              <a:rPr lang="ru-RU" b="0" i="0" u="none" strike="noStrike" dirty="0" err="1">
                <a:solidFill>
                  <a:srgbClr val="374151"/>
                </a:solidFill>
                <a:effectLst/>
                <a:latin typeface="ui-sans-serif"/>
              </a:rPr>
              <a:t>може</a:t>
            </a:r>
            <a:r>
              <a:rPr lang="ru-RU" b="0" i="0" u="none" strike="noStrike" dirty="0">
                <a:solidFill>
                  <a:srgbClr val="374151"/>
                </a:solidFill>
                <a:effectLst/>
                <a:latin typeface="ui-sans-serif"/>
              </a:rPr>
              <a:t> бути </a:t>
            </a:r>
            <a:r>
              <a:rPr lang="ru-RU" b="0" i="0" u="none" strike="noStrike" dirty="0" err="1">
                <a:solidFill>
                  <a:srgbClr val="374151"/>
                </a:solidFill>
                <a:effectLst/>
                <a:latin typeface="ui-sans-serif"/>
              </a:rPr>
              <a:t>розширено</a:t>
            </a:r>
            <a:r>
              <a:rPr lang="ru-RU" b="0" i="0" u="none" strike="noStrike" dirty="0">
                <a:solidFill>
                  <a:srgbClr val="374151"/>
                </a:solidFill>
                <a:effectLst/>
                <a:latin typeface="ui-sans-serif"/>
              </a:rPr>
              <a:t> </a:t>
            </a:r>
            <a:r>
              <a:rPr lang="ru-RU" b="0" i="0" u="none" strike="noStrike" dirty="0" err="1">
                <a:solidFill>
                  <a:srgbClr val="374151"/>
                </a:solidFill>
                <a:effectLst/>
                <a:latin typeface="ui-sans-serif"/>
              </a:rPr>
              <a:t>тлумачений</a:t>
            </a:r>
            <a:r>
              <a:rPr lang="ru-RU" b="0" i="0" u="none" strike="noStrike" dirty="0">
                <a:solidFill>
                  <a:srgbClr val="374151"/>
                </a:solidFill>
                <a:effectLst/>
                <a:latin typeface="ui-sans-serif"/>
              </a:rPr>
              <a:t> на шкоду </a:t>
            </a:r>
            <a:r>
              <a:rPr lang="ru-RU" b="0" i="0" u="none" strike="noStrike" dirty="0" err="1">
                <a:solidFill>
                  <a:srgbClr val="374151"/>
                </a:solidFill>
                <a:effectLst/>
                <a:latin typeface="ui-sans-serif"/>
              </a:rPr>
              <a:t>особі</a:t>
            </a:r>
            <a:r>
              <a:rPr lang="ru-RU" b="0" i="0" u="none" strike="noStrike" dirty="0">
                <a:solidFill>
                  <a:srgbClr val="374151"/>
                </a:solidFill>
                <a:effectLst/>
                <a:latin typeface="ui-sans-serif"/>
              </a:rPr>
              <a:t>; </a:t>
            </a:r>
            <a:r>
              <a:rPr lang="ru-RU" b="0" i="0" u="none" strike="noStrike" dirty="0" err="1">
                <a:solidFill>
                  <a:srgbClr val="374151"/>
                </a:solidFill>
                <a:effectLst/>
                <a:latin typeface="ui-sans-serif"/>
              </a:rPr>
              <a:t>покарання</a:t>
            </a:r>
            <a:r>
              <a:rPr lang="ru-RU" b="0" i="0" u="none" strike="noStrike" dirty="0">
                <a:solidFill>
                  <a:srgbClr val="374151"/>
                </a:solidFill>
                <a:effectLst/>
                <a:latin typeface="ui-sans-serif"/>
              </a:rPr>
              <a:t> </a:t>
            </a:r>
            <a:r>
              <a:rPr lang="ru-RU" b="0" i="0" u="none" strike="noStrike" dirty="0" err="1">
                <a:solidFill>
                  <a:srgbClr val="374151"/>
                </a:solidFill>
                <a:effectLst/>
                <a:latin typeface="ui-sans-serif"/>
              </a:rPr>
              <a:t>може</a:t>
            </a:r>
            <a:r>
              <a:rPr lang="ru-RU" b="0" i="0" u="none" strike="noStrike" dirty="0">
                <a:solidFill>
                  <a:srgbClr val="374151"/>
                </a:solidFill>
                <a:effectLst/>
                <a:latin typeface="ui-sans-serif"/>
              </a:rPr>
              <a:t> бути </a:t>
            </a:r>
            <a:r>
              <a:rPr lang="ru-RU" b="0" i="0" u="none" strike="noStrike" dirty="0" err="1">
                <a:solidFill>
                  <a:srgbClr val="374151"/>
                </a:solidFill>
                <a:effectLst/>
                <a:latin typeface="ui-sans-serif"/>
              </a:rPr>
              <a:t>призначене</a:t>
            </a:r>
            <a:r>
              <a:rPr lang="ru-RU" b="0" i="0" u="none" strike="noStrike" dirty="0">
                <a:solidFill>
                  <a:srgbClr val="374151"/>
                </a:solidFill>
                <a:effectLst/>
                <a:latin typeface="ui-sans-serif"/>
              </a:rPr>
              <a:t> </a:t>
            </a:r>
            <a:r>
              <a:rPr lang="ru-RU" b="0" i="0" u="none" strike="noStrike" dirty="0" err="1">
                <a:solidFill>
                  <a:srgbClr val="374151"/>
                </a:solidFill>
                <a:effectLst/>
                <a:latin typeface="ui-sans-serif"/>
              </a:rPr>
              <a:t>лише</a:t>
            </a:r>
            <a:r>
              <a:rPr lang="ru-RU" b="0" i="0" u="none" strike="noStrike" dirty="0">
                <a:solidFill>
                  <a:srgbClr val="374151"/>
                </a:solidFill>
                <a:effectLst/>
                <a:latin typeface="ui-sans-serif"/>
              </a:rPr>
              <a:t> за </a:t>
            </a:r>
            <a:r>
              <a:rPr lang="ru-RU" b="0" i="0" u="none" strike="noStrike" dirty="0" err="1">
                <a:solidFill>
                  <a:srgbClr val="374151"/>
                </a:solidFill>
                <a:effectLst/>
                <a:latin typeface="ui-sans-serif"/>
              </a:rPr>
              <a:t>ті</a:t>
            </a:r>
            <a:r>
              <a:rPr lang="ru-RU" b="0" i="0" u="none" strike="noStrike" dirty="0">
                <a:solidFill>
                  <a:srgbClr val="374151"/>
                </a:solidFill>
                <a:effectLst/>
                <a:latin typeface="ui-sans-serif"/>
              </a:rPr>
              <a:t> </a:t>
            </a:r>
            <a:r>
              <a:rPr lang="ru-RU" b="0" i="0" u="none" strike="noStrike" dirty="0" err="1">
                <a:solidFill>
                  <a:srgbClr val="374151"/>
                </a:solidFill>
                <a:effectLst/>
                <a:latin typeface="ui-sans-serif"/>
              </a:rPr>
              <a:t>діяння</a:t>
            </a:r>
            <a:r>
              <a:rPr lang="ru-RU" b="0" i="0" u="none" strike="noStrike" dirty="0">
                <a:solidFill>
                  <a:srgbClr val="374151"/>
                </a:solidFill>
                <a:effectLst/>
                <a:latin typeface="ui-sans-serif"/>
              </a:rPr>
              <a:t>, </a:t>
            </a:r>
            <a:r>
              <a:rPr lang="ru-RU" b="0" i="0" u="none" strike="noStrike" dirty="0" err="1">
                <a:solidFill>
                  <a:srgbClr val="374151"/>
                </a:solidFill>
                <a:effectLst/>
                <a:latin typeface="ui-sans-serif"/>
              </a:rPr>
              <a:t>які</a:t>
            </a:r>
            <a:r>
              <a:rPr lang="ru-RU" b="0" i="0" u="none" strike="noStrike" dirty="0">
                <a:solidFill>
                  <a:srgbClr val="374151"/>
                </a:solidFill>
                <a:effectLst/>
                <a:latin typeface="ui-sans-serif"/>
              </a:rPr>
              <a:t> прямо </a:t>
            </a:r>
            <a:r>
              <a:rPr lang="ru-RU" b="0" i="0" u="none" strike="noStrike" dirty="0" err="1">
                <a:solidFill>
                  <a:srgbClr val="374151"/>
                </a:solidFill>
                <a:effectLst/>
                <a:latin typeface="ui-sans-serif"/>
              </a:rPr>
              <a:t>передбачені</a:t>
            </a:r>
            <a:r>
              <a:rPr lang="ru-RU" b="0" i="0" u="none" strike="noStrike" dirty="0">
                <a:solidFill>
                  <a:srgbClr val="374151"/>
                </a:solidFill>
                <a:effectLst/>
                <a:latin typeface="ui-sans-serif"/>
              </a:rPr>
              <a:t> законом. </a:t>
            </a:r>
          </a:p>
          <a:p>
            <a:r>
              <a:rPr lang="en" b="0" i="0" u="none" strike="noStrike" dirty="0">
                <a:solidFill>
                  <a:srgbClr val="FF0000"/>
                </a:solidFill>
                <a:effectLst/>
                <a:latin typeface="ui-sans-serif"/>
              </a:rPr>
              <a:t>Lex </a:t>
            </a:r>
            <a:r>
              <a:rPr lang="en" b="0" i="0" u="none" strike="noStrike" dirty="0" err="1">
                <a:solidFill>
                  <a:srgbClr val="FF0000"/>
                </a:solidFill>
                <a:effectLst/>
                <a:latin typeface="ui-sans-serif"/>
              </a:rPr>
              <a:t>praevia</a:t>
            </a:r>
            <a:r>
              <a:rPr lang="en" b="0" i="0" u="none" strike="noStrike" dirty="0">
                <a:solidFill>
                  <a:srgbClr val="374151"/>
                </a:solidFill>
                <a:effectLst/>
                <a:latin typeface="ui-sans-serif"/>
              </a:rPr>
              <a:t>: </a:t>
            </a:r>
            <a:r>
              <a:rPr lang="ru-RU" b="0" i="0" u="none" strike="noStrike" dirty="0">
                <a:solidFill>
                  <a:srgbClr val="374151"/>
                </a:solidFill>
                <a:effectLst/>
                <a:latin typeface="ui-sans-serif"/>
              </a:rPr>
              <a:t>Заборона </a:t>
            </a:r>
            <a:r>
              <a:rPr lang="ru-RU" b="0" i="0" u="none" strike="noStrike" dirty="0" err="1">
                <a:solidFill>
                  <a:srgbClr val="374151"/>
                </a:solidFill>
                <a:effectLst/>
                <a:latin typeface="ui-sans-serif"/>
              </a:rPr>
              <a:t>зворотної</a:t>
            </a:r>
            <a:r>
              <a:rPr lang="ru-RU" b="0" i="0" u="none" strike="noStrike" dirty="0">
                <a:solidFill>
                  <a:srgbClr val="374151"/>
                </a:solidFill>
                <a:effectLst/>
                <a:latin typeface="ui-sans-serif"/>
              </a:rPr>
              <a:t> </a:t>
            </a:r>
            <a:r>
              <a:rPr lang="ru-RU" b="0" i="0" u="none" strike="noStrike" dirty="0" err="1">
                <a:solidFill>
                  <a:srgbClr val="374151"/>
                </a:solidFill>
                <a:effectLst/>
                <a:latin typeface="ui-sans-serif"/>
              </a:rPr>
              <a:t>дії</a:t>
            </a:r>
            <a:r>
              <a:rPr lang="ru-RU" b="0" i="0" u="none" strike="noStrike" dirty="0">
                <a:solidFill>
                  <a:srgbClr val="374151"/>
                </a:solidFill>
                <a:effectLst/>
                <a:latin typeface="ui-sans-serif"/>
              </a:rPr>
              <a:t> закону в </a:t>
            </a:r>
            <a:r>
              <a:rPr lang="ru-RU" b="0" i="0" u="none" strike="noStrike" dirty="0" err="1">
                <a:solidFill>
                  <a:srgbClr val="374151"/>
                </a:solidFill>
                <a:effectLst/>
                <a:latin typeface="ui-sans-serif"/>
              </a:rPr>
              <a:t>часі</a:t>
            </a:r>
            <a:r>
              <a:rPr lang="ru-RU" b="0" i="0" u="none" strike="noStrike" dirty="0">
                <a:solidFill>
                  <a:srgbClr val="374151"/>
                </a:solidFill>
                <a:effectLst/>
                <a:latin typeface="ui-sans-serif"/>
              </a:rPr>
              <a:t>. </a:t>
            </a:r>
            <a:r>
              <a:rPr lang="ru-RU" b="0" i="0" u="none" strike="noStrike" dirty="0" err="1">
                <a:solidFill>
                  <a:srgbClr val="374151"/>
                </a:solidFill>
                <a:effectLst/>
                <a:latin typeface="ui-sans-serif"/>
              </a:rPr>
              <a:t>Це</a:t>
            </a:r>
            <a:r>
              <a:rPr lang="ru-RU" b="0" i="0" u="none" strike="noStrike" dirty="0">
                <a:solidFill>
                  <a:srgbClr val="374151"/>
                </a:solidFill>
                <a:effectLst/>
                <a:latin typeface="ui-sans-serif"/>
              </a:rPr>
              <a:t> </a:t>
            </a:r>
            <a:r>
              <a:rPr lang="ru-RU" b="0" i="0" u="none" strike="noStrike" dirty="0" err="1">
                <a:solidFill>
                  <a:srgbClr val="374151"/>
                </a:solidFill>
                <a:effectLst/>
                <a:latin typeface="ui-sans-serif"/>
              </a:rPr>
              <a:t>означає</a:t>
            </a:r>
            <a:r>
              <a:rPr lang="ru-RU" b="0" i="0" u="none" strike="noStrike" dirty="0">
                <a:solidFill>
                  <a:srgbClr val="374151"/>
                </a:solidFill>
                <a:effectLst/>
                <a:latin typeface="ui-sans-serif"/>
              </a:rPr>
              <a:t>, </a:t>
            </a:r>
            <a:r>
              <a:rPr lang="ru-RU" b="0" i="0" u="none" strike="noStrike" dirty="0" err="1">
                <a:solidFill>
                  <a:srgbClr val="374151"/>
                </a:solidFill>
                <a:effectLst/>
                <a:latin typeface="ui-sans-serif"/>
              </a:rPr>
              <a:t>що</a:t>
            </a:r>
            <a:r>
              <a:rPr lang="ru-RU" b="0" i="0" u="none" strike="noStrike" dirty="0">
                <a:solidFill>
                  <a:srgbClr val="374151"/>
                </a:solidFill>
                <a:effectLst/>
                <a:latin typeface="ui-sans-serif"/>
              </a:rPr>
              <a:t> особа не </a:t>
            </a:r>
            <a:r>
              <a:rPr lang="ru-RU" b="0" i="0" u="none" strike="noStrike" dirty="0" err="1">
                <a:solidFill>
                  <a:srgbClr val="374151"/>
                </a:solidFill>
                <a:effectLst/>
                <a:latin typeface="ui-sans-serif"/>
              </a:rPr>
              <a:t>може</a:t>
            </a:r>
            <a:r>
              <a:rPr lang="ru-RU" b="0" i="0" u="none" strike="noStrike" dirty="0">
                <a:solidFill>
                  <a:srgbClr val="374151"/>
                </a:solidFill>
                <a:effectLst/>
                <a:latin typeface="ui-sans-serif"/>
              </a:rPr>
              <a:t> бути </a:t>
            </a:r>
            <a:r>
              <a:rPr lang="ru-RU" b="0" i="0" u="none" strike="noStrike" dirty="0" err="1">
                <a:solidFill>
                  <a:srgbClr val="374151"/>
                </a:solidFill>
                <a:effectLst/>
                <a:latin typeface="ui-sans-serif"/>
              </a:rPr>
              <a:t>притягнута</a:t>
            </a:r>
            <a:r>
              <a:rPr lang="ru-RU" b="0" i="0" u="none" strike="noStrike" dirty="0">
                <a:solidFill>
                  <a:srgbClr val="374151"/>
                </a:solidFill>
                <a:effectLst/>
                <a:latin typeface="ui-sans-serif"/>
              </a:rPr>
              <a:t> до </a:t>
            </a:r>
            <a:r>
              <a:rPr lang="ru-RU" b="0" i="0" u="none" strike="noStrike" dirty="0" err="1">
                <a:solidFill>
                  <a:srgbClr val="374151"/>
                </a:solidFill>
                <a:effectLst/>
                <a:latin typeface="ui-sans-serif"/>
              </a:rPr>
              <a:t>відповідальності</a:t>
            </a:r>
            <a:r>
              <a:rPr lang="ru-RU" b="0" i="0" u="none" strike="noStrike" dirty="0">
                <a:solidFill>
                  <a:srgbClr val="374151"/>
                </a:solidFill>
                <a:effectLst/>
                <a:latin typeface="ui-sans-serif"/>
              </a:rPr>
              <a:t> за </a:t>
            </a:r>
            <a:r>
              <a:rPr lang="ru-RU" b="0" i="0" u="none" strike="noStrike" dirty="0" err="1">
                <a:solidFill>
                  <a:srgbClr val="374151"/>
                </a:solidFill>
                <a:effectLst/>
                <a:latin typeface="ui-sans-serif"/>
              </a:rPr>
              <a:t>діяння</a:t>
            </a:r>
            <a:r>
              <a:rPr lang="ru-RU" b="0" i="0" u="none" strike="noStrike" dirty="0">
                <a:solidFill>
                  <a:srgbClr val="374151"/>
                </a:solidFill>
                <a:effectLst/>
                <a:latin typeface="ui-sans-serif"/>
              </a:rPr>
              <a:t>, яке на момент </a:t>
            </a:r>
            <a:r>
              <a:rPr lang="ru-RU" b="0" i="0" u="none" strike="noStrike" dirty="0" err="1">
                <a:solidFill>
                  <a:srgbClr val="374151"/>
                </a:solidFill>
                <a:effectLst/>
                <a:latin typeface="ui-sans-serif"/>
              </a:rPr>
              <a:t>його</a:t>
            </a:r>
            <a:r>
              <a:rPr lang="ru-RU" b="0" i="0" u="none" strike="noStrike" dirty="0">
                <a:solidFill>
                  <a:srgbClr val="374151"/>
                </a:solidFill>
                <a:effectLst/>
                <a:latin typeface="ui-sans-serif"/>
              </a:rPr>
              <a:t> </a:t>
            </a:r>
            <a:r>
              <a:rPr lang="ru-RU" b="0" i="0" u="none" strike="noStrike" dirty="0" err="1">
                <a:solidFill>
                  <a:srgbClr val="374151"/>
                </a:solidFill>
                <a:effectLst/>
                <a:latin typeface="ui-sans-serif"/>
              </a:rPr>
              <a:t>вчинення</a:t>
            </a:r>
            <a:r>
              <a:rPr lang="ru-RU" b="0" i="0" u="none" strike="noStrike" dirty="0">
                <a:solidFill>
                  <a:srgbClr val="374151"/>
                </a:solidFill>
                <a:effectLst/>
                <a:latin typeface="ui-sans-serif"/>
              </a:rPr>
              <a:t> не </a:t>
            </a:r>
            <a:r>
              <a:rPr lang="ru-RU" b="0" i="0" u="none" strike="noStrike" dirty="0" err="1">
                <a:solidFill>
                  <a:srgbClr val="374151"/>
                </a:solidFill>
                <a:effectLst/>
                <a:latin typeface="ui-sans-serif"/>
              </a:rPr>
              <a:t>було</a:t>
            </a:r>
            <a:r>
              <a:rPr lang="ru-RU" b="0" i="0" u="none" strike="noStrike" dirty="0">
                <a:solidFill>
                  <a:srgbClr val="374151"/>
                </a:solidFill>
                <a:effectLst/>
                <a:latin typeface="ui-sans-serif"/>
              </a:rPr>
              <a:t> </a:t>
            </a:r>
            <a:r>
              <a:rPr lang="ru-RU" b="0" i="0" u="none" strike="noStrike" dirty="0" err="1">
                <a:solidFill>
                  <a:srgbClr val="374151"/>
                </a:solidFill>
                <a:effectLst/>
                <a:latin typeface="ui-sans-serif"/>
              </a:rPr>
              <a:t>визнане</a:t>
            </a:r>
            <a:r>
              <a:rPr lang="ru-RU" b="0" i="0" u="none" strike="noStrike" dirty="0">
                <a:solidFill>
                  <a:srgbClr val="374151"/>
                </a:solidFill>
                <a:effectLst/>
                <a:latin typeface="ui-sans-serif"/>
              </a:rPr>
              <a:t> </a:t>
            </a:r>
            <a:r>
              <a:rPr lang="ru-RU" b="0" i="0" u="none" strike="noStrike" dirty="0" err="1">
                <a:solidFill>
                  <a:srgbClr val="374151"/>
                </a:solidFill>
                <a:effectLst/>
                <a:latin typeface="ui-sans-serif"/>
              </a:rPr>
              <a:t>злочином</a:t>
            </a:r>
            <a:r>
              <a:rPr lang="ru-RU" b="0" i="0" u="none" strike="noStrike" dirty="0">
                <a:solidFill>
                  <a:srgbClr val="374151"/>
                </a:solidFill>
                <a:effectLst/>
                <a:latin typeface="ui-sans-serif"/>
              </a:rPr>
              <a:t>, і </a:t>
            </a:r>
            <a:r>
              <a:rPr lang="ru-RU" b="0" i="0" u="none" strike="noStrike" dirty="0" err="1">
                <a:solidFill>
                  <a:srgbClr val="374151"/>
                </a:solidFill>
                <a:effectLst/>
                <a:latin typeface="ui-sans-serif"/>
              </a:rPr>
              <a:t>що</a:t>
            </a:r>
            <a:r>
              <a:rPr lang="ru-RU" b="0" i="0" u="none" strike="noStrike" dirty="0">
                <a:solidFill>
                  <a:srgbClr val="374151"/>
                </a:solidFill>
                <a:effectLst/>
                <a:latin typeface="ui-sans-serif"/>
              </a:rPr>
              <a:t> </a:t>
            </a:r>
            <a:r>
              <a:rPr lang="ru-RU" b="0" i="0" u="none" strike="noStrike" dirty="0" err="1">
                <a:solidFill>
                  <a:srgbClr val="374151"/>
                </a:solidFill>
                <a:effectLst/>
                <a:latin typeface="ui-sans-serif"/>
              </a:rPr>
              <a:t>більш</a:t>
            </a:r>
            <a:r>
              <a:rPr lang="ru-RU" b="0" i="0" u="none" strike="noStrike" dirty="0">
                <a:solidFill>
                  <a:srgbClr val="374151"/>
                </a:solidFill>
                <a:effectLst/>
                <a:latin typeface="ui-sans-serif"/>
              </a:rPr>
              <a:t> </a:t>
            </a:r>
            <a:r>
              <a:rPr lang="ru-RU" b="0" i="0" u="none" strike="noStrike" dirty="0" err="1">
                <a:solidFill>
                  <a:srgbClr val="374151"/>
                </a:solidFill>
                <a:effectLst/>
                <a:latin typeface="ui-sans-serif"/>
              </a:rPr>
              <a:t>суворий</a:t>
            </a:r>
            <a:r>
              <a:rPr lang="ru-RU" b="0" i="0" u="none" strike="noStrike" dirty="0">
                <a:solidFill>
                  <a:srgbClr val="374151"/>
                </a:solidFill>
                <a:effectLst/>
                <a:latin typeface="ui-sans-serif"/>
              </a:rPr>
              <a:t> закон не </a:t>
            </a:r>
            <a:r>
              <a:rPr lang="ru-RU" b="0" i="0" u="none" strike="noStrike" dirty="0" err="1">
                <a:solidFill>
                  <a:srgbClr val="374151"/>
                </a:solidFill>
                <a:effectLst/>
                <a:latin typeface="ui-sans-serif"/>
              </a:rPr>
              <a:t>може</a:t>
            </a:r>
            <a:r>
              <a:rPr lang="ru-RU" b="0" i="0" u="none" strike="noStrike" dirty="0">
                <a:solidFill>
                  <a:srgbClr val="374151"/>
                </a:solidFill>
                <a:effectLst/>
                <a:latin typeface="ui-sans-serif"/>
              </a:rPr>
              <a:t> </a:t>
            </a:r>
            <a:r>
              <a:rPr lang="ru-RU" b="0" i="0" u="none" strike="noStrike" dirty="0" err="1">
                <a:solidFill>
                  <a:srgbClr val="374151"/>
                </a:solidFill>
                <a:effectLst/>
                <a:latin typeface="ui-sans-serif"/>
              </a:rPr>
              <a:t>застосовуватися</a:t>
            </a:r>
            <a:r>
              <a:rPr lang="ru-RU" b="0" i="0" u="none" strike="noStrike" dirty="0">
                <a:solidFill>
                  <a:srgbClr val="374151"/>
                </a:solidFill>
                <a:effectLst/>
                <a:latin typeface="ui-sans-serif"/>
              </a:rPr>
              <a:t> до </a:t>
            </a:r>
            <a:r>
              <a:rPr lang="ru-RU" b="0" i="0" u="none" strike="noStrike" dirty="0" err="1">
                <a:solidFill>
                  <a:srgbClr val="374151"/>
                </a:solidFill>
                <a:effectLst/>
                <a:latin typeface="ui-sans-serif"/>
              </a:rPr>
              <a:t>діянь</a:t>
            </a:r>
            <a:r>
              <a:rPr lang="ru-RU" b="0" i="0" u="none" strike="noStrike" dirty="0">
                <a:solidFill>
                  <a:srgbClr val="374151"/>
                </a:solidFill>
                <a:effectLst/>
                <a:latin typeface="ui-sans-serif"/>
              </a:rPr>
              <a:t>, </a:t>
            </a:r>
            <a:r>
              <a:rPr lang="ru-RU" b="0" i="0" u="none" strike="noStrike" dirty="0" err="1">
                <a:solidFill>
                  <a:srgbClr val="374151"/>
                </a:solidFill>
                <a:effectLst/>
                <a:latin typeface="ui-sans-serif"/>
              </a:rPr>
              <a:t>вчинених</a:t>
            </a:r>
            <a:r>
              <a:rPr lang="ru-RU" b="0" i="0" u="none" strike="noStrike" dirty="0">
                <a:solidFill>
                  <a:srgbClr val="374151"/>
                </a:solidFill>
                <a:effectLst/>
                <a:latin typeface="ui-sans-serif"/>
              </a:rPr>
              <a:t> до </a:t>
            </a:r>
            <a:r>
              <a:rPr lang="ru-RU" b="0" i="0" u="none" strike="noStrike" dirty="0" err="1">
                <a:solidFill>
                  <a:srgbClr val="374151"/>
                </a:solidFill>
                <a:effectLst/>
                <a:latin typeface="ui-sans-serif"/>
              </a:rPr>
              <a:t>його</a:t>
            </a:r>
            <a:r>
              <a:rPr lang="ru-RU" b="0" i="0" u="none" strike="noStrike" dirty="0">
                <a:solidFill>
                  <a:srgbClr val="374151"/>
                </a:solidFill>
                <a:effectLst/>
                <a:latin typeface="ui-sans-serif"/>
              </a:rPr>
              <a:t> </a:t>
            </a:r>
            <a:r>
              <a:rPr lang="ru-RU" b="0" i="0" u="none" strike="noStrike" dirty="0" err="1">
                <a:solidFill>
                  <a:srgbClr val="374151"/>
                </a:solidFill>
                <a:effectLst/>
                <a:latin typeface="ui-sans-serif"/>
              </a:rPr>
              <a:t>прийняття</a:t>
            </a:r>
            <a:r>
              <a:rPr lang="ru-RU" b="0" i="0" u="none" strike="noStrike" dirty="0">
                <a:solidFill>
                  <a:srgbClr val="374151"/>
                </a:solidFill>
                <a:effectLst/>
                <a:latin typeface="ui-sans-serif"/>
              </a:rPr>
              <a:t>.</a:t>
            </a:r>
            <a:endParaRPr lang="ru-UA" dirty="0"/>
          </a:p>
        </p:txBody>
      </p:sp>
    </p:spTree>
    <p:extLst>
      <p:ext uri="{BB962C8B-B14F-4D97-AF65-F5344CB8AC3E}">
        <p14:creationId xmlns:p14="http://schemas.microsoft.com/office/powerpoint/2010/main" val="15943287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E9040D9-C230-404D-4BF7-FA96215B8187}"/>
              </a:ext>
            </a:extLst>
          </p:cNvPr>
          <p:cNvSpPr>
            <a:spLocks noGrp="1"/>
          </p:cNvSpPr>
          <p:nvPr>
            <p:ph type="title"/>
          </p:nvPr>
        </p:nvSpPr>
        <p:spPr/>
        <p:txBody>
          <a:bodyPr/>
          <a:lstStyle/>
          <a:p>
            <a:r>
              <a:rPr lang="ru-UA" dirty="0"/>
              <a:t>ПРактика</a:t>
            </a:r>
          </a:p>
        </p:txBody>
      </p:sp>
      <p:graphicFrame>
        <p:nvGraphicFramePr>
          <p:cNvPr id="7" name="Объект 2">
            <a:extLst>
              <a:ext uri="{FF2B5EF4-FFF2-40B4-BE49-F238E27FC236}">
                <a16:creationId xmlns:a16="http://schemas.microsoft.com/office/drawing/2014/main" id="{496CD43D-0C6A-9B08-E94E-84F74216637D}"/>
              </a:ext>
            </a:extLst>
          </p:cNvPr>
          <p:cNvGraphicFramePr>
            <a:graphicFrameLocks noGrp="1"/>
          </p:cNvGraphicFramePr>
          <p:nvPr>
            <p:ph sz="quarter" idx="13"/>
            <p:extLst>
              <p:ext uri="{D42A27DB-BD31-4B8C-83A1-F6EECF244321}">
                <p14:modId xmlns:p14="http://schemas.microsoft.com/office/powerpoint/2010/main" val="3088872576"/>
              </p:ext>
            </p:extLst>
          </p:nvPr>
        </p:nvGraphicFramePr>
        <p:xfrm>
          <a:off x="913774" y="1842052"/>
          <a:ext cx="10364451" cy="39491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093471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C624974-20D8-CE6E-9086-7C0328BA4A01}"/>
              </a:ext>
            </a:extLst>
          </p:cNvPr>
          <p:cNvSpPr>
            <a:spLocks noGrp="1"/>
          </p:cNvSpPr>
          <p:nvPr>
            <p:ph type="title"/>
          </p:nvPr>
        </p:nvSpPr>
        <p:spPr/>
        <p:txBody>
          <a:bodyPr/>
          <a:lstStyle/>
          <a:p>
            <a:r>
              <a:rPr lang="ru-RU" b="1" dirty="0" err="1">
                <a:latin typeface="ui-sans-serif"/>
              </a:rPr>
              <a:t>Історичні</a:t>
            </a:r>
            <a:r>
              <a:rPr lang="ru-RU" b="1" dirty="0">
                <a:latin typeface="ui-sans-serif"/>
              </a:rPr>
              <a:t> </a:t>
            </a:r>
            <a:r>
              <a:rPr lang="ru-RU" b="1" dirty="0" err="1">
                <a:latin typeface="ui-sans-serif"/>
              </a:rPr>
              <a:t>корені</a:t>
            </a:r>
            <a:r>
              <a:rPr lang="ru-RU" b="1" dirty="0">
                <a:latin typeface="ui-sans-serif"/>
              </a:rPr>
              <a:t> принципу </a:t>
            </a:r>
            <a:r>
              <a:rPr lang="ru-RU" b="1" dirty="0" err="1">
                <a:latin typeface="ui-sans-serif"/>
              </a:rPr>
              <a:t>законності</a:t>
            </a:r>
            <a:br>
              <a:rPr lang="ru-RU" b="1" dirty="0">
                <a:latin typeface="ui-sans-serif"/>
              </a:rPr>
            </a:br>
            <a:endParaRPr lang="ru-UA" dirty="0"/>
          </a:p>
        </p:txBody>
      </p:sp>
      <p:sp>
        <p:nvSpPr>
          <p:cNvPr id="3" name="Объект 2">
            <a:extLst>
              <a:ext uri="{FF2B5EF4-FFF2-40B4-BE49-F238E27FC236}">
                <a16:creationId xmlns:a16="http://schemas.microsoft.com/office/drawing/2014/main" id="{AC6FAB1C-06AA-042A-9DA6-F0614E4D99EB}"/>
              </a:ext>
            </a:extLst>
          </p:cNvPr>
          <p:cNvSpPr>
            <a:spLocks noGrp="1"/>
          </p:cNvSpPr>
          <p:nvPr>
            <p:ph sz="quarter" idx="13"/>
          </p:nvPr>
        </p:nvSpPr>
        <p:spPr/>
        <p:txBody>
          <a:bodyPr>
            <a:normAutofit/>
          </a:bodyPr>
          <a:lstStyle/>
          <a:p>
            <a:pPr algn="l">
              <a:buFont typeface="Arial" panose="020B0604020202020204" pitchFamily="34" charset="0"/>
              <a:buChar char="•"/>
            </a:pPr>
            <a:r>
              <a:rPr lang="ru-RU" b="0" i="0" u="none" strike="noStrike" dirty="0" err="1">
                <a:solidFill>
                  <a:srgbClr val="374151"/>
                </a:solidFill>
                <a:effectLst/>
                <a:latin typeface="ui-sans-serif"/>
              </a:rPr>
              <a:t>Римське</a:t>
            </a:r>
            <a:r>
              <a:rPr lang="ru-RU" b="0" i="0" u="none" strike="noStrike" dirty="0">
                <a:solidFill>
                  <a:srgbClr val="374151"/>
                </a:solidFill>
                <a:effectLst/>
                <a:latin typeface="ui-sans-serif"/>
              </a:rPr>
              <a:t> право: </a:t>
            </a:r>
            <a:r>
              <a:rPr lang="ru-RU" b="0" i="0" u="none" strike="noStrike" dirty="0" err="1">
                <a:solidFill>
                  <a:srgbClr val="374151"/>
                </a:solidFill>
                <a:effectLst/>
                <a:latin typeface="ui-sans-serif"/>
              </a:rPr>
              <a:t>формули</a:t>
            </a:r>
            <a:r>
              <a:rPr lang="ru-RU" b="0" i="0" u="none" strike="noStrike" dirty="0">
                <a:solidFill>
                  <a:srgbClr val="374151"/>
                </a:solidFill>
                <a:effectLst/>
                <a:latin typeface="ui-sans-serif"/>
              </a:rPr>
              <a:t> </a:t>
            </a:r>
            <a:r>
              <a:rPr lang="ru-RU" b="0" i="1" u="none" strike="noStrike" dirty="0">
                <a:solidFill>
                  <a:srgbClr val="374151"/>
                </a:solidFill>
                <a:effectLst/>
                <a:latin typeface="ui-sans-serif"/>
              </a:rPr>
              <a:t>"</a:t>
            </a:r>
            <a:r>
              <a:rPr lang="en" b="0" i="1" u="none" strike="noStrike" dirty="0" err="1">
                <a:solidFill>
                  <a:srgbClr val="374151"/>
                </a:solidFill>
                <a:effectLst/>
                <a:latin typeface="ui-sans-serif"/>
              </a:rPr>
              <a:t>Nullum</a:t>
            </a:r>
            <a:r>
              <a:rPr lang="en" b="0" i="1" u="none" strike="noStrike" dirty="0">
                <a:solidFill>
                  <a:srgbClr val="374151"/>
                </a:solidFill>
                <a:effectLst/>
                <a:latin typeface="ui-sans-serif"/>
              </a:rPr>
              <a:t> </a:t>
            </a:r>
            <a:r>
              <a:rPr lang="en" b="0" i="1" u="none" strike="noStrike" dirty="0" err="1">
                <a:solidFill>
                  <a:srgbClr val="374151"/>
                </a:solidFill>
                <a:effectLst/>
                <a:latin typeface="ui-sans-serif"/>
              </a:rPr>
              <a:t>crimen</a:t>
            </a:r>
            <a:r>
              <a:rPr lang="en" b="0" i="1" u="none" strike="noStrike" dirty="0">
                <a:solidFill>
                  <a:srgbClr val="374151"/>
                </a:solidFill>
                <a:effectLst/>
                <a:latin typeface="ui-sans-serif"/>
              </a:rPr>
              <a:t> sine </a:t>
            </a:r>
            <a:r>
              <a:rPr lang="en" b="0" i="1" u="none" strike="noStrike" dirty="0" err="1">
                <a:solidFill>
                  <a:srgbClr val="374151"/>
                </a:solidFill>
                <a:effectLst/>
                <a:latin typeface="ui-sans-serif"/>
              </a:rPr>
              <a:t>lege</a:t>
            </a:r>
            <a:r>
              <a:rPr lang="en" b="0" i="1" u="none" strike="noStrike" dirty="0">
                <a:solidFill>
                  <a:srgbClr val="374151"/>
                </a:solidFill>
                <a:effectLst/>
                <a:latin typeface="ui-sans-serif"/>
              </a:rPr>
              <a:t>" </a:t>
            </a:r>
            <a:r>
              <a:rPr lang="ru-RU" b="0" i="0" u="none" strike="noStrike" dirty="0">
                <a:solidFill>
                  <a:srgbClr val="374151"/>
                </a:solidFill>
                <a:effectLst/>
                <a:latin typeface="ui-sans-serif"/>
              </a:rPr>
              <a:t>та </a:t>
            </a:r>
            <a:r>
              <a:rPr lang="ru-RU" b="0" i="1" u="none" strike="noStrike" dirty="0">
                <a:solidFill>
                  <a:srgbClr val="374151"/>
                </a:solidFill>
                <a:effectLst/>
                <a:latin typeface="ui-sans-serif"/>
              </a:rPr>
              <a:t>"</a:t>
            </a:r>
            <a:r>
              <a:rPr lang="en" b="0" i="1" u="none" strike="noStrike" dirty="0" err="1">
                <a:solidFill>
                  <a:srgbClr val="374151"/>
                </a:solidFill>
                <a:effectLst/>
                <a:latin typeface="ui-sans-serif"/>
              </a:rPr>
              <a:t>Nulla</a:t>
            </a:r>
            <a:r>
              <a:rPr lang="en" b="0" i="1" u="none" strike="noStrike" dirty="0">
                <a:solidFill>
                  <a:srgbClr val="374151"/>
                </a:solidFill>
                <a:effectLst/>
                <a:latin typeface="ui-sans-serif"/>
              </a:rPr>
              <a:t> </a:t>
            </a:r>
            <a:r>
              <a:rPr lang="en" b="0" i="1" u="none" strike="noStrike" dirty="0" err="1">
                <a:solidFill>
                  <a:srgbClr val="374151"/>
                </a:solidFill>
                <a:effectLst/>
                <a:latin typeface="ui-sans-serif"/>
              </a:rPr>
              <a:t>poena</a:t>
            </a:r>
            <a:r>
              <a:rPr lang="en" b="0" i="1" u="none" strike="noStrike" dirty="0">
                <a:solidFill>
                  <a:srgbClr val="374151"/>
                </a:solidFill>
                <a:effectLst/>
                <a:latin typeface="ui-sans-serif"/>
              </a:rPr>
              <a:t> sine </a:t>
            </a:r>
            <a:r>
              <a:rPr lang="en" b="0" i="1" u="none" strike="noStrike" dirty="0" err="1">
                <a:solidFill>
                  <a:srgbClr val="374151"/>
                </a:solidFill>
                <a:effectLst/>
                <a:latin typeface="ui-sans-serif"/>
              </a:rPr>
              <a:t>lege</a:t>
            </a:r>
            <a:r>
              <a:rPr lang="en" b="0" i="1" u="none" strike="noStrike" dirty="0">
                <a:solidFill>
                  <a:srgbClr val="374151"/>
                </a:solidFill>
                <a:effectLst/>
                <a:latin typeface="ui-sans-serif"/>
              </a:rPr>
              <a:t>" </a:t>
            </a:r>
            <a:r>
              <a:rPr lang="en" b="0" i="0" u="none" strike="noStrike" dirty="0">
                <a:solidFill>
                  <a:srgbClr val="374151"/>
                </a:solidFill>
                <a:effectLst/>
                <a:latin typeface="ui-sans-serif"/>
              </a:rPr>
              <a:t>. </a:t>
            </a:r>
          </a:p>
          <a:p>
            <a:pPr algn="l">
              <a:buFont typeface="Arial" panose="020B0604020202020204" pitchFamily="34" charset="0"/>
              <a:buChar char="•"/>
            </a:pPr>
            <a:r>
              <a:rPr lang="ru-RU" b="0" i="0" u="none" strike="noStrike" dirty="0" err="1">
                <a:solidFill>
                  <a:srgbClr val="374151"/>
                </a:solidFill>
                <a:effectLst/>
                <a:latin typeface="ui-sans-serif"/>
              </a:rPr>
              <a:t>Французька</a:t>
            </a:r>
            <a:r>
              <a:rPr lang="ru-RU" b="0" i="0" u="none" strike="noStrike" dirty="0">
                <a:solidFill>
                  <a:srgbClr val="374151"/>
                </a:solidFill>
                <a:effectLst/>
                <a:latin typeface="ui-sans-serif"/>
              </a:rPr>
              <a:t> </a:t>
            </a:r>
            <a:r>
              <a:rPr lang="ru-RU" b="0" i="0" u="none" strike="noStrike" dirty="0" err="1">
                <a:solidFill>
                  <a:srgbClr val="374151"/>
                </a:solidFill>
                <a:effectLst/>
                <a:latin typeface="ui-sans-serif"/>
              </a:rPr>
              <a:t>Декларація</a:t>
            </a:r>
            <a:r>
              <a:rPr lang="ru-RU" b="0" i="0" u="none" strike="noStrike" dirty="0">
                <a:solidFill>
                  <a:srgbClr val="374151"/>
                </a:solidFill>
                <a:effectLst/>
                <a:latin typeface="ui-sans-serif"/>
              </a:rPr>
              <a:t> прав </a:t>
            </a:r>
            <a:r>
              <a:rPr lang="ru-RU" b="0" i="0" u="none" strike="noStrike" dirty="0" err="1">
                <a:solidFill>
                  <a:srgbClr val="374151"/>
                </a:solidFill>
                <a:effectLst/>
                <a:latin typeface="ui-sans-serif"/>
              </a:rPr>
              <a:t>людини</a:t>
            </a:r>
            <a:r>
              <a:rPr lang="ru-RU" b="0" i="0" u="none" strike="noStrike" dirty="0">
                <a:solidFill>
                  <a:srgbClr val="374151"/>
                </a:solidFill>
                <a:effectLst/>
                <a:latin typeface="ui-sans-serif"/>
              </a:rPr>
              <a:t> та </a:t>
            </a:r>
            <a:r>
              <a:rPr lang="ru-RU" b="0" i="0" u="none" strike="noStrike" dirty="0" err="1">
                <a:solidFill>
                  <a:srgbClr val="FF0000"/>
                </a:solidFill>
                <a:effectLst/>
                <a:latin typeface="ui-sans-serif"/>
              </a:rPr>
              <a:t>громадянки</a:t>
            </a:r>
            <a:r>
              <a:rPr lang="ru-RU" b="0" i="0" u="none" strike="noStrike" dirty="0">
                <a:solidFill>
                  <a:srgbClr val="374151"/>
                </a:solidFill>
                <a:effectLst/>
                <a:latin typeface="ui-sans-serif"/>
              </a:rPr>
              <a:t> (1789): </a:t>
            </a:r>
            <a:r>
              <a:rPr lang="ru-RU" b="0" i="0" u="none" strike="noStrike" dirty="0" err="1">
                <a:solidFill>
                  <a:srgbClr val="374151"/>
                </a:solidFill>
                <a:effectLst/>
                <a:latin typeface="ui-sans-serif"/>
              </a:rPr>
              <a:t>закріплення</a:t>
            </a:r>
            <a:r>
              <a:rPr lang="ru-RU" b="0" i="0" u="none" strike="noStrike" dirty="0">
                <a:solidFill>
                  <a:srgbClr val="374151"/>
                </a:solidFill>
                <a:effectLst/>
                <a:latin typeface="ui-sans-serif"/>
              </a:rPr>
              <a:t> принципу </a:t>
            </a:r>
            <a:r>
              <a:rPr lang="ru-RU" b="0" i="0" u="none" strike="noStrike" dirty="0" err="1">
                <a:solidFill>
                  <a:srgbClr val="374151"/>
                </a:solidFill>
                <a:effectLst/>
                <a:latin typeface="ui-sans-serif"/>
              </a:rPr>
              <a:t>законності</a:t>
            </a:r>
            <a:r>
              <a:rPr lang="ru-RU" b="0" i="0" u="none" strike="noStrike" dirty="0">
                <a:solidFill>
                  <a:srgbClr val="374151"/>
                </a:solidFill>
                <a:effectLst/>
                <a:latin typeface="ui-sans-serif"/>
              </a:rPr>
              <a:t>. </a:t>
            </a:r>
          </a:p>
          <a:p>
            <a:pPr algn="l">
              <a:buFont typeface="Arial" panose="020B0604020202020204" pitchFamily="34" charset="0"/>
              <a:buChar char="•"/>
            </a:pPr>
            <a:r>
              <a:rPr lang="ru-RU" b="0" i="0" u="none" strike="noStrike" dirty="0" err="1">
                <a:solidFill>
                  <a:srgbClr val="374151"/>
                </a:solidFill>
                <a:effectLst/>
                <a:latin typeface="ui-sans-serif"/>
              </a:rPr>
              <a:t>Європейська</a:t>
            </a:r>
            <a:r>
              <a:rPr lang="ru-RU" b="0" i="0" u="none" strike="noStrike" dirty="0">
                <a:solidFill>
                  <a:srgbClr val="374151"/>
                </a:solidFill>
                <a:effectLst/>
                <a:latin typeface="ui-sans-serif"/>
              </a:rPr>
              <a:t> </a:t>
            </a:r>
            <a:r>
              <a:rPr lang="ru-RU" b="0" i="0" u="none" strike="noStrike" dirty="0" err="1">
                <a:solidFill>
                  <a:srgbClr val="374151"/>
                </a:solidFill>
                <a:effectLst/>
                <a:latin typeface="ui-sans-serif"/>
              </a:rPr>
              <a:t>конвенція</a:t>
            </a:r>
            <a:r>
              <a:rPr lang="ru-RU" b="0" i="0" u="none" strike="noStrike" dirty="0">
                <a:solidFill>
                  <a:srgbClr val="374151"/>
                </a:solidFill>
                <a:effectLst/>
                <a:latin typeface="ui-sans-serif"/>
              </a:rPr>
              <a:t> з прав </a:t>
            </a:r>
            <a:r>
              <a:rPr lang="ru-RU" b="0" i="0" u="none" strike="noStrike" dirty="0" err="1">
                <a:solidFill>
                  <a:srgbClr val="374151"/>
                </a:solidFill>
                <a:effectLst/>
                <a:latin typeface="ui-sans-serif"/>
              </a:rPr>
              <a:t>людини</a:t>
            </a:r>
            <a:r>
              <a:rPr lang="ru-RU" b="0" i="0" u="none" strike="noStrike" dirty="0">
                <a:solidFill>
                  <a:srgbClr val="374151"/>
                </a:solidFill>
                <a:effectLst/>
                <a:latin typeface="ui-sans-serif"/>
              </a:rPr>
              <a:t> (1950): ст. 7 – </a:t>
            </a:r>
            <a:r>
              <a:rPr lang="ru-RU" b="0" i="1" u="none" strike="noStrike" dirty="0">
                <a:solidFill>
                  <a:srgbClr val="374151"/>
                </a:solidFill>
                <a:effectLst/>
                <a:latin typeface="ui-sans-serif"/>
              </a:rPr>
              <a:t>"</a:t>
            </a:r>
            <a:r>
              <a:rPr lang="ru-RU" b="0" i="1" u="none" strike="noStrike" dirty="0" err="1">
                <a:solidFill>
                  <a:srgbClr val="374151"/>
                </a:solidFill>
                <a:effectLst/>
                <a:latin typeface="ui-sans-serif"/>
              </a:rPr>
              <a:t>Ніякого</a:t>
            </a:r>
            <a:r>
              <a:rPr lang="ru-RU" b="0" i="1" u="none" strike="noStrike" dirty="0">
                <a:solidFill>
                  <a:srgbClr val="374151"/>
                </a:solidFill>
                <a:effectLst/>
                <a:latin typeface="ui-sans-serif"/>
              </a:rPr>
              <a:t> </a:t>
            </a:r>
            <a:r>
              <a:rPr lang="ru-RU" b="0" i="1" u="none" strike="noStrike" dirty="0" err="1">
                <a:solidFill>
                  <a:srgbClr val="374151"/>
                </a:solidFill>
                <a:effectLst/>
                <a:latin typeface="ui-sans-serif"/>
              </a:rPr>
              <a:t>покарання</a:t>
            </a:r>
            <a:r>
              <a:rPr lang="ru-RU" b="0" i="1" u="none" strike="noStrike" dirty="0">
                <a:solidFill>
                  <a:srgbClr val="374151"/>
                </a:solidFill>
                <a:effectLst/>
                <a:latin typeface="ui-sans-serif"/>
              </a:rPr>
              <a:t> без закону" </a:t>
            </a:r>
            <a:r>
              <a:rPr lang="ru-RU" b="0" i="0" u="none" strike="noStrike" dirty="0">
                <a:solidFill>
                  <a:srgbClr val="374151"/>
                </a:solidFill>
                <a:effectLst/>
                <a:latin typeface="ui-sans-serif"/>
              </a:rPr>
              <a:t>.</a:t>
            </a:r>
            <a:endParaRPr lang="en-US" b="0" i="0" u="none" strike="noStrike" dirty="0">
              <a:solidFill>
                <a:srgbClr val="374151"/>
              </a:solidFill>
              <a:effectLst/>
              <a:latin typeface="ui-sans-serif"/>
            </a:endParaRPr>
          </a:p>
          <a:p>
            <a:pPr algn="l">
              <a:buFont typeface="Arial" panose="020B0604020202020204" pitchFamily="34" charset="0"/>
              <a:buChar char="•"/>
            </a:pPr>
            <a:br>
              <a:rPr lang="ru-RU" dirty="0"/>
            </a:br>
            <a:endParaRPr lang="ru-UA" dirty="0"/>
          </a:p>
        </p:txBody>
      </p:sp>
    </p:spTree>
    <p:extLst>
      <p:ext uri="{BB962C8B-B14F-4D97-AF65-F5344CB8AC3E}">
        <p14:creationId xmlns:p14="http://schemas.microsoft.com/office/powerpoint/2010/main" val="20582569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E3254AE-C4CD-426D-A6E8-7FA13B0F88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Рисунок 3" descr="Изображение выглядит как текст, снимок экрана, линия, диаграмма&#10;&#10;Контент, сгенерированный ИИ, может содержать ошибки.">
            <a:extLst>
              <a:ext uri="{FF2B5EF4-FFF2-40B4-BE49-F238E27FC236}">
                <a16:creationId xmlns:a16="http://schemas.microsoft.com/office/drawing/2014/main" id="{D9662838-5A21-0EAA-1843-0806A3C45DFD}"/>
              </a:ext>
            </a:extLst>
          </p:cNvPr>
          <p:cNvPicPr>
            <a:picLocks noChangeAspect="1"/>
          </p:cNvPicPr>
          <p:nvPr/>
        </p:nvPicPr>
        <p:blipFill>
          <a:blip r:embed="rId2"/>
          <a:stretch>
            <a:fillRect/>
          </a:stretch>
        </p:blipFill>
        <p:spPr>
          <a:xfrm>
            <a:off x="6417734" y="2546712"/>
            <a:ext cx="4770219" cy="3064865"/>
          </a:xfrm>
          <a:prstGeom prst="roundRect">
            <a:avLst>
              <a:gd name="adj" fmla="val 5301"/>
            </a:avLst>
          </a:prstGeom>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pic>
      <p:pic>
        <p:nvPicPr>
          <p:cNvPr id="11" name="Picture 10">
            <a:extLst>
              <a:ext uri="{FF2B5EF4-FFF2-40B4-BE49-F238E27FC236}">
                <a16:creationId xmlns:a16="http://schemas.microsoft.com/office/drawing/2014/main" id="{F5C53434-A0C7-4A81-8EB0-D460DAD9BB6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AC4E0E38-49B9-8E0D-168E-594C3ADCF414}"/>
              </a:ext>
            </a:extLst>
          </p:cNvPr>
          <p:cNvSpPr>
            <a:spLocks noGrp="1"/>
          </p:cNvSpPr>
          <p:nvPr>
            <p:ph type="title"/>
          </p:nvPr>
        </p:nvSpPr>
        <p:spPr>
          <a:xfrm>
            <a:off x="913775" y="618517"/>
            <a:ext cx="10364451" cy="1596177"/>
          </a:xfrm>
        </p:spPr>
        <p:txBody>
          <a:bodyPr>
            <a:normAutofit/>
          </a:bodyPr>
          <a:lstStyle/>
          <a:p>
            <a:r>
              <a:rPr lang="ru-RU" err="1"/>
              <a:t>Європейська</a:t>
            </a:r>
            <a:r>
              <a:rPr lang="ru-RU"/>
              <a:t> </a:t>
            </a:r>
            <a:r>
              <a:rPr lang="ru-RU" err="1"/>
              <a:t>конвенція</a:t>
            </a:r>
            <a:r>
              <a:rPr lang="ru-RU"/>
              <a:t> з прав </a:t>
            </a:r>
            <a:r>
              <a:rPr lang="ru-RU" err="1"/>
              <a:t>людини</a:t>
            </a:r>
            <a:r>
              <a:rPr lang="ru-RU"/>
              <a:t>: </a:t>
            </a:r>
            <a:r>
              <a:rPr lang="ru-RU" err="1"/>
              <a:t>Стаття</a:t>
            </a:r>
            <a:r>
              <a:rPr lang="ru-RU"/>
              <a:t> 7</a:t>
            </a:r>
            <a:endParaRPr lang="ru-UA" dirty="0"/>
          </a:p>
        </p:txBody>
      </p:sp>
      <p:sp>
        <p:nvSpPr>
          <p:cNvPr id="3" name="Объект 2">
            <a:extLst>
              <a:ext uri="{FF2B5EF4-FFF2-40B4-BE49-F238E27FC236}">
                <a16:creationId xmlns:a16="http://schemas.microsoft.com/office/drawing/2014/main" id="{9A9EA77D-CDBA-1E27-0405-256B3DFB8723}"/>
              </a:ext>
            </a:extLst>
          </p:cNvPr>
          <p:cNvSpPr>
            <a:spLocks noGrp="1"/>
          </p:cNvSpPr>
          <p:nvPr>
            <p:ph sz="quarter" idx="13"/>
          </p:nvPr>
        </p:nvSpPr>
        <p:spPr>
          <a:xfrm>
            <a:off x="913774" y="2367092"/>
            <a:ext cx="4860493" cy="3424107"/>
          </a:xfrm>
        </p:spPr>
        <p:txBody>
          <a:bodyPr>
            <a:normAutofit/>
          </a:bodyPr>
          <a:lstStyle/>
          <a:p>
            <a:pPr>
              <a:buFont typeface="Arial" panose="020B0604020202020204" pitchFamily="34" charset="0"/>
              <a:buChar char="•"/>
            </a:pPr>
            <a:r>
              <a:rPr lang="ru-RU" sz="1900" b="0" i="0" u="none" strike="noStrike">
                <a:effectLst/>
              </a:rPr>
              <a:t>"</a:t>
            </a:r>
            <a:r>
              <a:rPr lang="ru-RU" sz="1900" b="0" i="0" u="none" strike="noStrike" err="1">
                <a:effectLst/>
              </a:rPr>
              <a:t>Немає</a:t>
            </a:r>
            <a:r>
              <a:rPr lang="ru-RU" sz="1900" b="0" i="0" u="none" strike="noStrike">
                <a:effectLst/>
              </a:rPr>
              <a:t> </a:t>
            </a:r>
            <a:r>
              <a:rPr lang="ru-RU" sz="1900" b="0" i="0" u="none" strike="noStrike" err="1">
                <a:effectLst/>
              </a:rPr>
              <a:t>покарання</a:t>
            </a:r>
            <a:r>
              <a:rPr lang="ru-RU" sz="1900" b="0" i="0" u="none" strike="noStrike">
                <a:effectLst/>
              </a:rPr>
              <a:t> без закону" (</a:t>
            </a:r>
            <a:r>
              <a:rPr lang="en" sz="1900" b="0" i="1" u="none" strike="noStrike" err="1">
                <a:effectLst/>
              </a:rPr>
              <a:t>Nullum</a:t>
            </a:r>
            <a:r>
              <a:rPr lang="en" sz="1900" b="0" i="1" u="none" strike="noStrike">
                <a:effectLst/>
              </a:rPr>
              <a:t> </a:t>
            </a:r>
            <a:r>
              <a:rPr lang="en" sz="1900" b="0" i="1" u="none" strike="noStrike" err="1">
                <a:effectLst/>
              </a:rPr>
              <a:t>crimen</a:t>
            </a:r>
            <a:r>
              <a:rPr lang="en" sz="1900" b="0" i="1" u="none" strike="noStrike">
                <a:effectLst/>
              </a:rPr>
              <a:t>, </a:t>
            </a:r>
            <a:r>
              <a:rPr lang="en" sz="1900" b="0" i="1" u="none" strike="noStrike" err="1">
                <a:effectLst/>
              </a:rPr>
              <a:t>nulla</a:t>
            </a:r>
            <a:r>
              <a:rPr lang="en" sz="1900" b="0" i="1" u="none" strike="noStrike">
                <a:effectLst/>
              </a:rPr>
              <a:t> </a:t>
            </a:r>
            <a:r>
              <a:rPr lang="en" sz="1900" b="0" i="1" u="none" strike="noStrike" err="1">
                <a:effectLst/>
              </a:rPr>
              <a:t>poena</a:t>
            </a:r>
            <a:r>
              <a:rPr lang="en" sz="1900" b="0" i="1" u="none" strike="noStrike">
                <a:effectLst/>
              </a:rPr>
              <a:t> sine </a:t>
            </a:r>
            <a:r>
              <a:rPr lang="en" sz="1900" b="0" i="1" u="none" strike="noStrike" err="1">
                <a:effectLst/>
              </a:rPr>
              <a:t>lege</a:t>
            </a:r>
            <a:r>
              <a:rPr lang="en" sz="1900" b="0" i="0" u="none" strike="noStrike">
                <a:effectLst/>
              </a:rPr>
              <a:t>)</a:t>
            </a:r>
          </a:p>
          <a:p>
            <a:pPr>
              <a:buFont typeface="Arial" panose="020B0604020202020204" pitchFamily="34" charset="0"/>
              <a:buChar char="•"/>
            </a:pPr>
            <a:r>
              <a:rPr lang="ru-RU" sz="1900" b="0" i="0" u="none" strike="noStrike">
                <a:effectLst/>
              </a:rPr>
              <a:t>Заборона </a:t>
            </a:r>
            <a:r>
              <a:rPr lang="ru-RU" sz="1900" b="0" i="0" u="none" strike="noStrike" err="1">
                <a:effectLst/>
              </a:rPr>
              <a:t>негативної</a:t>
            </a:r>
            <a:r>
              <a:rPr lang="ru-RU" sz="1900" b="0" i="0" u="none" strike="noStrike">
                <a:effectLst/>
              </a:rPr>
              <a:t> </a:t>
            </a:r>
            <a:r>
              <a:rPr lang="ru-RU" sz="1900" b="0" i="0" u="none" strike="noStrike" err="1">
                <a:effectLst/>
              </a:rPr>
              <a:t>ретроактивності</a:t>
            </a:r>
            <a:endParaRPr lang="ru-RU" sz="1900" b="0" i="0" u="none" strike="noStrike">
              <a:effectLst/>
            </a:endParaRPr>
          </a:p>
          <a:p>
            <a:pPr>
              <a:buFont typeface="Arial" panose="020B0604020202020204" pitchFamily="34" charset="0"/>
              <a:buChar char="•"/>
            </a:pPr>
            <a:r>
              <a:rPr lang="ru-RU" sz="1900" b="0" i="0" u="none" strike="noStrike" err="1">
                <a:effectLst/>
              </a:rPr>
              <a:t>Судова</a:t>
            </a:r>
            <a:r>
              <a:rPr lang="ru-RU" sz="1900" b="0" i="0" u="none" strike="noStrike">
                <a:effectLst/>
              </a:rPr>
              <a:t> практика ЄСПЛ (</a:t>
            </a:r>
            <a:r>
              <a:rPr lang="en" sz="1900" b="0" i="0" u="none" strike="noStrike">
                <a:effectLst/>
              </a:rPr>
              <a:t>Del Río Prada v. Spain, 2013, App no. 42750/09)</a:t>
            </a:r>
            <a:endParaRPr lang="uk-UA" sz="1900" b="0" i="0" u="none" strike="noStrike">
              <a:effectLst/>
            </a:endParaRPr>
          </a:p>
          <a:p>
            <a:pPr>
              <a:buFont typeface="Arial" panose="020B0604020202020204" pitchFamily="34" charset="0"/>
              <a:buChar char="•"/>
            </a:pPr>
            <a:r>
              <a:rPr lang="en" sz="1900" b="0" i="0" u="none" strike="noStrike">
                <a:effectLst/>
                <a:hlinkClick r:id="rId4"/>
              </a:rPr>
              <a:t>https://ks.echr.coe.int/documents/d/echr-ks/guide_art_7_ukr</a:t>
            </a:r>
            <a:endParaRPr lang="uk-UA" sz="1900" b="0" i="0" u="none" strike="noStrike">
              <a:effectLst/>
            </a:endParaRPr>
          </a:p>
          <a:p>
            <a:pPr>
              <a:buFont typeface="Arial" panose="020B0604020202020204" pitchFamily="34" charset="0"/>
              <a:buChar char="•"/>
            </a:pPr>
            <a:endParaRPr lang="ru-UA" sz="1900"/>
          </a:p>
        </p:txBody>
      </p:sp>
    </p:spTree>
    <p:extLst>
      <p:ext uri="{BB962C8B-B14F-4D97-AF65-F5344CB8AC3E}">
        <p14:creationId xmlns:p14="http://schemas.microsoft.com/office/powerpoint/2010/main" val="16768691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46F2B05-D14A-46C1-B94D-81BAFA34CA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descr="Фейерверки">
            <a:extLst>
              <a:ext uri="{FF2B5EF4-FFF2-40B4-BE49-F238E27FC236}">
                <a16:creationId xmlns:a16="http://schemas.microsoft.com/office/drawing/2014/main" id="{D19715A9-4046-41FC-4984-6FF54E5A981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43464" y="1418730"/>
            <a:ext cx="3995592" cy="3995592"/>
          </a:xfrm>
          <a:prstGeom prst="roundRect">
            <a:avLst>
              <a:gd name="adj" fmla="val 5301"/>
            </a:avLst>
          </a:prstGeom>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pic>
      <p:pic>
        <p:nvPicPr>
          <p:cNvPr id="12" name="Picture 11">
            <a:extLst>
              <a:ext uri="{FF2B5EF4-FFF2-40B4-BE49-F238E27FC236}">
                <a16:creationId xmlns:a16="http://schemas.microsoft.com/office/drawing/2014/main" id="{DC21F734-A85A-4FEA-8CB8-6C72B8195C3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C9D8431E-6361-B81A-E6A2-898EAA97C093}"/>
              </a:ext>
            </a:extLst>
          </p:cNvPr>
          <p:cNvSpPr>
            <a:spLocks noGrp="1"/>
          </p:cNvSpPr>
          <p:nvPr>
            <p:ph type="title"/>
          </p:nvPr>
        </p:nvSpPr>
        <p:spPr>
          <a:xfrm>
            <a:off x="5282520" y="618517"/>
            <a:ext cx="5855416" cy="1596177"/>
          </a:xfrm>
        </p:spPr>
        <p:txBody>
          <a:bodyPr>
            <a:normAutofit/>
          </a:bodyPr>
          <a:lstStyle/>
          <a:p>
            <a:r>
              <a:rPr lang="ru-RU"/>
              <a:t>Принцип субсидіарності в </a:t>
            </a:r>
            <a:r>
              <a:rPr lang="ru-RU" err="1"/>
              <a:t>кримінальному</a:t>
            </a:r>
            <a:r>
              <a:rPr lang="ru-RU"/>
              <a:t> </a:t>
            </a:r>
            <a:r>
              <a:rPr lang="ru-RU" err="1"/>
              <a:t>праві</a:t>
            </a:r>
            <a:br>
              <a:rPr lang="ru-RU"/>
            </a:br>
            <a:endParaRPr lang="ru-UA" dirty="0"/>
          </a:p>
        </p:txBody>
      </p:sp>
      <p:sp>
        <p:nvSpPr>
          <p:cNvPr id="3" name="Объект 2">
            <a:extLst>
              <a:ext uri="{FF2B5EF4-FFF2-40B4-BE49-F238E27FC236}">
                <a16:creationId xmlns:a16="http://schemas.microsoft.com/office/drawing/2014/main" id="{BAA4E63D-43A8-26AB-615F-643BB3FD89AB}"/>
              </a:ext>
            </a:extLst>
          </p:cNvPr>
          <p:cNvSpPr>
            <a:spLocks noGrp="1"/>
          </p:cNvSpPr>
          <p:nvPr>
            <p:ph sz="quarter" idx="13"/>
          </p:nvPr>
        </p:nvSpPr>
        <p:spPr>
          <a:xfrm>
            <a:off x="5282520" y="2367092"/>
            <a:ext cx="5855415" cy="3847444"/>
          </a:xfrm>
        </p:spPr>
        <p:txBody>
          <a:bodyPr>
            <a:normAutofit/>
          </a:bodyPr>
          <a:lstStyle/>
          <a:p>
            <a:pPr>
              <a:buFont typeface="Arial" panose="020B0604020202020204" pitchFamily="34" charset="0"/>
              <a:buChar char="•"/>
            </a:pPr>
            <a:r>
              <a:rPr lang="ru-RU" b="0" i="0" u="none" strike="noStrike" err="1">
                <a:effectLst/>
              </a:rPr>
              <a:t>Перехід</a:t>
            </a:r>
            <a:r>
              <a:rPr lang="ru-RU" b="0" i="0" u="none" strike="noStrike">
                <a:effectLst/>
              </a:rPr>
              <a:t> </a:t>
            </a:r>
            <a:r>
              <a:rPr lang="ru-RU" b="0" i="0" u="none" strike="noStrike" err="1">
                <a:effectLst/>
              </a:rPr>
              <a:t>від</a:t>
            </a:r>
            <a:r>
              <a:rPr lang="ru-RU" b="0" i="0" u="none" strike="noStrike">
                <a:effectLst/>
              </a:rPr>
              <a:t> </a:t>
            </a:r>
            <a:r>
              <a:rPr lang="ru-RU" b="0" i="0" u="none" strike="noStrike" err="1">
                <a:effectLst/>
              </a:rPr>
              <a:t>гармонізації</a:t>
            </a:r>
            <a:r>
              <a:rPr lang="ru-RU" b="0" i="0" u="none" strike="noStrike">
                <a:effectLst/>
              </a:rPr>
              <a:t> до субсидіарності</a:t>
            </a:r>
          </a:p>
          <a:p>
            <a:pPr>
              <a:buFont typeface="Arial" panose="020B0604020202020204" pitchFamily="34" charset="0"/>
              <a:buChar char="•"/>
            </a:pPr>
            <a:r>
              <a:rPr lang="ru-RU" b="0" i="0" u="none" strike="noStrike" err="1">
                <a:effectLst/>
              </a:rPr>
              <a:t>Європейський</a:t>
            </a:r>
            <a:r>
              <a:rPr lang="ru-RU" b="0" i="0" u="none" strike="noStrike">
                <a:effectLst/>
              </a:rPr>
              <a:t> </a:t>
            </a:r>
            <a:r>
              <a:rPr lang="ru-RU" b="0" i="0" u="none" strike="noStrike" err="1">
                <a:effectLst/>
              </a:rPr>
              <a:t>досвід</a:t>
            </a:r>
            <a:r>
              <a:rPr lang="ru-RU" b="0" i="0" u="none" strike="noStrike">
                <a:effectLst/>
              </a:rPr>
              <a:t> (</a:t>
            </a:r>
            <a:r>
              <a:rPr lang="en" b="0" i="0" u="none" strike="noStrike">
                <a:effectLst/>
              </a:rPr>
              <a:t>Directive 2014/42/EU </a:t>
            </a:r>
            <a:r>
              <a:rPr lang="ru-RU" b="0" i="0" u="none" strike="noStrike">
                <a:effectLst/>
              </a:rPr>
              <a:t>про </a:t>
            </a:r>
            <a:r>
              <a:rPr lang="ru-RU" b="0" i="0" u="none" strike="noStrike" err="1">
                <a:effectLst/>
              </a:rPr>
              <a:t>конфіскацію</a:t>
            </a:r>
            <a:r>
              <a:rPr lang="ru-RU" b="0" i="0" u="none" strike="noStrike">
                <a:effectLst/>
              </a:rPr>
              <a:t> </a:t>
            </a:r>
            <a:r>
              <a:rPr lang="ru-RU" b="0" i="0" u="none" strike="noStrike" err="1">
                <a:effectLst/>
              </a:rPr>
              <a:t>доходів</a:t>
            </a:r>
            <a:r>
              <a:rPr lang="ru-RU" b="0" i="0" u="none" strike="noStrike">
                <a:effectLst/>
              </a:rPr>
              <a:t>, </a:t>
            </a:r>
            <a:r>
              <a:rPr lang="ru-RU" b="0" i="0" u="none" strike="noStrike" err="1">
                <a:effectLst/>
              </a:rPr>
              <a:t>отриманих</a:t>
            </a:r>
            <a:r>
              <a:rPr lang="ru-RU" b="0" i="0" u="none" strike="noStrike">
                <a:effectLst/>
              </a:rPr>
              <a:t> </a:t>
            </a:r>
            <a:r>
              <a:rPr lang="ru-RU" b="0" i="0" u="none" strike="noStrike" err="1">
                <a:effectLst/>
              </a:rPr>
              <a:t>злочинним</a:t>
            </a:r>
            <a:r>
              <a:rPr lang="ru-RU" b="0" i="0" u="none" strike="noStrike">
                <a:effectLst/>
              </a:rPr>
              <a:t> шляхом)</a:t>
            </a:r>
          </a:p>
          <a:p>
            <a:pPr>
              <a:buFont typeface="Arial" panose="020B0604020202020204" pitchFamily="34" charset="0"/>
              <a:buChar char="•"/>
            </a:pPr>
            <a:r>
              <a:rPr lang="ru-RU" b="0" i="0" u="none" strike="noStrike" err="1">
                <a:effectLst/>
              </a:rPr>
              <a:t>Ризики</a:t>
            </a:r>
            <a:r>
              <a:rPr lang="ru-RU" b="0" i="0" u="none" strike="noStrike">
                <a:effectLst/>
              </a:rPr>
              <a:t> </a:t>
            </a:r>
            <a:r>
              <a:rPr lang="ru-RU" b="0" i="0" u="none" strike="noStrike" err="1">
                <a:effectLst/>
              </a:rPr>
              <a:t>правової</a:t>
            </a:r>
            <a:r>
              <a:rPr lang="ru-RU" b="0" i="0" u="none" strike="noStrike">
                <a:effectLst/>
              </a:rPr>
              <a:t> </a:t>
            </a:r>
            <a:r>
              <a:rPr lang="ru-RU" b="0" i="0" u="none" strike="noStrike" err="1">
                <a:effectLst/>
              </a:rPr>
              <a:t>дисиміляції</a:t>
            </a:r>
            <a:endParaRPr lang="ru-RU" b="0" i="0" u="none" strike="noStrike">
              <a:effectLst/>
            </a:endParaRPr>
          </a:p>
          <a:p>
            <a:endParaRPr lang="ru-UA" dirty="0"/>
          </a:p>
        </p:txBody>
      </p:sp>
    </p:spTree>
    <p:extLst>
      <p:ext uri="{BB962C8B-B14F-4D97-AF65-F5344CB8AC3E}">
        <p14:creationId xmlns:p14="http://schemas.microsoft.com/office/powerpoint/2010/main" val="9459689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A9C15D4-2EE7-4D05-B87C-91D1F3B960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59935" y="0"/>
            <a:ext cx="813206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4ED7B0FB-9654-4441-9545-02D458B686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935" cy="6858000"/>
          </a:xfrm>
          <a:prstGeom prst="rect">
            <a:avLst/>
          </a:prstGeom>
          <a:ln>
            <a:noFill/>
          </a:ln>
          <a:effectLst>
            <a:outerShdw blurRad="50800" dist="12700" algn="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7BB94C57-FDF3-45A3-9D1F-904523D795D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r="66700" b="77917"/>
          <a:stretch/>
        </p:blipFill>
        <p:spPr>
          <a:xfrm>
            <a:off x="0" y="0"/>
            <a:ext cx="4059935" cy="1514475"/>
          </a:xfrm>
          <a:prstGeom prst="rect">
            <a:avLst/>
          </a:prstGeom>
        </p:spPr>
      </p:pic>
      <p:sp>
        <p:nvSpPr>
          <p:cNvPr id="2" name="Заголовок 1">
            <a:extLst>
              <a:ext uri="{FF2B5EF4-FFF2-40B4-BE49-F238E27FC236}">
                <a16:creationId xmlns:a16="http://schemas.microsoft.com/office/drawing/2014/main" id="{63A9F88E-7B29-E49D-CDDC-E55275E3CBB1}"/>
              </a:ext>
            </a:extLst>
          </p:cNvPr>
          <p:cNvSpPr>
            <a:spLocks noGrp="1"/>
          </p:cNvSpPr>
          <p:nvPr>
            <p:ph type="title"/>
          </p:nvPr>
        </p:nvSpPr>
        <p:spPr>
          <a:xfrm>
            <a:off x="641074" y="1419900"/>
            <a:ext cx="2844002" cy="4018201"/>
          </a:xfrm>
        </p:spPr>
        <p:txBody>
          <a:bodyPr>
            <a:normAutofit/>
          </a:bodyPr>
          <a:lstStyle/>
          <a:p>
            <a:pPr algn="l"/>
            <a:r>
              <a:rPr lang="en" sz="3100"/>
              <a:t>Lex certa: </a:t>
            </a:r>
            <a:r>
              <a:rPr lang="ru-RU" sz="3100"/>
              <a:t>вимога визначеності закону</a:t>
            </a:r>
            <a:br>
              <a:rPr lang="ru-RU" sz="3100"/>
            </a:br>
            <a:endParaRPr lang="ru-UA" sz="3100"/>
          </a:p>
        </p:txBody>
      </p:sp>
      <p:sp>
        <p:nvSpPr>
          <p:cNvPr id="3" name="Объект 2">
            <a:extLst>
              <a:ext uri="{FF2B5EF4-FFF2-40B4-BE49-F238E27FC236}">
                <a16:creationId xmlns:a16="http://schemas.microsoft.com/office/drawing/2014/main" id="{A75F3D79-0CE0-3C8C-0B27-0C357F840988}"/>
              </a:ext>
            </a:extLst>
          </p:cNvPr>
          <p:cNvSpPr>
            <a:spLocks noGrp="1"/>
          </p:cNvSpPr>
          <p:nvPr>
            <p:ph sz="quarter" idx="13"/>
          </p:nvPr>
        </p:nvSpPr>
        <p:spPr>
          <a:xfrm>
            <a:off x="4701008" y="1193576"/>
            <a:ext cx="6576591" cy="4470850"/>
          </a:xfrm>
        </p:spPr>
        <p:txBody>
          <a:bodyPr anchor="ctr">
            <a:normAutofit/>
          </a:bodyPr>
          <a:lstStyle/>
          <a:p>
            <a:pPr>
              <a:lnSpc>
                <a:spcPct val="110000"/>
              </a:lnSpc>
              <a:buFont typeface="Arial" panose="020B0604020202020204" pitchFamily="34" charset="0"/>
              <a:buChar char="•"/>
            </a:pPr>
            <a:r>
              <a:rPr lang="ru-RU" sz="1900" b="0" i="0" u="none" strike="noStrike" err="1">
                <a:effectLst/>
              </a:rPr>
              <a:t>Доступність</a:t>
            </a:r>
            <a:r>
              <a:rPr lang="ru-RU" sz="1900" b="0" i="0" u="none" strike="noStrike">
                <a:effectLst/>
              </a:rPr>
              <a:t> і </a:t>
            </a:r>
            <a:r>
              <a:rPr lang="ru-RU" sz="1900" b="0" i="0" u="none" strike="noStrike" err="1">
                <a:effectLst/>
              </a:rPr>
              <a:t>передбачуваність</a:t>
            </a:r>
            <a:r>
              <a:rPr lang="ru-RU" sz="1900" b="0" i="0" u="none" strike="noStrike">
                <a:effectLst/>
              </a:rPr>
              <a:t> норм</a:t>
            </a:r>
          </a:p>
          <a:p>
            <a:pPr>
              <a:lnSpc>
                <a:spcPct val="110000"/>
              </a:lnSpc>
              <a:buFont typeface="Arial" panose="020B0604020202020204" pitchFamily="34" charset="0"/>
              <a:buChar char="•"/>
            </a:pPr>
            <a:r>
              <a:rPr lang="ru-RU" sz="1900" b="0" i="0" u="none" strike="noStrike" err="1">
                <a:effectLst/>
              </a:rPr>
              <a:t>Судова</a:t>
            </a:r>
            <a:r>
              <a:rPr lang="ru-RU" sz="1900" b="0" i="0" u="none" strike="noStrike">
                <a:effectLst/>
              </a:rPr>
              <a:t> практика (</a:t>
            </a:r>
            <a:r>
              <a:rPr lang="en" sz="1900" b="0" i="0" u="none" strike="noStrike">
                <a:effectLst/>
              </a:rPr>
              <a:t>Volkov v. Ukraine, 2013, App no. 21722/11)</a:t>
            </a:r>
          </a:p>
          <a:p>
            <a:pPr>
              <a:lnSpc>
                <a:spcPct val="110000"/>
              </a:lnSpc>
              <a:buFont typeface="Arial" panose="020B0604020202020204" pitchFamily="34" charset="0"/>
              <a:buChar char="•"/>
            </a:pPr>
            <a:r>
              <a:rPr lang="ru-RU" sz="1900" b="0" i="0" u="none" strike="noStrike" err="1">
                <a:effectLst/>
              </a:rPr>
              <a:t>Вплив</a:t>
            </a:r>
            <a:r>
              <a:rPr lang="ru-RU" sz="1900" b="0" i="0" u="none" strike="noStrike">
                <a:effectLst/>
              </a:rPr>
              <a:t> </a:t>
            </a:r>
            <a:r>
              <a:rPr lang="ru-RU" sz="1900" b="0" i="0" u="none" strike="noStrike" err="1">
                <a:effectLst/>
              </a:rPr>
              <a:t>невизначеності</a:t>
            </a:r>
            <a:r>
              <a:rPr lang="ru-RU" sz="1900" b="0" i="0" u="none" strike="noStrike">
                <a:effectLst/>
              </a:rPr>
              <a:t> на </a:t>
            </a:r>
            <a:r>
              <a:rPr lang="ru-RU" sz="1900" b="0" i="0" u="none" strike="noStrike" err="1">
                <a:effectLst/>
              </a:rPr>
              <a:t>правозастосування</a:t>
            </a:r>
            <a:r>
              <a:rPr lang="ru-RU" sz="1900" b="0" i="0" u="none" strike="noStrike">
                <a:effectLst/>
              </a:rPr>
              <a:t> (</a:t>
            </a:r>
            <a:r>
              <a:rPr lang="en" sz="1900" b="0" i="0" u="none" strike="noStrike">
                <a:effectLst/>
              </a:rPr>
              <a:t>Cantoni v. France, 1996, App no. 17862/91)</a:t>
            </a:r>
            <a:endParaRPr lang="uk-UA" sz="1900" b="0" i="0" u="none" strike="noStrike">
              <a:effectLst/>
            </a:endParaRPr>
          </a:p>
          <a:p>
            <a:pPr>
              <a:lnSpc>
                <a:spcPct val="110000"/>
              </a:lnSpc>
            </a:pPr>
            <a:r>
              <a:rPr lang="ru-RU" sz="1900" b="0" i="0" u="none" strike="noStrike" err="1">
                <a:effectLst/>
              </a:rPr>
              <a:t>Рішення</a:t>
            </a:r>
            <a:r>
              <a:rPr lang="ru-RU" sz="1900" b="0" i="0" u="none" strike="noStrike">
                <a:effectLst/>
              </a:rPr>
              <a:t> КСУ </a:t>
            </a:r>
            <a:r>
              <a:rPr lang="ru-RU" sz="1900" b="0" i="0" u="none" strike="noStrike" err="1">
                <a:effectLst/>
              </a:rPr>
              <a:t>щодо</a:t>
            </a:r>
            <a:r>
              <a:rPr lang="ru-RU" sz="1900" b="0" i="0" u="none" strike="noStrike">
                <a:effectLst/>
              </a:rPr>
              <a:t> </a:t>
            </a:r>
            <a:r>
              <a:rPr lang="ru-RU" sz="1900" b="0" i="0" u="none" strike="noStrike" err="1">
                <a:effectLst/>
              </a:rPr>
              <a:t>застосування</a:t>
            </a:r>
            <a:r>
              <a:rPr lang="ru-RU" sz="1900" b="0" i="0" u="none" strike="noStrike">
                <a:effectLst/>
              </a:rPr>
              <a:t> ст. 5 КК України (2000, № 6-рп/2000) </a:t>
            </a:r>
            <a:r>
              <a:rPr lang="en" sz="1900" b="0" i="0" u="none" strike="noStrike">
                <a:effectLst/>
                <a:hlinkClick r:id="rId3"/>
              </a:rPr>
              <a:t>https://zakon.rada.gov.ua/laws/show/v006p710-00#Text</a:t>
            </a:r>
            <a:r>
              <a:rPr lang="uk-UA" sz="1900" b="0" i="0" u="none" strike="noStrike">
                <a:effectLst/>
              </a:rPr>
              <a:t> ПОРІВНЯЄМО</a:t>
            </a:r>
            <a:r>
              <a:rPr lang="uk-UA" sz="1900"/>
              <a:t>:</a:t>
            </a:r>
            <a:endParaRPr lang="uk-UA" sz="1900" b="0" i="0" u="none" strike="noStrike">
              <a:effectLst/>
            </a:endParaRPr>
          </a:p>
          <a:p>
            <a:pPr marL="0" indent="0">
              <a:lnSpc>
                <a:spcPct val="110000"/>
              </a:lnSpc>
              <a:buNone/>
            </a:pPr>
            <a:r>
              <a:rPr lang="en" sz="1900">
                <a:hlinkClick r:id="rId4"/>
              </a:rPr>
              <a:t>https://reyestr.court.gov.ua/Review/74309822</a:t>
            </a:r>
            <a:r>
              <a:rPr lang="uk-UA" sz="1900"/>
              <a:t> ДОДАМО </a:t>
            </a:r>
            <a:r>
              <a:rPr lang="en" sz="1900">
                <a:hlinkClick r:id="rId5"/>
              </a:rPr>
              <a:t>https://ccu.gov.ua/storinka-knygy/35-diya-normatyvno-pravovogo-akta-v-chasi</a:t>
            </a:r>
            <a:endParaRPr lang="uk-UA" sz="1900"/>
          </a:p>
          <a:p>
            <a:pPr marL="0" indent="0">
              <a:lnSpc>
                <a:spcPct val="110000"/>
              </a:lnSpc>
              <a:buNone/>
            </a:pPr>
            <a:endParaRPr lang="uk-UA" sz="1900"/>
          </a:p>
          <a:p>
            <a:pPr marL="0" indent="0">
              <a:lnSpc>
                <a:spcPct val="110000"/>
              </a:lnSpc>
              <a:buNone/>
            </a:pPr>
            <a:endParaRPr lang="ru-UA" sz="1900"/>
          </a:p>
        </p:txBody>
      </p:sp>
      <p:pic>
        <p:nvPicPr>
          <p:cNvPr id="14" name="Picture 13">
            <a:extLst>
              <a:ext uri="{FF2B5EF4-FFF2-40B4-BE49-F238E27FC236}">
                <a16:creationId xmlns:a16="http://schemas.microsoft.com/office/drawing/2014/main" id="{6AEBDF1A-221A-4497-BBA9-57A70D16151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l="78750" t="72830" b="14149"/>
          <a:stretch/>
        </p:blipFill>
        <p:spPr>
          <a:xfrm>
            <a:off x="1377059" y="5962903"/>
            <a:ext cx="2590800" cy="892925"/>
          </a:xfrm>
          <a:prstGeom prst="rect">
            <a:avLst/>
          </a:prstGeom>
        </p:spPr>
      </p:pic>
    </p:spTree>
    <p:extLst>
      <p:ext uri="{BB962C8B-B14F-4D97-AF65-F5344CB8AC3E}">
        <p14:creationId xmlns:p14="http://schemas.microsoft.com/office/powerpoint/2010/main" val="2812814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52CC302-34F0-39AD-C3BB-5717709E3E36}"/>
              </a:ext>
            </a:extLst>
          </p:cNvPr>
          <p:cNvSpPr>
            <a:spLocks noGrp="1"/>
          </p:cNvSpPr>
          <p:nvPr>
            <p:ph type="title"/>
          </p:nvPr>
        </p:nvSpPr>
        <p:spPr>
          <a:xfrm>
            <a:off x="913775" y="618517"/>
            <a:ext cx="10364451" cy="1596177"/>
          </a:xfrm>
        </p:spPr>
        <p:txBody>
          <a:bodyPr>
            <a:normAutofit/>
          </a:bodyPr>
          <a:lstStyle/>
          <a:p>
            <a:r>
              <a:rPr lang="ru-RU" b="1" dirty="0">
                <a:latin typeface="ui-sans-serif"/>
              </a:rPr>
              <a:t>Заборона </a:t>
            </a:r>
            <a:r>
              <a:rPr lang="ru-RU" b="1" dirty="0" err="1">
                <a:latin typeface="ui-sans-serif"/>
              </a:rPr>
              <a:t>негативної</a:t>
            </a:r>
            <a:r>
              <a:rPr lang="ru-RU" b="1" dirty="0">
                <a:latin typeface="ui-sans-serif"/>
              </a:rPr>
              <a:t> </a:t>
            </a:r>
            <a:r>
              <a:rPr lang="ru-RU" b="1" dirty="0" err="1">
                <a:latin typeface="ui-sans-serif"/>
              </a:rPr>
              <a:t>ретроактивності</a:t>
            </a:r>
            <a:r>
              <a:rPr lang="ru-RU" b="1" dirty="0">
                <a:latin typeface="ui-sans-serif"/>
              </a:rPr>
              <a:t> та принцип </a:t>
            </a:r>
            <a:r>
              <a:rPr lang="en" b="1" dirty="0">
                <a:latin typeface="ui-sans-serif"/>
              </a:rPr>
              <a:t>lex </a:t>
            </a:r>
            <a:r>
              <a:rPr lang="en" b="1" dirty="0" err="1">
                <a:latin typeface="ui-sans-serif"/>
              </a:rPr>
              <a:t>mitior</a:t>
            </a:r>
            <a:br>
              <a:rPr lang="en" b="1" dirty="0">
                <a:latin typeface="ui-sans-serif"/>
              </a:rPr>
            </a:br>
            <a:endParaRPr lang="ru-UA" dirty="0"/>
          </a:p>
        </p:txBody>
      </p:sp>
      <p:graphicFrame>
        <p:nvGraphicFramePr>
          <p:cNvPr id="5" name="Объект 2">
            <a:extLst>
              <a:ext uri="{FF2B5EF4-FFF2-40B4-BE49-F238E27FC236}">
                <a16:creationId xmlns:a16="http://schemas.microsoft.com/office/drawing/2014/main" id="{A46A2B0D-DD32-5F04-5379-1CEEA168D3F9}"/>
              </a:ext>
            </a:extLst>
          </p:cNvPr>
          <p:cNvGraphicFramePr>
            <a:graphicFrameLocks noGrp="1"/>
          </p:cNvGraphicFramePr>
          <p:nvPr>
            <p:ph sz="quarter" idx="13"/>
            <p:extLst>
              <p:ext uri="{D42A27DB-BD31-4B8C-83A1-F6EECF244321}">
                <p14:modId xmlns:p14="http://schemas.microsoft.com/office/powerpoint/2010/main" val="899252407"/>
              </p:ext>
            </p:extLst>
          </p:nvPr>
        </p:nvGraphicFramePr>
        <p:xfrm>
          <a:off x="914400" y="2532475"/>
          <a:ext cx="10363200" cy="30290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05841470"/>
      </p:ext>
    </p:extLst>
  </p:cSld>
  <p:clrMapOvr>
    <a:masterClrMapping/>
  </p:clrMapOvr>
</p:sld>
</file>

<file path=ppt/theme/theme1.xml><?xml version="1.0" encoding="utf-8"?>
<a:theme xmlns:a="http://schemas.openxmlformats.org/drawingml/2006/main" name="Капля">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Стандартная">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Капля</Template>
  <TotalTime>1730</TotalTime>
  <Words>1537</Words>
  <Application>Microsoft Macintosh PowerPoint</Application>
  <PresentationFormat>Широкоэкранный</PresentationFormat>
  <Paragraphs>104</Paragraphs>
  <Slides>16</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16</vt:i4>
      </vt:variant>
    </vt:vector>
  </HeadingPairs>
  <TitlesOfParts>
    <vt:vector size="23" baseType="lpstr">
      <vt:lpstr>Aptos</vt:lpstr>
      <vt:lpstr>Arial</vt:lpstr>
      <vt:lpstr>Helvetica</vt:lpstr>
      <vt:lpstr>Nunito</vt:lpstr>
      <vt:lpstr>Tw Cen MT</vt:lpstr>
      <vt:lpstr>ui-sans-serif</vt:lpstr>
      <vt:lpstr>Капля</vt:lpstr>
      <vt:lpstr>ПАРАДИГМИ КРИМІНАЛЬНОГО ПРАВА Лекція 5 ЗАКОННІСТЬ: ПРИНЦИП, ПАРАДИГМА ЧИ ФІКЦІЯ? </vt:lpstr>
      <vt:lpstr>Презентация PowerPoint</vt:lpstr>
      <vt:lpstr>СКЛАДОВІ</vt:lpstr>
      <vt:lpstr>ПРактика</vt:lpstr>
      <vt:lpstr>Історичні корені принципу законності </vt:lpstr>
      <vt:lpstr>Європейська конвенція з прав людини: Стаття 7</vt:lpstr>
      <vt:lpstr>Принцип субсидіарності в кримінальному праві </vt:lpstr>
      <vt:lpstr>Lex certa: вимога визначеності закону </vt:lpstr>
      <vt:lpstr>Заборона негативної ретроактивності та принцип lex mitior </vt:lpstr>
      <vt:lpstr>ДЛЯ ПОВТОРЕННЯ</vt:lpstr>
      <vt:lpstr>Аналіз прецедентів ЄСПЛ </vt:lpstr>
      <vt:lpstr>Аналіз прецедентів КСУ </vt:lpstr>
      <vt:lpstr>Nulla poena sine lege parlamentaria </vt:lpstr>
      <vt:lpstr>Сучасні проблеми реалізації принципу законності </vt:lpstr>
      <vt:lpstr>НА ДОДАТОК</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Viacheslav Tuliakov</dc:creator>
  <cp:lastModifiedBy>Viacheslav Tuliakov</cp:lastModifiedBy>
  <cp:revision>41</cp:revision>
  <dcterms:created xsi:type="dcterms:W3CDTF">2024-12-26T17:09:39Z</dcterms:created>
  <dcterms:modified xsi:type="dcterms:W3CDTF">2025-10-05T08:37:58Z</dcterms:modified>
</cp:coreProperties>
</file>