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82" r:id="rId2"/>
    <p:sldId id="331" r:id="rId3"/>
    <p:sldId id="348" r:id="rId4"/>
    <p:sldId id="351" r:id="rId5"/>
    <p:sldId id="349" r:id="rId6"/>
    <p:sldId id="350" r:id="rId7"/>
    <p:sldId id="358" r:id="rId8"/>
    <p:sldId id="359" r:id="rId9"/>
    <p:sldId id="352" r:id="rId10"/>
    <p:sldId id="360" r:id="rId11"/>
    <p:sldId id="353" r:id="rId12"/>
    <p:sldId id="354" r:id="rId13"/>
    <p:sldId id="361" r:id="rId14"/>
    <p:sldId id="355" r:id="rId15"/>
    <p:sldId id="356" r:id="rId16"/>
    <p:sldId id="265"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635"/>
  </p:normalViewPr>
  <p:slideViewPr>
    <p:cSldViewPr snapToGrid="0">
      <p:cViewPr varScale="1">
        <p:scale>
          <a:sx n="96" d="100"/>
          <a:sy n="96" d="100"/>
        </p:scale>
        <p:origin x="176" y="4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E5B097-6D14-42E5-BCF0-8CC699EA2D7D}" type="doc">
      <dgm:prSet loTypeId="urn:microsoft.com/office/officeart/2016/7/layout/RepeatingBendingProcessNew" loCatId="process" qsTypeId="urn:microsoft.com/office/officeart/2005/8/quickstyle/simple1" qsCatId="simple" csTypeId="urn:microsoft.com/office/officeart/2005/8/colors/accent1_2" csCatId="accent1"/>
      <dgm:spPr/>
      <dgm:t>
        <a:bodyPr/>
        <a:lstStyle/>
        <a:p>
          <a:endParaRPr lang="en-US"/>
        </a:p>
      </dgm:t>
    </dgm:pt>
    <dgm:pt modelId="{1D185A16-0744-4F4E-AB3E-33EEE1F3747F}">
      <dgm:prSet/>
      <dgm:spPr/>
      <dgm:t>
        <a:bodyPr/>
        <a:lstStyle/>
        <a:p>
          <a:r>
            <a:rPr lang="en-US" b="1" i="0"/>
            <a:t>1. Nullum crimen sine lege</a:t>
          </a:r>
          <a:endParaRPr lang="en-US"/>
        </a:p>
      </dgm:t>
    </dgm:pt>
    <dgm:pt modelId="{568CA575-B11C-43ED-B686-6A644A7561AC}" type="parTrans" cxnId="{1956B017-E08E-438A-9F87-89F26AA99C34}">
      <dgm:prSet/>
      <dgm:spPr/>
      <dgm:t>
        <a:bodyPr/>
        <a:lstStyle/>
        <a:p>
          <a:endParaRPr lang="en-US"/>
        </a:p>
      </dgm:t>
    </dgm:pt>
    <dgm:pt modelId="{0F58C9D6-59B1-44E3-A089-C33778954C9C}" type="sibTrans" cxnId="{1956B017-E08E-438A-9F87-89F26AA99C34}">
      <dgm:prSet/>
      <dgm:spPr/>
      <dgm:t>
        <a:bodyPr/>
        <a:lstStyle/>
        <a:p>
          <a:endParaRPr lang="en-US"/>
        </a:p>
      </dgm:t>
    </dgm:pt>
    <dgm:pt modelId="{28FDD6CF-A2B7-439F-8FCA-455818F993E6}">
      <dgm:prSet/>
      <dgm:spPr/>
      <dgm:t>
        <a:bodyPr/>
        <a:lstStyle/>
        <a:p>
          <a:r>
            <a:rPr lang="ru-RU" b="0" i="0"/>
            <a:t>Діяння може бути визнано злочином лише за умови його попереднього визначення законом. </a:t>
          </a:r>
          <a:endParaRPr lang="en-US"/>
        </a:p>
      </dgm:t>
    </dgm:pt>
    <dgm:pt modelId="{68BA5836-9D88-4B4E-B199-5544B9E811D8}" type="parTrans" cxnId="{ECE71D7C-4B3D-41D1-8793-23E184749F01}">
      <dgm:prSet/>
      <dgm:spPr/>
      <dgm:t>
        <a:bodyPr/>
        <a:lstStyle/>
        <a:p>
          <a:endParaRPr lang="en-US"/>
        </a:p>
      </dgm:t>
    </dgm:pt>
    <dgm:pt modelId="{2E438E05-1DC2-42FE-AA6D-3FEE310AD67B}" type="sibTrans" cxnId="{ECE71D7C-4B3D-41D1-8793-23E184749F01}">
      <dgm:prSet/>
      <dgm:spPr/>
      <dgm:t>
        <a:bodyPr/>
        <a:lstStyle/>
        <a:p>
          <a:endParaRPr lang="en-US"/>
        </a:p>
      </dgm:t>
    </dgm:pt>
    <dgm:pt modelId="{68C812BD-0958-4C97-AD03-1809B5E0B179}">
      <dgm:prSet/>
      <dgm:spPr/>
      <dgm:t>
        <a:bodyPr/>
        <a:lstStyle/>
        <a:p>
          <a:r>
            <a:rPr lang="ru-RU" b="0" i="0"/>
            <a:t>Приклад: Справа </a:t>
          </a:r>
          <a:r>
            <a:rPr lang="ru-RU" b="0" i="1"/>
            <a:t>"</a:t>
          </a:r>
          <a:r>
            <a:rPr lang="en-US" b="0" i="1"/>
            <a:t>Kafkaris v. Cyprus" </a:t>
          </a:r>
          <a:r>
            <a:rPr lang="en-US" b="0" i="0"/>
            <a:t>– </a:t>
          </a:r>
          <a:r>
            <a:rPr lang="ru-RU" b="0" i="0"/>
            <a:t>важливість передбачуваності закону.</a:t>
          </a:r>
          <a:endParaRPr lang="en-US"/>
        </a:p>
      </dgm:t>
    </dgm:pt>
    <dgm:pt modelId="{45B870D2-19E3-4E9B-81DE-5A5A3795D374}" type="parTrans" cxnId="{17F3D156-070B-43E2-9376-CB707DE0EE89}">
      <dgm:prSet/>
      <dgm:spPr/>
      <dgm:t>
        <a:bodyPr/>
        <a:lstStyle/>
        <a:p>
          <a:endParaRPr lang="en-US"/>
        </a:p>
      </dgm:t>
    </dgm:pt>
    <dgm:pt modelId="{FF5C4F5C-E0FD-402A-8170-2D8F508887F7}" type="sibTrans" cxnId="{17F3D156-070B-43E2-9376-CB707DE0EE89}">
      <dgm:prSet/>
      <dgm:spPr/>
      <dgm:t>
        <a:bodyPr/>
        <a:lstStyle/>
        <a:p>
          <a:endParaRPr lang="en-US"/>
        </a:p>
      </dgm:t>
    </dgm:pt>
    <dgm:pt modelId="{648792DD-63D7-4982-B8D1-D69332EE9B28}">
      <dgm:prSet/>
      <dgm:spPr/>
      <dgm:t>
        <a:bodyPr/>
        <a:lstStyle/>
        <a:p>
          <a:r>
            <a:rPr lang="ru-RU" b="1" i="0"/>
            <a:t>2. </a:t>
          </a:r>
          <a:r>
            <a:rPr lang="en-US" b="1" i="0"/>
            <a:t>Nulla poena sine lege</a:t>
          </a:r>
          <a:endParaRPr lang="en-US"/>
        </a:p>
      </dgm:t>
    </dgm:pt>
    <dgm:pt modelId="{3DDAFE46-498B-4127-8318-BC7D1179677F}" type="parTrans" cxnId="{A307853C-4190-4FE1-8FA9-1414CCEA1973}">
      <dgm:prSet/>
      <dgm:spPr/>
      <dgm:t>
        <a:bodyPr/>
        <a:lstStyle/>
        <a:p>
          <a:endParaRPr lang="en-US"/>
        </a:p>
      </dgm:t>
    </dgm:pt>
    <dgm:pt modelId="{14BA5561-ECD8-4FEA-856B-9123226C3BD8}" type="sibTrans" cxnId="{A307853C-4190-4FE1-8FA9-1414CCEA1973}">
      <dgm:prSet/>
      <dgm:spPr/>
      <dgm:t>
        <a:bodyPr/>
        <a:lstStyle/>
        <a:p>
          <a:endParaRPr lang="en-US"/>
        </a:p>
      </dgm:t>
    </dgm:pt>
    <dgm:pt modelId="{B662118C-09D4-4862-9F9D-F2BD1A2B44AF}">
      <dgm:prSet/>
      <dgm:spPr/>
      <dgm:t>
        <a:bodyPr/>
        <a:lstStyle/>
        <a:p>
          <a:r>
            <a:rPr lang="ru-RU" b="0" i="0"/>
            <a:t>Покарання може бути призначене лише за діяння, яке прямо передбачено законом. </a:t>
          </a:r>
          <a:endParaRPr lang="en-US"/>
        </a:p>
      </dgm:t>
    </dgm:pt>
    <dgm:pt modelId="{D80195AB-A809-4F65-91C1-07ACC95CD805}" type="parTrans" cxnId="{A1F15ADF-A424-4DD5-831E-7EAD893B28A3}">
      <dgm:prSet/>
      <dgm:spPr/>
      <dgm:t>
        <a:bodyPr/>
        <a:lstStyle/>
        <a:p>
          <a:endParaRPr lang="en-US"/>
        </a:p>
      </dgm:t>
    </dgm:pt>
    <dgm:pt modelId="{967A247A-21BE-49C2-B84E-1B6823BC1D20}" type="sibTrans" cxnId="{A1F15ADF-A424-4DD5-831E-7EAD893B28A3}">
      <dgm:prSet/>
      <dgm:spPr/>
      <dgm:t>
        <a:bodyPr/>
        <a:lstStyle/>
        <a:p>
          <a:endParaRPr lang="en-US"/>
        </a:p>
      </dgm:t>
    </dgm:pt>
    <dgm:pt modelId="{E4DFE711-F5A0-443C-ACFF-65FF62C11F66}">
      <dgm:prSet/>
      <dgm:spPr/>
      <dgm:t>
        <a:bodyPr/>
        <a:lstStyle/>
        <a:p>
          <a:r>
            <a:rPr lang="ru-RU" b="0" i="0"/>
            <a:t>Приклад: Справа </a:t>
          </a:r>
          <a:r>
            <a:rPr lang="ru-RU" b="0" i="1"/>
            <a:t>"</a:t>
          </a:r>
          <a:r>
            <a:rPr lang="en-US" b="0" i="1"/>
            <a:t>Cantoni v. France" </a:t>
          </a:r>
          <a:r>
            <a:rPr lang="en-US" b="0" i="0"/>
            <a:t>– </a:t>
          </a:r>
          <a:r>
            <a:rPr lang="ru-RU" b="0" i="0"/>
            <a:t>заборона застосування аналогії.</a:t>
          </a:r>
          <a:endParaRPr lang="en-US"/>
        </a:p>
      </dgm:t>
    </dgm:pt>
    <dgm:pt modelId="{7C1619FA-1D2E-4A1A-B825-BD23FB6F9710}" type="parTrans" cxnId="{D36F131B-F286-41FE-BF16-48D9E9A049B3}">
      <dgm:prSet/>
      <dgm:spPr/>
      <dgm:t>
        <a:bodyPr/>
        <a:lstStyle/>
        <a:p>
          <a:endParaRPr lang="en-US"/>
        </a:p>
      </dgm:t>
    </dgm:pt>
    <dgm:pt modelId="{F03AC7BD-5B21-40C0-9108-D6351D84C1FE}" type="sibTrans" cxnId="{D36F131B-F286-41FE-BF16-48D9E9A049B3}">
      <dgm:prSet/>
      <dgm:spPr/>
      <dgm:t>
        <a:bodyPr/>
        <a:lstStyle/>
        <a:p>
          <a:endParaRPr lang="en-US"/>
        </a:p>
      </dgm:t>
    </dgm:pt>
    <dgm:pt modelId="{8254FC16-3DA6-49C0-94AE-E0684BF07CFA}">
      <dgm:prSet/>
      <dgm:spPr/>
      <dgm:t>
        <a:bodyPr/>
        <a:lstStyle/>
        <a:p>
          <a:r>
            <a:rPr lang="ru-RU" b="1" i="0"/>
            <a:t>3. </a:t>
          </a:r>
          <a:r>
            <a:rPr lang="en-US" b="1" i="0"/>
            <a:t>Lex certa</a:t>
          </a:r>
          <a:endParaRPr lang="en-US"/>
        </a:p>
      </dgm:t>
    </dgm:pt>
    <dgm:pt modelId="{C7D4F2DD-DC9B-4892-9841-14307BDD6905}" type="parTrans" cxnId="{DD8F9AF4-9C31-4639-B8F7-CF5C6820E1B5}">
      <dgm:prSet/>
      <dgm:spPr/>
      <dgm:t>
        <a:bodyPr/>
        <a:lstStyle/>
        <a:p>
          <a:endParaRPr lang="en-US"/>
        </a:p>
      </dgm:t>
    </dgm:pt>
    <dgm:pt modelId="{C067D30F-5B15-4882-A782-A51B0BFD4613}" type="sibTrans" cxnId="{DD8F9AF4-9C31-4639-B8F7-CF5C6820E1B5}">
      <dgm:prSet/>
      <dgm:spPr/>
      <dgm:t>
        <a:bodyPr/>
        <a:lstStyle/>
        <a:p>
          <a:endParaRPr lang="en-US"/>
        </a:p>
      </dgm:t>
    </dgm:pt>
    <dgm:pt modelId="{D33223BD-D693-45DA-B0D7-F78EF5DDFB36}">
      <dgm:prSet/>
      <dgm:spPr/>
      <dgm:t>
        <a:bodyPr/>
        <a:lstStyle/>
        <a:p>
          <a:r>
            <a:rPr lang="ru-RU" b="0" i="0"/>
            <a:t>Вимога до закону бути чітким, зрозумілим та недвозначним. </a:t>
          </a:r>
          <a:endParaRPr lang="en-US"/>
        </a:p>
      </dgm:t>
    </dgm:pt>
    <dgm:pt modelId="{8EEF7CE2-04D0-47D7-88B9-02538EF51C92}" type="parTrans" cxnId="{E5784EED-F75C-40D9-B435-5BAB4C87EC34}">
      <dgm:prSet/>
      <dgm:spPr/>
      <dgm:t>
        <a:bodyPr/>
        <a:lstStyle/>
        <a:p>
          <a:endParaRPr lang="en-US"/>
        </a:p>
      </dgm:t>
    </dgm:pt>
    <dgm:pt modelId="{84243521-F72D-40A1-AA65-DBF4A28C5D71}" type="sibTrans" cxnId="{E5784EED-F75C-40D9-B435-5BAB4C87EC34}">
      <dgm:prSet/>
      <dgm:spPr/>
      <dgm:t>
        <a:bodyPr/>
        <a:lstStyle/>
        <a:p>
          <a:endParaRPr lang="en-US"/>
        </a:p>
      </dgm:t>
    </dgm:pt>
    <dgm:pt modelId="{DE2A9618-90F5-4A71-A39D-BC312226B7B3}">
      <dgm:prSet/>
      <dgm:spPr/>
      <dgm:t>
        <a:bodyPr/>
        <a:lstStyle/>
        <a:p>
          <a:r>
            <a:rPr lang="ru-RU" b="0" i="0"/>
            <a:t>Приклад: Справа </a:t>
          </a:r>
          <a:r>
            <a:rPr lang="ru-RU" b="0" i="1"/>
            <a:t>"</a:t>
          </a:r>
          <a:r>
            <a:rPr lang="en-US" b="0" i="1"/>
            <a:t>Del Río Prada v. Spain" </a:t>
          </a:r>
          <a:r>
            <a:rPr lang="en-US" b="0" i="0"/>
            <a:t>– </a:t>
          </a:r>
          <a:r>
            <a:rPr lang="ru-RU" b="0" i="0"/>
            <a:t>доступність та передбачуваність закону.</a:t>
          </a:r>
          <a:endParaRPr lang="en-US"/>
        </a:p>
      </dgm:t>
    </dgm:pt>
    <dgm:pt modelId="{403B252B-F178-48F6-AB5C-CF32415A31ED}" type="parTrans" cxnId="{BDF72754-DC8F-4FE0-B48A-C17D8E8A2F04}">
      <dgm:prSet/>
      <dgm:spPr/>
      <dgm:t>
        <a:bodyPr/>
        <a:lstStyle/>
        <a:p>
          <a:endParaRPr lang="en-US"/>
        </a:p>
      </dgm:t>
    </dgm:pt>
    <dgm:pt modelId="{FAABF4D5-759B-499B-BDC0-C0337DC38B69}" type="sibTrans" cxnId="{BDF72754-DC8F-4FE0-B48A-C17D8E8A2F04}">
      <dgm:prSet/>
      <dgm:spPr/>
      <dgm:t>
        <a:bodyPr/>
        <a:lstStyle/>
        <a:p>
          <a:endParaRPr lang="en-US"/>
        </a:p>
      </dgm:t>
    </dgm:pt>
    <dgm:pt modelId="{98B351B3-63B0-4C18-8D28-5882E03BE0EF}">
      <dgm:prSet/>
      <dgm:spPr/>
      <dgm:t>
        <a:bodyPr/>
        <a:lstStyle/>
        <a:p>
          <a:r>
            <a:rPr lang="ru-RU" b="1" i="0" dirty="0"/>
            <a:t>4. </a:t>
          </a:r>
          <a:r>
            <a:rPr lang="en-US" b="1" i="0" dirty="0"/>
            <a:t>Lex stricta</a:t>
          </a:r>
          <a:endParaRPr lang="en-US" dirty="0"/>
        </a:p>
      </dgm:t>
    </dgm:pt>
    <dgm:pt modelId="{8FA231D9-14E5-4C7E-BFDC-2905093A393F}" type="parTrans" cxnId="{BA28BA2C-7DCE-48EE-A8A2-4B0771E30039}">
      <dgm:prSet/>
      <dgm:spPr/>
      <dgm:t>
        <a:bodyPr/>
        <a:lstStyle/>
        <a:p>
          <a:endParaRPr lang="en-US"/>
        </a:p>
      </dgm:t>
    </dgm:pt>
    <dgm:pt modelId="{5AEAE4F4-080E-4A66-A098-D331B02AD791}" type="sibTrans" cxnId="{BA28BA2C-7DCE-48EE-A8A2-4B0771E30039}">
      <dgm:prSet/>
      <dgm:spPr/>
      <dgm:t>
        <a:bodyPr/>
        <a:lstStyle/>
        <a:p>
          <a:endParaRPr lang="en-US"/>
        </a:p>
      </dgm:t>
    </dgm:pt>
    <dgm:pt modelId="{F2FA4A1D-BBE2-408F-B831-EE8CC64658DD}">
      <dgm:prSet/>
      <dgm:spPr/>
      <dgm:t>
        <a:bodyPr/>
        <a:lstStyle/>
        <a:p>
          <a:r>
            <a:rPr lang="ru-RU" b="0" i="0"/>
            <a:t>Заборона розширеної інтерпретації кримінального закону. </a:t>
          </a:r>
          <a:endParaRPr lang="en-US"/>
        </a:p>
      </dgm:t>
    </dgm:pt>
    <dgm:pt modelId="{79F65624-E007-4AA9-A730-B11553634CE9}" type="parTrans" cxnId="{C0CC0FB5-EFD8-49AA-BE08-46DA86148475}">
      <dgm:prSet/>
      <dgm:spPr/>
      <dgm:t>
        <a:bodyPr/>
        <a:lstStyle/>
        <a:p>
          <a:endParaRPr lang="en-US"/>
        </a:p>
      </dgm:t>
    </dgm:pt>
    <dgm:pt modelId="{BC2B0DF6-EC80-4F2B-A5D8-7F7EB2FE1B52}" type="sibTrans" cxnId="{C0CC0FB5-EFD8-49AA-BE08-46DA86148475}">
      <dgm:prSet/>
      <dgm:spPr/>
      <dgm:t>
        <a:bodyPr/>
        <a:lstStyle/>
        <a:p>
          <a:endParaRPr lang="en-US"/>
        </a:p>
      </dgm:t>
    </dgm:pt>
    <dgm:pt modelId="{81873415-0E8C-43F6-B34D-FB7923EC13DF}">
      <dgm:prSet/>
      <dgm:spPr/>
      <dgm:t>
        <a:bodyPr/>
        <a:lstStyle/>
        <a:p>
          <a:r>
            <a:rPr lang="ru-RU" b="0" i="0"/>
            <a:t>Приклад: УК України – ч. 3 ст. 3: заборона застосування закону про кримінальну відповідальність за аналогією.</a:t>
          </a:r>
          <a:endParaRPr lang="en-US"/>
        </a:p>
      </dgm:t>
    </dgm:pt>
    <dgm:pt modelId="{0A47C1BD-7613-4FF0-BA7A-FB466184D6AA}" type="parTrans" cxnId="{B49BE202-24E9-4CF4-A6E7-AF401E019A2E}">
      <dgm:prSet/>
      <dgm:spPr/>
      <dgm:t>
        <a:bodyPr/>
        <a:lstStyle/>
        <a:p>
          <a:endParaRPr lang="en-US"/>
        </a:p>
      </dgm:t>
    </dgm:pt>
    <dgm:pt modelId="{B427CFE1-2647-42FD-9BA2-B1D36760F408}" type="sibTrans" cxnId="{B49BE202-24E9-4CF4-A6E7-AF401E019A2E}">
      <dgm:prSet/>
      <dgm:spPr/>
      <dgm:t>
        <a:bodyPr/>
        <a:lstStyle/>
        <a:p>
          <a:endParaRPr lang="en-US"/>
        </a:p>
      </dgm:t>
    </dgm:pt>
    <dgm:pt modelId="{4A92F453-794F-483B-AF96-9E87CD7E06E3}">
      <dgm:prSet/>
      <dgm:spPr/>
      <dgm:t>
        <a:bodyPr/>
        <a:lstStyle/>
        <a:p>
          <a:r>
            <a:rPr lang="ru-RU" b="1" i="0"/>
            <a:t>5. </a:t>
          </a:r>
          <a:r>
            <a:rPr lang="en-US" b="1" i="0"/>
            <a:t>Lex praevia</a:t>
          </a:r>
          <a:endParaRPr lang="en-US"/>
        </a:p>
      </dgm:t>
    </dgm:pt>
    <dgm:pt modelId="{B5A0FA21-5D58-4E1A-99B2-B7BE9CD72168}" type="parTrans" cxnId="{2986102B-D8B8-4A05-85A7-F49C559743DD}">
      <dgm:prSet/>
      <dgm:spPr/>
      <dgm:t>
        <a:bodyPr/>
        <a:lstStyle/>
        <a:p>
          <a:endParaRPr lang="en-US"/>
        </a:p>
      </dgm:t>
    </dgm:pt>
    <dgm:pt modelId="{2D0A8428-4011-4BAF-85BD-913E3E57ED9F}" type="sibTrans" cxnId="{2986102B-D8B8-4A05-85A7-F49C559743DD}">
      <dgm:prSet/>
      <dgm:spPr/>
      <dgm:t>
        <a:bodyPr/>
        <a:lstStyle/>
        <a:p>
          <a:endParaRPr lang="en-US"/>
        </a:p>
      </dgm:t>
    </dgm:pt>
    <dgm:pt modelId="{BC9BEFD4-53EB-4EC8-AD32-032A79224B40}">
      <dgm:prSet/>
      <dgm:spPr/>
      <dgm:t>
        <a:bodyPr/>
        <a:lstStyle/>
        <a:p>
          <a:r>
            <a:rPr lang="ru-RU" b="0" i="0"/>
            <a:t>Заборона зворотної дії закону в часі. </a:t>
          </a:r>
          <a:endParaRPr lang="en-US"/>
        </a:p>
      </dgm:t>
    </dgm:pt>
    <dgm:pt modelId="{C68CDFA6-ABF2-42C0-9972-40803FD34331}" type="parTrans" cxnId="{7282F1B4-4A70-4B47-978C-861129AF78FC}">
      <dgm:prSet/>
      <dgm:spPr/>
      <dgm:t>
        <a:bodyPr/>
        <a:lstStyle/>
        <a:p>
          <a:endParaRPr lang="en-US"/>
        </a:p>
      </dgm:t>
    </dgm:pt>
    <dgm:pt modelId="{EA72B3DC-DFD0-45C2-85C2-B9163586B90B}" type="sibTrans" cxnId="{7282F1B4-4A70-4B47-978C-861129AF78FC}">
      <dgm:prSet/>
      <dgm:spPr/>
      <dgm:t>
        <a:bodyPr/>
        <a:lstStyle/>
        <a:p>
          <a:endParaRPr lang="en-US"/>
        </a:p>
      </dgm:t>
    </dgm:pt>
    <dgm:pt modelId="{DF71B278-A1F6-40B2-8C39-47AE2D320FA8}">
      <dgm:prSet/>
      <dgm:spPr/>
      <dgm:t>
        <a:bodyPr/>
        <a:lstStyle/>
        <a:p>
          <a:r>
            <a:rPr lang="ru-RU" b="0" i="0"/>
            <a:t>Приклад: Справа </a:t>
          </a:r>
          <a:r>
            <a:rPr lang="ru-RU" b="0" i="1"/>
            <a:t>"</a:t>
          </a:r>
          <a:r>
            <a:rPr lang="en-US" b="0" i="1"/>
            <a:t>Rokotov, Faibishenko, Yakovlev" </a:t>
          </a:r>
          <a:r>
            <a:rPr lang="en-US" b="0" i="0"/>
            <a:t>– </a:t>
          </a:r>
          <a:r>
            <a:rPr lang="ru-RU" b="0" i="0"/>
            <a:t>негативна ретроактивність.</a:t>
          </a:r>
          <a:endParaRPr lang="en-US"/>
        </a:p>
      </dgm:t>
    </dgm:pt>
    <dgm:pt modelId="{7FA6ABFC-FBBF-4E07-8947-F483D9348295}" type="parTrans" cxnId="{08A3F973-DEA8-42D8-BB38-82BCDF780C5E}">
      <dgm:prSet/>
      <dgm:spPr/>
      <dgm:t>
        <a:bodyPr/>
        <a:lstStyle/>
        <a:p>
          <a:endParaRPr lang="en-US"/>
        </a:p>
      </dgm:t>
    </dgm:pt>
    <dgm:pt modelId="{6CAB991D-4AEC-48D9-AA62-C89CB4EEC33A}" type="sibTrans" cxnId="{08A3F973-DEA8-42D8-BB38-82BCDF780C5E}">
      <dgm:prSet/>
      <dgm:spPr/>
      <dgm:t>
        <a:bodyPr/>
        <a:lstStyle/>
        <a:p>
          <a:endParaRPr lang="en-US"/>
        </a:p>
      </dgm:t>
    </dgm:pt>
    <dgm:pt modelId="{0CD51833-B00A-2B44-A954-60417875412E}" type="pres">
      <dgm:prSet presAssocID="{52E5B097-6D14-42E5-BCF0-8CC699EA2D7D}" presName="Name0" presStyleCnt="0">
        <dgm:presLayoutVars>
          <dgm:dir/>
          <dgm:resizeHandles val="exact"/>
        </dgm:presLayoutVars>
      </dgm:prSet>
      <dgm:spPr/>
    </dgm:pt>
    <dgm:pt modelId="{B6DDE383-1B94-E64C-A12E-3B579B8EA107}" type="pres">
      <dgm:prSet presAssocID="{1D185A16-0744-4F4E-AB3E-33EEE1F3747F}" presName="node" presStyleLbl="node1" presStyleIdx="0" presStyleCnt="15">
        <dgm:presLayoutVars>
          <dgm:bulletEnabled val="1"/>
        </dgm:presLayoutVars>
      </dgm:prSet>
      <dgm:spPr/>
    </dgm:pt>
    <dgm:pt modelId="{66C98727-2AD3-8441-B955-8ABBA885E882}" type="pres">
      <dgm:prSet presAssocID="{0F58C9D6-59B1-44E3-A089-C33778954C9C}" presName="sibTrans" presStyleLbl="sibTrans1D1" presStyleIdx="0" presStyleCnt="14"/>
      <dgm:spPr/>
    </dgm:pt>
    <dgm:pt modelId="{3176E6DC-0F75-D348-AD96-AEF2768AD67A}" type="pres">
      <dgm:prSet presAssocID="{0F58C9D6-59B1-44E3-A089-C33778954C9C}" presName="connectorText" presStyleLbl="sibTrans1D1" presStyleIdx="0" presStyleCnt="14"/>
      <dgm:spPr/>
    </dgm:pt>
    <dgm:pt modelId="{4DF524F2-E1CB-FE40-9BC7-06E8B4B33072}" type="pres">
      <dgm:prSet presAssocID="{28FDD6CF-A2B7-439F-8FCA-455818F993E6}" presName="node" presStyleLbl="node1" presStyleIdx="1" presStyleCnt="15">
        <dgm:presLayoutVars>
          <dgm:bulletEnabled val="1"/>
        </dgm:presLayoutVars>
      </dgm:prSet>
      <dgm:spPr/>
    </dgm:pt>
    <dgm:pt modelId="{2A0336B0-83DE-FA4C-BB94-6984146BF5B7}" type="pres">
      <dgm:prSet presAssocID="{2E438E05-1DC2-42FE-AA6D-3FEE310AD67B}" presName="sibTrans" presStyleLbl="sibTrans1D1" presStyleIdx="1" presStyleCnt="14"/>
      <dgm:spPr/>
    </dgm:pt>
    <dgm:pt modelId="{F0B649B2-094D-6840-ACA3-1270D5638A15}" type="pres">
      <dgm:prSet presAssocID="{2E438E05-1DC2-42FE-AA6D-3FEE310AD67B}" presName="connectorText" presStyleLbl="sibTrans1D1" presStyleIdx="1" presStyleCnt="14"/>
      <dgm:spPr/>
    </dgm:pt>
    <dgm:pt modelId="{74C38346-8F1B-354B-BF84-7CEDA90119CE}" type="pres">
      <dgm:prSet presAssocID="{68C812BD-0958-4C97-AD03-1809B5E0B179}" presName="node" presStyleLbl="node1" presStyleIdx="2" presStyleCnt="15">
        <dgm:presLayoutVars>
          <dgm:bulletEnabled val="1"/>
        </dgm:presLayoutVars>
      </dgm:prSet>
      <dgm:spPr/>
    </dgm:pt>
    <dgm:pt modelId="{7C98EFEF-CA2D-0649-8D7B-2623A7E7DD5C}" type="pres">
      <dgm:prSet presAssocID="{FF5C4F5C-E0FD-402A-8170-2D8F508887F7}" presName="sibTrans" presStyleLbl="sibTrans1D1" presStyleIdx="2" presStyleCnt="14"/>
      <dgm:spPr/>
    </dgm:pt>
    <dgm:pt modelId="{9A5BF787-F4AD-994B-9FEB-C23568093DFF}" type="pres">
      <dgm:prSet presAssocID="{FF5C4F5C-E0FD-402A-8170-2D8F508887F7}" presName="connectorText" presStyleLbl="sibTrans1D1" presStyleIdx="2" presStyleCnt="14"/>
      <dgm:spPr/>
    </dgm:pt>
    <dgm:pt modelId="{37A5B66C-DD20-D449-8DA6-A982D34AC620}" type="pres">
      <dgm:prSet presAssocID="{648792DD-63D7-4982-B8D1-D69332EE9B28}" presName="node" presStyleLbl="node1" presStyleIdx="3" presStyleCnt="15">
        <dgm:presLayoutVars>
          <dgm:bulletEnabled val="1"/>
        </dgm:presLayoutVars>
      </dgm:prSet>
      <dgm:spPr/>
    </dgm:pt>
    <dgm:pt modelId="{3FC99F26-D3F5-D74E-BB07-F8599889618C}" type="pres">
      <dgm:prSet presAssocID="{14BA5561-ECD8-4FEA-856B-9123226C3BD8}" presName="sibTrans" presStyleLbl="sibTrans1D1" presStyleIdx="3" presStyleCnt="14"/>
      <dgm:spPr/>
    </dgm:pt>
    <dgm:pt modelId="{7711102D-A726-D14C-913B-AE58A50967F5}" type="pres">
      <dgm:prSet presAssocID="{14BA5561-ECD8-4FEA-856B-9123226C3BD8}" presName="connectorText" presStyleLbl="sibTrans1D1" presStyleIdx="3" presStyleCnt="14"/>
      <dgm:spPr/>
    </dgm:pt>
    <dgm:pt modelId="{01525547-2928-B34F-90E7-A7E72C816666}" type="pres">
      <dgm:prSet presAssocID="{B662118C-09D4-4862-9F9D-F2BD1A2B44AF}" presName="node" presStyleLbl="node1" presStyleIdx="4" presStyleCnt="15">
        <dgm:presLayoutVars>
          <dgm:bulletEnabled val="1"/>
        </dgm:presLayoutVars>
      </dgm:prSet>
      <dgm:spPr/>
    </dgm:pt>
    <dgm:pt modelId="{8C4B4A50-D8BF-BD4F-BF83-72F7FA030DF5}" type="pres">
      <dgm:prSet presAssocID="{967A247A-21BE-49C2-B84E-1B6823BC1D20}" presName="sibTrans" presStyleLbl="sibTrans1D1" presStyleIdx="4" presStyleCnt="14"/>
      <dgm:spPr/>
    </dgm:pt>
    <dgm:pt modelId="{3441E24D-809B-2E48-B3BB-A5452CDA13B2}" type="pres">
      <dgm:prSet presAssocID="{967A247A-21BE-49C2-B84E-1B6823BC1D20}" presName="connectorText" presStyleLbl="sibTrans1D1" presStyleIdx="4" presStyleCnt="14"/>
      <dgm:spPr/>
    </dgm:pt>
    <dgm:pt modelId="{9CB07CB1-3F87-2B42-864B-270280F9C294}" type="pres">
      <dgm:prSet presAssocID="{E4DFE711-F5A0-443C-ACFF-65FF62C11F66}" presName="node" presStyleLbl="node1" presStyleIdx="5" presStyleCnt="15">
        <dgm:presLayoutVars>
          <dgm:bulletEnabled val="1"/>
        </dgm:presLayoutVars>
      </dgm:prSet>
      <dgm:spPr/>
    </dgm:pt>
    <dgm:pt modelId="{92171283-AE6B-0041-AA04-C2CDA93A34EA}" type="pres">
      <dgm:prSet presAssocID="{F03AC7BD-5B21-40C0-9108-D6351D84C1FE}" presName="sibTrans" presStyleLbl="sibTrans1D1" presStyleIdx="5" presStyleCnt="14"/>
      <dgm:spPr/>
    </dgm:pt>
    <dgm:pt modelId="{FCE307F4-6911-614C-87DA-5DF8B8B14D1E}" type="pres">
      <dgm:prSet presAssocID="{F03AC7BD-5B21-40C0-9108-D6351D84C1FE}" presName="connectorText" presStyleLbl="sibTrans1D1" presStyleIdx="5" presStyleCnt="14"/>
      <dgm:spPr/>
    </dgm:pt>
    <dgm:pt modelId="{06C8AB64-4455-784B-AA02-F5F63FF7B3B8}" type="pres">
      <dgm:prSet presAssocID="{8254FC16-3DA6-49C0-94AE-E0684BF07CFA}" presName="node" presStyleLbl="node1" presStyleIdx="6" presStyleCnt="15">
        <dgm:presLayoutVars>
          <dgm:bulletEnabled val="1"/>
        </dgm:presLayoutVars>
      </dgm:prSet>
      <dgm:spPr/>
    </dgm:pt>
    <dgm:pt modelId="{E698EA3B-ABBE-AA42-8E85-DAEEC78A5D44}" type="pres">
      <dgm:prSet presAssocID="{C067D30F-5B15-4882-A782-A51B0BFD4613}" presName="sibTrans" presStyleLbl="sibTrans1D1" presStyleIdx="6" presStyleCnt="14"/>
      <dgm:spPr/>
    </dgm:pt>
    <dgm:pt modelId="{4E09FC03-0F55-3B48-8763-2818BEF2DB58}" type="pres">
      <dgm:prSet presAssocID="{C067D30F-5B15-4882-A782-A51B0BFD4613}" presName="connectorText" presStyleLbl="sibTrans1D1" presStyleIdx="6" presStyleCnt="14"/>
      <dgm:spPr/>
    </dgm:pt>
    <dgm:pt modelId="{B3FE1817-18BE-CE41-B767-247F48684D46}" type="pres">
      <dgm:prSet presAssocID="{D33223BD-D693-45DA-B0D7-F78EF5DDFB36}" presName="node" presStyleLbl="node1" presStyleIdx="7" presStyleCnt="15">
        <dgm:presLayoutVars>
          <dgm:bulletEnabled val="1"/>
        </dgm:presLayoutVars>
      </dgm:prSet>
      <dgm:spPr/>
    </dgm:pt>
    <dgm:pt modelId="{C7FBC658-7087-D44F-8A2F-25CC327E593E}" type="pres">
      <dgm:prSet presAssocID="{84243521-F72D-40A1-AA65-DBF4A28C5D71}" presName="sibTrans" presStyleLbl="sibTrans1D1" presStyleIdx="7" presStyleCnt="14"/>
      <dgm:spPr/>
    </dgm:pt>
    <dgm:pt modelId="{CC6B5E47-8698-174F-B778-8993EF474D54}" type="pres">
      <dgm:prSet presAssocID="{84243521-F72D-40A1-AA65-DBF4A28C5D71}" presName="connectorText" presStyleLbl="sibTrans1D1" presStyleIdx="7" presStyleCnt="14"/>
      <dgm:spPr/>
    </dgm:pt>
    <dgm:pt modelId="{00E2BA73-D2B1-1740-8DB6-56E2BAEA2206}" type="pres">
      <dgm:prSet presAssocID="{DE2A9618-90F5-4A71-A39D-BC312226B7B3}" presName="node" presStyleLbl="node1" presStyleIdx="8" presStyleCnt="15">
        <dgm:presLayoutVars>
          <dgm:bulletEnabled val="1"/>
        </dgm:presLayoutVars>
      </dgm:prSet>
      <dgm:spPr/>
    </dgm:pt>
    <dgm:pt modelId="{A41D69AF-96B2-7E42-939B-04708C5BBA1A}" type="pres">
      <dgm:prSet presAssocID="{FAABF4D5-759B-499B-BDC0-C0337DC38B69}" presName="sibTrans" presStyleLbl="sibTrans1D1" presStyleIdx="8" presStyleCnt="14"/>
      <dgm:spPr/>
    </dgm:pt>
    <dgm:pt modelId="{4DB83407-6662-DE4E-A052-80090725B75E}" type="pres">
      <dgm:prSet presAssocID="{FAABF4D5-759B-499B-BDC0-C0337DC38B69}" presName="connectorText" presStyleLbl="sibTrans1D1" presStyleIdx="8" presStyleCnt="14"/>
      <dgm:spPr/>
    </dgm:pt>
    <dgm:pt modelId="{B9419763-EF0D-D743-B550-269FE558BE62}" type="pres">
      <dgm:prSet presAssocID="{98B351B3-63B0-4C18-8D28-5882E03BE0EF}" presName="node" presStyleLbl="node1" presStyleIdx="9" presStyleCnt="15">
        <dgm:presLayoutVars>
          <dgm:bulletEnabled val="1"/>
        </dgm:presLayoutVars>
      </dgm:prSet>
      <dgm:spPr/>
    </dgm:pt>
    <dgm:pt modelId="{FD0A9AB6-9C3D-214D-BEEE-119AF8F8EA40}" type="pres">
      <dgm:prSet presAssocID="{5AEAE4F4-080E-4A66-A098-D331B02AD791}" presName="sibTrans" presStyleLbl="sibTrans1D1" presStyleIdx="9" presStyleCnt="14"/>
      <dgm:spPr/>
    </dgm:pt>
    <dgm:pt modelId="{343290EA-975D-7442-9DD6-A4EA6404A9B4}" type="pres">
      <dgm:prSet presAssocID="{5AEAE4F4-080E-4A66-A098-D331B02AD791}" presName="connectorText" presStyleLbl="sibTrans1D1" presStyleIdx="9" presStyleCnt="14"/>
      <dgm:spPr/>
    </dgm:pt>
    <dgm:pt modelId="{93608984-D4CE-DD48-A4AC-3F8672F1BF60}" type="pres">
      <dgm:prSet presAssocID="{F2FA4A1D-BBE2-408F-B831-EE8CC64658DD}" presName="node" presStyleLbl="node1" presStyleIdx="10" presStyleCnt="15">
        <dgm:presLayoutVars>
          <dgm:bulletEnabled val="1"/>
        </dgm:presLayoutVars>
      </dgm:prSet>
      <dgm:spPr/>
    </dgm:pt>
    <dgm:pt modelId="{3509FF8B-69A7-5E47-B96C-713A8E842A23}" type="pres">
      <dgm:prSet presAssocID="{BC2B0DF6-EC80-4F2B-A5D8-7F7EB2FE1B52}" presName="sibTrans" presStyleLbl="sibTrans1D1" presStyleIdx="10" presStyleCnt="14"/>
      <dgm:spPr/>
    </dgm:pt>
    <dgm:pt modelId="{F5591F1F-45FF-9C48-92AB-1FEBBDE81D67}" type="pres">
      <dgm:prSet presAssocID="{BC2B0DF6-EC80-4F2B-A5D8-7F7EB2FE1B52}" presName="connectorText" presStyleLbl="sibTrans1D1" presStyleIdx="10" presStyleCnt="14"/>
      <dgm:spPr/>
    </dgm:pt>
    <dgm:pt modelId="{8CBCB5FC-3CBB-B446-8E8F-7A30D79A0AE5}" type="pres">
      <dgm:prSet presAssocID="{81873415-0E8C-43F6-B34D-FB7923EC13DF}" presName="node" presStyleLbl="node1" presStyleIdx="11" presStyleCnt="15">
        <dgm:presLayoutVars>
          <dgm:bulletEnabled val="1"/>
        </dgm:presLayoutVars>
      </dgm:prSet>
      <dgm:spPr/>
    </dgm:pt>
    <dgm:pt modelId="{37CE65FE-CC85-D94F-990F-DDD062A1C8FB}" type="pres">
      <dgm:prSet presAssocID="{B427CFE1-2647-42FD-9BA2-B1D36760F408}" presName="sibTrans" presStyleLbl="sibTrans1D1" presStyleIdx="11" presStyleCnt="14"/>
      <dgm:spPr/>
    </dgm:pt>
    <dgm:pt modelId="{76964A8E-1DB9-5A4C-8F50-684AE117F1CC}" type="pres">
      <dgm:prSet presAssocID="{B427CFE1-2647-42FD-9BA2-B1D36760F408}" presName="connectorText" presStyleLbl="sibTrans1D1" presStyleIdx="11" presStyleCnt="14"/>
      <dgm:spPr/>
    </dgm:pt>
    <dgm:pt modelId="{6DE9E003-53F3-A443-A474-EAAF77F369DD}" type="pres">
      <dgm:prSet presAssocID="{4A92F453-794F-483B-AF96-9E87CD7E06E3}" presName="node" presStyleLbl="node1" presStyleIdx="12" presStyleCnt="15">
        <dgm:presLayoutVars>
          <dgm:bulletEnabled val="1"/>
        </dgm:presLayoutVars>
      </dgm:prSet>
      <dgm:spPr/>
    </dgm:pt>
    <dgm:pt modelId="{A0F07DAD-F501-E641-B870-80AB9035F9E5}" type="pres">
      <dgm:prSet presAssocID="{2D0A8428-4011-4BAF-85BD-913E3E57ED9F}" presName="sibTrans" presStyleLbl="sibTrans1D1" presStyleIdx="12" presStyleCnt="14"/>
      <dgm:spPr/>
    </dgm:pt>
    <dgm:pt modelId="{6E016591-17AF-8049-A557-C3282D3948B0}" type="pres">
      <dgm:prSet presAssocID="{2D0A8428-4011-4BAF-85BD-913E3E57ED9F}" presName="connectorText" presStyleLbl="sibTrans1D1" presStyleIdx="12" presStyleCnt="14"/>
      <dgm:spPr/>
    </dgm:pt>
    <dgm:pt modelId="{7B2E65C0-EC75-BA41-9871-9FB036E8625C}" type="pres">
      <dgm:prSet presAssocID="{BC9BEFD4-53EB-4EC8-AD32-032A79224B40}" presName="node" presStyleLbl="node1" presStyleIdx="13" presStyleCnt="15">
        <dgm:presLayoutVars>
          <dgm:bulletEnabled val="1"/>
        </dgm:presLayoutVars>
      </dgm:prSet>
      <dgm:spPr/>
    </dgm:pt>
    <dgm:pt modelId="{98DDAB57-92F7-DC48-8F59-72DFBE20C24A}" type="pres">
      <dgm:prSet presAssocID="{EA72B3DC-DFD0-45C2-85C2-B9163586B90B}" presName="sibTrans" presStyleLbl="sibTrans1D1" presStyleIdx="13" presStyleCnt="14"/>
      <dgm:spPr/>
    </dgm:pt>
    <dgm:pt modelId="{734AF107-D4E0-4C4E-A7AE-F3F3ED97B2AB}" type="pres">
      <dgm:prSet presAssocID="{EA72B3DC-DFD0-45C2-85C2-B9163586B90B}" presName="connectorText" presStyleLbl="sibTrans1D1" presStyleIdx="13" presStyleCnt="14"/>
      <dgm:spPr/>
    </dgm:pt>
    <dgm:pt modelId="{6247021A-50C0-6C4F-A12A-D2F29D14CD3E}" type="pres">
      <dgm:prSet presAssocID="{DF71B278-A1F6-40B2-8C39-47AE2D320FA8}" presName="node" presStyleLbl="node1" presStyleIdx="14" presStyleCnt="15">
        <dgm:presLayoutVars>
          <dgm:bulletEnabled val="1"/>
        </dgm:presLayoutVars>
      </dgm:prSet>
      <dgm:spPr/>
    </dgm:pt>
  </dgm:ptLst>
  <dgm:cxnLst>
    <dgm:cxn modelId="{B49BE202-24E9-4CF4-A6E7-AF401E019A2E}" srcId="{52E5B097-6D14-42E5-BCF0-8CC699EA2D7D}" destId="{81873415-0E8C-43F6-B34D-FB7923EC13DF}" srcOrd="11" destOrd="0" parTransId="{0A47C1BD-7613-4FF0-BA7A-FB466184D6AA}" sibTransId="{B427CFE1-2647-42FD-9BA2-B1D36760F408}"/>
    <dgm:cxn modelId="{21A98C06-DF7F-D443-AD67-8C54D9C4FE6E}" type="presOf" srcId="{EA72B3DC-DFD0-45C2-85C2-B9163586B90B}" destId="{734AF107-D4E0-4C4E-A7AE-F3F3ED97B2AB}" srcOrd="1" destOrd="0" presId="urn:microsoft.com/office/officeart/2016/7/layout/RepeatingBendingProcessNew"/>
    <dgm:cxn modelId="{30ADED08-633E-E04C-894F-605B0E4E5037}" type="presOf" srcId="{FAABF4D5-759B-499B-BDC0-C0337DC38B69}" destId="{A41D69AF-96B2-7E42-939B-04708C5BBA1A}" srcOrd="0" destOrd="0" presId="urn:microsoft.com/office/officeart/2016/7/layout/RepeatingBendingProcessNew"/>
    <dgm:cxn modelId="{6E755A0E-6E84-D54D-8D33-709ED9460671}" type="presOf" srcId="{52E5B097-6D14-42E5-BCF0-8CC699EA2D7D}" destId="{0CD51833-B00A-2B44-A954-60417875412E}" srcOrd="0" destOrd="0" presId="urn:microsoft.com/office/officeart/2016/7/layout/RepeatingBendingProcessNew"/>
    <dgm:cxn modelId="{5E2EBC14-7C39-264B-8D19-AB328B86008A}" type="presOf" srcId="{8254FC16-3DA6-49C0-94AE-E0684BF07CFA}" destId="{06C8AB64-4455-784B-AA02-F5F63FF7B3B8}" srcOrd="0" destOrd="0" presId="urn:microsoft.com/office/officeart/2016/7/layout/RepeatingBendingProcessNew"/>
    <dgm:cxn modelId="{3590A315-04A8-6F4D-8509-B63561745512}" type="presOf" srcId="{BC9BEFD4-53EB-4EC8-AD32-032A79224B40}" destId="{7B2E65C0-EC75-BA41-9871-9FB036E8625C}" srcOrd="0" destOrd="0" presId="urn:microsoft.com/office/officeart/2016/7/layout/RepeatingBendingProcessNew"/>
    <dgm:cxn modelId="{BE5C7817-5C84-4B44-9B4D-9B5E4FE49BBE}" type="presOf" srcId="{F2FA4A1D-BBE2-408F-B831-EE8CC64658DD}" destId="{93608984-D4CE-DD48-A4AC-3F8672F1BF60}" srcOrd="0" destOrd="0" presId="urn:microsoft.com/office/officeart/2016/7/layout/RepeatingBendingProcessNew"/>
    <dgm:cxn modelId="{1956B017-E08E-438A-9F87-89F26AA99C34}" srcId="{52E5B097-6D14-42E5-BCF0-8CC699EA2D7D}" destId="{1D185A16-0744-4F4E-AB3E-33EEE1F3747F}" srcOrd="0" destOrd="0" parTransId="{568CA575-B11C-43ED-B686-6A644A7561AC}" sibTransId="{0F58C9D6-59B1-44E3-A089-C33778954C9C}"/>
    <dgm:cxn modelId="{37BD5419-278D-CD4A-817C-B5F5C2A99470}" type="presOf" srcId="{648792DD-63D7-4982-B8D1-D69332EE9B28}" destId="{37A5B66C-DD20-D449-8DA6-A982D34AC620}" srcOrd="0" destOrd="0" presId="urn:microsoft.com/office/officeart/2016/7/layout/RepeatingBendingProcessNew"/>
    <dgm:cxn modelId="{D36F131B-F286-41FE-BF16-48D9E9A049B3}" srcId="{52E5B097-6D14-42E5-BCF0-8CC699EA2D7D}" destId="{E4DFE711-F5A0-443C-ACFF-65FF62C11F66}" srcOrd="5" destOrd="0" parTransId="{7C1619FA-1D2E-4A1A-B825-BD23FB6F9710}" sibTransId="{F03AC7BD-5B21-40C0-9108-D6351D84C1FE}"/>
    <dgm:cxn modelId="{CF2A001F-8FAA-AB4F-9788-804B3720AF2E}" type="presOf" srcId="{14BA5561-ECD8-4FEA-856B-9123226C3BD8}" destId="{3FC99F26-D3F5-D74E-BB07-F8599889618C}" srcOrd="0" destOrd="0" presId="urn:microsoft.com/office/officeart/2016/7/layout/RepeatingBendingProcessNew"/>
    <dgm:cxn modelId="{C670CC23-5969-944E-99F3-3571F0965247}" type="presOf" srcId="{BC2B0DF6-EC80-4F2B-A5D8-7F7EB2FE1B52}" destId="{3509FF8B-69A7-5E47-B96C-713A8E842A23}" srcOrd="0" destOrd="0" presId="urn:microsoft.com/office/officeart/2016/7/layout/RepeatingBendingProcessNew"/>
    <dgm:cxn modelId="{F0986724-D530-C548-B418-41388F1240DD}" type="presOf" srcId="{DE2A9618-90F5-4A71-A39D-BC312226B7B3}" destId="{00E2BA73-D2B1-1740-8DB6-56E2BAEA2206}" srcOrd="0" destOrd="0" presId="urn:microsoft.com/office/officeart/2016/7/layout/RepeatingBendingProcessNew"/>
    <dgm:cxn modelId="{15FD8126-AC6D-684D-9167-1986F34107CE}" type="presOf" srcId="{D33223BD-D693-45DA-B0D7-F78EF5DDFB36}" destId="{B3FE1817-18BE-CE41-B767-247F48684D46}" srcOrd="0" destOrd="0" presId="urn:microsoft.com/office/officeart/2016/7/layout/RepeatingBendingProcessNew"/>
    <dgm:cxn modelId="{82FE5C28-6A0D-9348-B5FE-134592F086C4}" type="presOf" srcId="{B427CFE1-2647-42FD-9BA2-B1D36760F408}" destId="{76964A8E-1DB9-5A4C-8F50-684AE117F1CC}" srcOrd="1" destOrd="0" presId="urn:microsoft.com/office/officeart/2016/7/layout/RepeatingBendingProcessNew"/>
    <dgm:cxn modelId="{2986102B-D8B8-4A05-85A7-F49C559743DD}" srcId="{52E5B097-6D14-42E5-BCF0-8CC699EA2D7D}" destId="{4A92F453-794F-483B-AF96-9E87CD7E06E3}" srcOrd="12" destOrd="0" parTransId="{B5A0FA21-5D58-4E1A-99B2-B7BE9CD72168}" sibTransId="{2D0A8428-4011-4BAF-85BD-913E3E57ED9F}"/>
    <dgm:cxn modelId="{BA28BA2C-7DCE-48EE-A8A2-4B0771E30039}" srcId="{52E5B097-6D14-42E5-BCF0-8CC699EA2D7D}" destId="{98B351B3-63B0-4C18-8D28-5882E03BE0EF}" srcOrd="9" destOrd="0" parTransId="{8FA231D9-14E5-4C7E-BFDC-2905093A393F}" sibTransId="{5AEAE4F4-080E-4A66-A098-D331B02AD791}"/>
    <dgm:cxn modelId="{6D8E7536-E2B9-1849-9DBB-EFDCB0BE115A}" type="presOf" srcId="{5AEAE4F4-080E-4A66-A098-D331B02AD791}" destId="{FD0A9AB6-9C3D-214D-BEEE-119AF8F8EA40}" srcOrd="0" destOrd="0" presId="urn:microsoft.com/office/officeart/2016/7/layout/RepeatingBendingProcessNew"/>
    <dgm:cxn modelId="{66546E38-1047-9E46-AA9E-17B57AA3172D}" type="presOf" srcId="{0F58C9D6-59B1-44E3-A089-C33778954C9C}" destId="{66C98727-2AD3-8441-B955-8ABBA885E882}" srcOrd="0" destOrd="0" presId="urn:microsoft.com/office/officeart/2016/7/layout/RepeatingBendingProcessNew"/>
    <dgm:cxn modelId="{A307853C-4190-4FE1-8FA9-1414CCEA1973}" srcId="{52E5B097-6D14-42E5-BCF0-8CC699EA2D7D}" destId="{648792DD-63D7-4982-B8D1-D69332EE9B28}" srcOrd="3" destOrd="0" parTransId="{3DDAFE46-498B-4127-8318-BC7D1179677F}" sibTransId="{14BA5561-ECD8-4FEA-856B-9123226C3BD8}"/>
    <dgm:cxn modelId="{9B9F204A-AD30-8A4B-924A-5FD079F59451}" type="presOf" srcId="{C067D30F-5B15-4882-A782-A51B0BFD4613}" destId="{E698EA3B-ABBE-AA42-8E85-DAEEC78A5D44}" srcOrd="0" destOrd="0" presId="urn:microsoft.com/office/officeart/2016/7/layout/RepeatingBendingProcessNew"/>
    <dgm:cxn modelId="{7C34FB4D-80F2-E340-BA88-5BB00D9902E2}" type="presOf" srcId="{EA72B3DC-DFD0-45C2-85C2-B9163586B90B}" destId="{98DDAB57-92F7-DC48-8F59-72DFBE20C24A}" srcOrd="0" destOrd="0" presId="urn:microsoft.com/office/officeart/2016/7/layout/RepeatingBendingProcessNew"/>
    <dgm:cxn modelId="{BDF72754-DC8F-4FE0-B48A-C17D8E8A2F04}" srcId="{52E5B097-6D14-42E5-BCF0-8CC699EA2D7D}" destId="{DE2A9618-90F5-4A71-A39D-BC312226B7B3}" srcOrd="8" destOrd="0" parTransId="{403B252B-F178-48F6-AB5C-CF32415A31ED}" sibTransId="{FAABF4D5-759B-499B-BDC0-C0337DC38B69}"/>
    <dgm:cxn modelId="{17F3D156-070B-43E2-9376-CB707DE0EE89}" srcId="{52E5B097-6D14-42E5-BCF0-8CC699EA2D7D}" destId="{68C812BD-0958-4C97-AD03-1809B5E0B179}" srcOrd="2" destOrd="0" parTransId="{45B870D2-19E3-4E9B-81DE-5A5A3795D374}" sibTransId="{FF5C4F5C-E0FD-402A-8170-2D8F508887F7}"/>
    <dgm:cxn modelId="{FEBDAB59-B194-C848-9A7E-EEEBDC8D3AFD}" type="presOf" srcId="{84243521-F72D-40A1-AA65-DBF4A28C5D71}" destId="{CC6B5E47-8698-174F-B778-8993EF474D54}" srcOrd="1" destOrd="0" presId="urn:microsoft.com/office/officeart/2016/7/layout/RepeatingBendingProcessNew"/>
    <dgm:cxn modelId="{981D4D61-5176-384B-95AA-DC4E52D34DF6}" type="presOf" srcId="{14BA5561-ECD8-4FEA-856B-9123226C3BD8}" destId="{7711102D-A726-D14C-913B-AE58A50967F5}" srcOrd="1" destOrd="0" presId="urn:microsoft.com/office/officeart/2016/7/layout/RepeatingBendingProcessNew"/>
    <dgm:cxn modelId="{A407EC64-0531-ED4B-AEE5-2C81DBEA78C6}" type="presOf" srcId="{28FDD6CF-A2B7-439F-8FCA-455818F993E6}" destId="{4DF524F2-E1CB-FE40-9BC7-06E8B4B33072}" srcOrd="0" destOrd="0" presId="urn:microsoft.com/office/officeart/2016/7/layout/RepeatingBendingProcessNew"/>
    <dgm:cxn modelId="{009E2267-46B1-174C-BEDD-A0B50B77F20E}" type="presOf" srcId="{0F58C9D6-59B1-44E3-A089-C33778954C9C}" destId="{3176E6DC-0F75-D348-AD96-AEF2768AD67A}" srcOrd="1" destOrd="0" presId="urn:microsoft.com/office/officeart/2016/7/layout/RepeatingBendingProcessNew"/>
    <dgm:cxn modelId="{866D2E71-246A-EC47-BA22-FE88E0DC6D09}" type="presOf" srcId="{FF5C4F5C-E0FD-402A-8170-2D8F508887F7}" destId="{7C98EFEF-CA2D-0649-8D7B-2623A7E7DD5C}" srcOrd="0" destOrd="0" presId="urn:microsoft.com/office/officeart/2016/7/layout/RepeatingBendingProcessNew"/>
    <dgm:cxn modelId="{08A3F973-DEA8-42D8-BB38-82BCDF780C5E}" srcId="{52E5B097-6D14-42E5-BCF0-8CC699EA2D7D}" destId="{DF71B278-A1F6-40B2-8C39-47AE2D320FA8}" srcOrd="14" destOrd="0" parTransId="{7FA6ABFC-FBBF-4E07-8947-F483D9348295}" sibTransId="{6CAB991D-4AEC-48D9-AA62-C89CB4EEC33A}"/>
    <dgm:cxn modelId="{1B2EBD74-EFD7-DD41-9EDB-DF6CCA572D93}" type="presOf" srcId="{84243521-F72D-40A1-AA65-DBF4A28C5D71}" destId="{C7FBC658-7087-D44F-8A2F-25CC327E593E}" srcOrd="0" destOrd="0" presId="urn:microsoft.com/office/officeart/2016/7/layout/RepeatingBendingProcessNew"/>
    <dgm:cxn modelId="{4C8D7E7A-7BF2-834C-A3C0-E98A1FF01589}" type="presOf" srcId="{F03AC7BD-5B21-40C0-9108-D6351D84C1FE}" destId="{92171283-AE6B-0041-AA04-C2CDA93A34EA}" srcOrd="0" destOrd="0" presId="urn:microsoft.com/office/officeart/2016/7/layout/RepeatingBendingProcessNew"/>
    <dgm:cxn modelId="{ECE71D7C-4B3D-41D1-8793-23E184749F01}" srcId="{52E5B097-6D14-42E5-BCF0-8CC699EA2D7D}" destId="{28FDD6CF-A2B7-439F-8FCA-455818F993E6}" srcOrd="1" destOrd="0" parTransId="{68BA5836-9D88-4B4E-B199-5544B9E811D8}" sibTransId="{2E438E05-1DC2-42FE-AA6D-3FEE310AD67B}"/>
    <dgm:cxn modelId="{9CA9D182-3F97-EE46-AF64-1B4E7E752365}" type="presOf" srcId="{C067D30F-5B15-4882-A782-A51B0BFD4613}" destId="{4E09FC03-0F55-3B48-8763-2818BEF2DB58}" srcOrd="1" destOrd="0" presId="urn:microsoft.com/office/officeart/2016/7/layout/RepeatingBendingProcessNew"/>
    <dgm:cxn modelId="{CD468084-0D67-1045-972F-6CF2805D2FF6}" type="presOf" srcId="{2D0A8428-4011-4BAF-85BD-913E3E57ED9F}" destId="{6E016591-17AF-8049-A557-C3282D3948B0}" srcOrd="1" destOrd="0" presId="urn:microsoft.com/office/officeart/2016/7/layout/RepeatingBendingProcessNew"/>
    <dgm:cxn modelId="{B58B3485-5F7B-2949-8936-A5849F322DBD}" type="presOf" srcId="{FAABF4D5-759B-499B-BDC0-C0337DC38B69}" destId="{4DB83407-6662-DE4E-A052-80090725B75E}" srcOrd="1" destOrd="0" presId="urn:microsoft.com/office/officeart/2016/7/layout/RepeatingBendingProcessNew"/>
    <dgm:cxn modelId="{AED6058B-9717-D843-A50F-FB1E8B5854A4}" type="presOf" srcId="{1D185A16-0744-4F4E-AB3E-33EEE1F3747F}" destId="{B6DDE383-1B94-E64C-A12E-3B579B8EA107}" srcOrd="0" destOrd="0" presId="urn:microsoft.com/office/officeart/2016/7/layout/RepeatingBendingProcessNew"/>
    <dgm:cxn modelId="{181F9C97-D1BD-D94F-813A-250FA921417F}" type="presOf" srcId="{98B351B3-63B0-4C18-8D28-5882E03BE0EF}" destId="{B9419763-EF0D-D743-B550-269FE558BE62}" srcOrd="0" destOrd="0" presId="urn:microsoft.com/office/officeart/2016/7/layout/RepeatingBendingProcessNew"/>
    <dgm:cxn modelId="{A08ECAA6-4838-D845-ABCB-CB89787954FF}" type="presOf" srcId="{68C812BD-0958-4C97-AD03-1809B5E0B179}" destId="{74C38346-8F1B-354B-BF84-7CEDA90119CE}" srcOrd="0" destOrd="0" presId="urn:microsoft.com/office/officeart/2016/7/layout/RepeatingBendingProcessNew"/>
    <dgm:cxn modelId="{FDE2A6AA-236A-9646-AF61-B227CB905A2C}" type="presOf" srcId="{4A92F453-794F-483B-AF96-9E87CD7E06E3}" destId="{6DE9E003-53F3-A443-A474-EAAF77F369DD}" srcOrd="0" destOrd="0" presId="urn:microsoft.com/office/officeart/2016/7/layout/RepeatingBendingProcessNew"/>
    <dgm:cxn modelId="{BE6E22B0-E5C6-1545-B097-449E4F48A8A6}" type="presOf" srcId="{BC2B0DF6-EC80-4F2B-A5D8-7F7EB2FE1B52}" destId="{F5591F1F-45FF-9C48-92AB-1FEBBDE81D67}" srcOrd="1" destOrd="0" presId="urn:microsoft.com/office/officeart/2016/7/layout/RepeatingBendingProcessNew"/>
    <dgm:cxn modelId="{7282F1B4-4A70-4B47-978C-861129AF78FC}" srcId="{52E5B097-6D14-42E5-BCF0-8CC699EA2D7D}" destId="{BC9BEFD4-53EB-4EC8-AD32-032A79224B40}" srcOrd="13" destOrd="0" parTransId="{C68CDFA6-ABF2-42C0-9972-40803FD34331}" sibTransId="{EA72B3DC-DFD0-45C2-85C2-B9163586B90B}"/>
    <dgm:cxn modelId="{C0CC0FB5-EFD8-49AA-BE08-46DA86148475}" srcId="{52E5B097-6D14-42E5-BCF0-8CC699EA2D7D}" destId="{F2FA4A1D-BBE2-408F-B831-EE8CC64658DD}" srcOrd="10" destOrd="0" parTransId="{79F65624-E007-4AA9-A730-B11553634CE9}" sibTransId="{BC2B0DF6-EC80-4F2B-A5D8-7F7EB2FE1B52}"/>
    <dgm:cxn modelId="{E5CC9DB9-DD44-C84B-9712-D81D713229E7}" type="presOf" srcId="{B427CFE1-2647-42FD-9BA2-B1D36760F408}" destId="{37CE65FE-CC85-D94F-990F-DDD062A1C8FB}" srcOrd="0" destOrd="0" presId="urn:microsoft.com/office/officeart/2016/7/layout/RepeatingBendingProcessNew"/>
    <dgm:cxn modelId="{F089A6BD-011D-BF41-AC2D-BA47F02E9E6D}" type="presOf" srcId="{FF5C4F5C-E0FD-402A-8170-2D8F508887F7}" destId="{9A5BF787-F4AD-994B-9FEB-C23568093DFF}" srcOrd="1" destOrd="0" presId="urn:microsoft.com/office/officeart/2016/7/layout/RepeatingBendingProcessNew"/>
    <dgm:cxn modelId="{C825AAC5-BC16-0242-8611-EB8767EE04B4}" type="presOf" srcId="{2E438E05-1DC2-42FE-AA6D-3FEE310AD67B}" destId="{2A0336B0-83DE-FA4C-BB94-6984146BF5B7}" srcOrd="0" destOrd="0" presId="urn:microsoft.com/office/officeart/2016/7/layout/RepeatingBendingProcessNew"/>
    <dgm:cxn modelId="{73FCBCCB-AB9A-2F49-B233-026FFC02A058}" type="presOf" srcId="{967A247A-21BE-49C2-B84E-1B6823BC1D20}" destId="{3441E24D-809B-2E48-B3BB-A5452CDA13B2}" srcOrd="1" destOrd="0" presId="urn:microsoft.com/office/officeart/2016/7/layout/RepeatingBendingProcessNew"/>
    <dgm:cxn modelId="{876BCFD1-F520-FB4E-A5C9-8FDBBDEEB971}" type="presOf" srcId="{F03AC7BD-5B21-40C0-9108-D6351D84C1FE}" destId="{FCE307F4-6911-614C-87DA-5DF8B8B14D1E}" srcOrd="1" destOrd="0" presId="urn:microsoft.com/office/officeart/2016/7/layout/RepeatingBendingProcessNew"/>
    <dgm:cxn modelId="{151A72DB-BAA6-8B48-8105-55364FFCAE61}" type="presOf" srcId="{B662118C-09D4-4862-9F9D-F2BD1A2B44AF}" destId="{01525547-2928-B34F-90E7-A7E72C816666}" srcOrd="0" destOrd="0" presId="urn:microsoft.com/office/officeart/2016/7/layout/RepeatingBendingProcessNew"/>
    <dgm:cxn modelId="{A4ED79DD-9044-B44B-BFF1-A049AF0DF404}" type="presOf" srcId="{5AEAE4F4-080E-4A66-A098-D331B02AD791}" destId="{343290EA-975D-7442-9DD6-A4EA6404A9B4}" srcOrd="1" destOrd="0" presId="urn:microsoft.com/office/officeart/2016/7/layout/RepeatingBendingProcessNew"/>
    <dgm:cxn modelId="{85DCD8DD-17EA-9D41-9320-7DACA4F0889E}" type="presOf" srcId="{967A247A-21BE-49C2-B84E-1B6823BC1D20}" destId="{8C4B4A50-D8BF-BD4F-BF83-72F7FA030DF5}" srcOrd="0" destOrd="0" presId="urn:microsoft.com/office/officeart/2016/7/layout/RepeatingBendingProcessNew"/>
    <dgm:cxn modelId="{A1F15ADF-A424-4DD5-831E-7EAD893B28A3}" srcId="{52E5B097-6D14-42E5-BCF0-8CC699EA2D7D}" destId="{B662118C-09D4-4862-9F9D-F2BD1A2B44AF}" srcOrd="4" destOrd="0" parTransId="{D80195AB-A809-4F65-91C1-07ACC95CD805}" sibTransId="{967A247A-21BE-49C2-B84E-1B6823BC1D20}"/>
    <dgm:cxn modelId="{85C219E6-F035-F64E-8F6D-270CFEF0F821}" type="presOf" srcId="{2E438E05-1DC2-42FE-AA6D-3FEE310AD67B}" destId="{F0B649B2-094D-6840-ACA3-1270D5638A15}" srcOrd="1" destOrd="0" presId="urn:microsoft.com/office/officeart/2016/7/layout/RepeatingBendingProcessNew"/>
    <dgm:cxn modelId="{C5A82FEA-0380-7246-8B6D-8DAAF3ABF1D3}" type="presOf" srcId="{81873415-0E8C-43F6-B34D-FB7923EC13DF}" destId="{8CBCB5FC-3CBB-B446-8E8F-7A30D79A0AE5}" srcOrd="0" destOrd="0" presId="urn:microsoft.com/office/officeart/2016/7/layout/RepeatingBendingProcessNew"/>
    <dgm:cxn modelId="{E5784EED-F75C-40D9-B435-5BAB4C87EC34}" srcId="{52E5B097-6D14-42E5-BCF0-8CC699EA2D7D}" destId="{D33223BD-D693-45DA-B0D7-F78EF5DDFB36}" srcOrd="7" destOrd="0" parTransId="{8EEF7CE2-04D0-47D7-88B9-02538EF51C92}" sibTransId="{84243521-F72D-40A1-AA65-DBF4A28C5D71}"/>
    <dgm:cxn modelId="{00A24DF0-E1D9-1241-B76B-F627657D4118}" type="presOf" srcId="{2D0A8428-4011-4BAF-85BD-913E3E57ED9F}" destId="{A0F07DAD-F501-E641-B870-80AB9035F9E5}" srcOrd="0" destOrd="0" presId="urn:microsoft.com/office/officeart/2016/7/layout/RepeatingBendingProcessNew"/>
    <dgm:cxn modelId="{01B110F2-8903-1146-9E09-CFD3152864A1}" type="presOf" srcId="{DF71B278-A1F6-40B2-8C39-47AE2D320FA8}" destId="{6247021A-50C0-6C4F-A12A-D2F29D14CD3E}" srcOrd="0" destOrd="0" presId="urn:microsoft.com/office/officeart/2016/7/layout/RepeatingBendingProcessNew"/>
    <dgm:cxn modelId="{BAE25DF2-BA0C-8049-8052-188698581FEB}" type="presOf" srcId="{E4DFE711-F5A0-443C-ACFF-65FF62C11F66}" destId="{9CB07CB1-3F87-2B42-864B-270280F9C294}" srcOrd="0" destOrd="0" presId="urn:microsoft.com/office/officeart/2016/7/layout/RepeatingBendingProcessNew"/>
    <dgm:cxn modelId="{DD8F9AF4-9C31-4639-B8F7-CF5C6820E1B5}" srcId="{52E5B097-6D14-42E5-BCF0-8CC699EA2D7D}" destId="{8254FC16-3DA6-49C0-94AE-E0684BF07CFA}" srcOrd="6" destOrd="0" parTransId="{C7D4F2DD-DC9B-4892-9841-14307BDD6905}" sibTransId="{C067D30F-5B15-4882-A782-A51B0BFD4613}"/>
    <dgm:cxn modelId="{011C0A86-B072-FA49-BD61-FE4A3688B9F7}" type="presParOf" srcId="{0CD51833-B00A-2B44-A954-60417875412E}" destId="{B6DDE383-1B94-E64C-A12E-3B579B8EA107}" srcOrd="0" destOrd="0" presId="urn:microsoft.com/office/officeart/2016/7/layout/RepeatingBendingProcessNew"/>
    <dgm:cxn modelId="{9E6D87BA-7DDA-074B-A5A8-AE03B0EED993}" type="presParOf" srcId="{0CD51833-B00A-2B44-A954-60417875412E}" destId="{66C98727-2AD3-8441-B955-8ABBA885E882}" srcOrd="1" destOrd="0" presId="urn:microsoft.com/office/officeart/2016/7/layout/RepeatingBendingProcessNew"/>
    <dgm:cxn modelId="{4C3E7649-E4A5-B14A-99AA-23EDB5A00308}" type="presParOf" srcId="{66C98727-2AD3-8441-B955-8ABBA885E882}" destId="{3176E6DC-0F75-D348-AD96-AEF2768AD67A}" srcOrd="0" destOrd="0" presId="urn:microsoft.com/office/officeart/2016/7/layout/RepeatingBendingProcessNew"/>
    <dgm:cxn modelId="{AB8D8CC4-57FB-8D47-99FA-97E73427D0D8}" type="presParOf" srcId="{0CD51833-B00A-2B44-A954-60417875412E}" destId="{4DF524F2-E1CB-FE40-9BC7-06E8B4B33072}" srcOrd="2" destOrd="0" presId="urn:microsoft.com/office/officeart/2016/7/layout/RepeatingBendingProcessNew"/>
    <dgm:cxn modelId="{7E9C424D-6F3B-4F43-841E-409C1BDC46EE}" type="presParOf" srcId="{0CD51833-B00A-2B44-A954-60417875412E}" destId="{2A0336B0-83DE-FA4C-BB94-6984146BF5B7}" srcOrd="3" destOrd="0" presId="urn:microsoft.com/office/officeart/2016/7/layout/RepeatingBendingProcessNew"/>
    <dgm:cxn modelId="{89224B4C-386D-0B4F-B3BA-082E1EACE0E8}" type="presParOf" srcId="{2A0336B0-83DE-FA4C-BB94-6984146BF5B7}" destId="{F0B649B2-094D-6840-ACA3-1270D5638A15}" srcOrd="0" destOrd="0" presId="urn:microsoft.com/office/officeart/2016/7/layout/RepeatingBendingProcessNew"/>
    <dgm:cxn modelId="{716FDB9D-E425-BC47-891F-A973FE33B2BB}" type="presParOf" srcId="{0CD51833-B00A-2B44-A954-60417875412E}" destId="{74C38346-8F1B-354B-BF84-7CEDA90119CE}" srcOrd="4" destOrd="0" presId="urn:microsoft.com/office/officeart/2016/7/layout/RepeatingBendingProcessNew"/>
    <dgm:cxn modelId="{E7693FF4-AAFE-A446-8BDA-12B89B1A303F}" type="presParOf" srcId="{0CD51833-B00A-2B44-A954-60417875412E}" destId="{7C98EFEF-CA2D-0649-8D7B-2623A7E7DD5C}" srcOrd="5" destOrd="0" presId="urn:microsoft.com/office/officeart/2016/7/layout/RepeatingBendingProcessNew"/>
    <dgm:cxn modelId="{48FDFC86-091A-F34F-BC20-BB9FE74AA043}" type="presParOf" srcId="{7C98EFEF-CA2D-0649-8D7B-2623A7E7DD5C}" destId="{9A5BF787-F4AD-994B-9FEB-C23568093DFF}" srcOrd="0" destOrd="0" presId="urn:microsoft.com/office/officeart/2016/7/layout/RepeatingBendingProcessNew"/>
    <dgm:cxn modelId="{DBF76E9A-32AB-3E44-980B-5B8E4DAB3BF2}" type="presParOf" srcId="{0CD51833-B00A-2B44-A954-60417875412E}" destId="{37A5B66C-DD20-D449-8DA6-A982D34AC620}" srcOrd="6" destOrd="0" presId="urn:microsoft.com/office/officeart/2016/7/layout/RepeatingBendingProcessNew"/>
    <dgm:cxn modelId="{A0660267-0679-0C4C-9D05-9C719F46620C}" type="presParOf" srcId="{0CD51833-B00A-2B44-A954-60417875412E}" destId="{3FC99F26-D3F5-D74E-BB07-F8599889618C}" srcOrd="7" destOrd="0" presId="urn:microsoft.com/office/officeart/2016/7/layout/RepeatingBendingProcessNew"/>
    <dgm:cxn modelId="{CB7FD72E-8126-E64A-926B-EB21C6FAE10B}" type="presParOf" srcId="{3FC99F26-D3F5-D74E-BB07-F8599889618C}" destId="{7711102D-A726-D14C-913B-AE58A50967F5}" srcOrd="0" destOrd="0" presId="urn:microsoft.com/office/officeart/2016/7/layout/RepeatingBendingProcessNew"/>
    <dgm:cxn modelId="{6A8C54AA-39C7-C748-A6F5-A9757111D042}" type="presParOf" srcId="{0CD51833-B00A-2B44-A954-60417875412E}" destId="{01525547-2928-B34F-90E7-A7E72C816666}" srcOrd="8" destOrd="0" presId="urn:microsoft.com/office/officeart/2016/7/layout/RepeatingBendingProcessNew"/>
    <dgm:cxn modelId="{047DC0F9-096B-0F41-9404-89F784115520}" type="presParOf" srcId="{0CD51833-B00A-2B44-A954-60417875412E}" destId="{8C4B4A50-D8BF-BD4F-BF83-72F7FA030DF5}" srcOrd="9" destOrd="0" presId="urn:microsoft.com/office/officeart/2016/7/layout/RepeatingBendingProcessNew"/>
    <dgm:cxn modelId="{5A1261BA-A55D-4646-A0B5-C150FC5B4AF7}" type="presParOf" srcId="{8C4B4A50-D8BF-BD4F-BF83-72F7FA030DF5}" destId="{3441E24D-809B-2E48-B3BB-A5452CDA13B2}" srcOrd="0" destOrd="0" presId="urn:microsoft.com/office/officeart/2016/7/layout/RepeatingBendingProcessNew"/>
    <dgm:cxn modelId="{A68D27E4-81D3-1C46-AD36-FE146BDE167C}" type="presParOf" srcId="{0CD51833-B00A-2B44-A954-60417875412E}" destId="{9CB07CB1-3F87-2B42-864B-270280F9C294}" srcOrd="10" destOrd="0" presId="urn:microsoft.com/office/officeart/2016/7/layout/RepeatingBendingProcessNew"/>
    <dgm:cxn modelId="{10CD84BC-CBC3-3946-ABC6-BAFE6BD9552A}" type="presParOf" srcId="{0CD51833-B00A-2B44-A954-60417875412E}" destId="{92171283-AE6B-0041-AA04-C2CDA93A34EA}" srcOrd="11" destOrd="0" presId="urn:microsoft.com/office/officeart/2016/7/layout/RepeatingBendingProcessNew"/>
    <dgm:cxn modelId="{2E7D6FA6-E3BA-AE48-B8AB-A23212033AB2}" type="presParOf" srcId="{92171283-AE6B-0041-AA04-C2CDA93A34EA}" destId="{FCE307F4-6911-614C-87DA-5DF8B8B14D1E}" srcOrd="0" destOrd="0" presId="urn:microsoft.com/office/officeart/2016/7/layout/RepeatingBendingProcessNew"/>
    <dgm:cxn modelId="{8A39239F-86A5-EB47-85A9-82EE86F7AFE7}" type="presParOf" srcId="{0CD51833-B00A-2B44-A954-60417875412E}" destId="{06C8AB64-4455-784B-AA02-F5F63FF7B3B8}" srcOrd="12" destOrd="0" presId="urn:microsoft.com/office/officeart/2016/7/layout/RepeatingBendingProcessNew"/>
    <dgm:cxn modelId="{CB40BB5C-FBD3-5C4D-8C56-054E0588CE78}" type="presParOf" srcId="{0CD51833-B00A-2B44-A954-60417875412E}" destId="{E698EA3B-ABBE-AA42-8E85-DAEEC78A5D44}" srcOrd="13" destOrd="0" presId="urn:microsoft.com/office/officeart/2016/7/layout/RepeatingBendingProcessNew"/>
    <dgm:cxn modelId="{7C73AE4C-EE8D-9245-92FE-8214E53EFAD2}" type="presParOf" srcId="{E698EA3B-ABBE-AA42-8E85-DAEEC78A5D44}" destId="{4E09FC03-0F55-3B48-8763-2818BEF2DB58}" srcOrd="0" destOrd="0" presId="urn:microsoft.com/office/officeart/2016/7/layout/RepeatingBendingProcessNew"/>
    <dgm:cxn modelId="{FF4407C3-306C-D343-BD4D-58FE638C886C}" type="presParOf" srcId="{0CD51833-B00A-2B44-A954-60417875412E}" destId="{B3FE1817-18BE-CE41-B767-247F48684D46}" srcOrd="14" destOrd="0" presId="urn:microsoft.com/office/officeart/2016/7/layout/RepeatingBendingProcessNew"/>
    <dgm:cxn modelId="{C436BACB-62CE-FA43-97A9-0A138B7C6EDC}" type="presParOf" srcId="{0CD51833-B00A-2B44-A954-60417875412E}" destId="{C7FBC658-7087-D44F-8A2F-25CC327E593E}" srcOrd="15" destOrd="0" presId="urn:microsoft.com/office/officeart/2016/7/layout/RepeatingBendingProcessNew"/>
    <dgm:cxn modelId="{A3F85B4C-C417-A34C-B641-D790F64439A0}" type="presParOf" srcId="{C7FBC658-7087-D44F-8A2F-25CC327E593E}" destId="{CC6B5E47-8698-174F-B778-8993EF474D54}" srcOrd="0" destOrd="0" presId="urn:microsoft.com/office/officeart/2016/7/layout/RepeatingBendingProcessNew"/>
    <dgm:cxn modelId="{6B45FC99-B5FE-4645-8A05-91B4E49D6951}" type="presParOf" srcId="{0CD51833-B00A-2B44-A954-60417875412E}" destId="{00E2BA73-D2B1-1740-8DB6-56E2BAEA2206}" srcOrd="16" destOrd="0" presId="urn:microsoft.com/office/officeart/2016/7/layout/RepeatingBendingProcessNew"/>
    <dgm:cxn modelId="{8CD9CB5D-0B4A-9443-B34F-255CCB31559A}" type="presParOf" srcId="{0CD51833-B00A-2B44-A954-60417875412E}" destId="{A41D69AF-96B2-7E42-939B-04708C5BBA1A}" srcOrd="17" destOrd="0" presId="urn:microsoft.com/office/officeart/2016/7/layout/RepeatingBendingProcessNew"/>
    <dgm:cxn modelId="{6E57A9E2-964F-DD4C-A060-115A9CCF9048}" type="presParOf" srcId="{A41D69AF-96B2-7E42-939B-04708C5BBA1A}" destId="{4DB83407-6662-DE4E-A052-80090725B75E}" srcOrd="0" destOrd="0" presId="urn:microsoft.com/office/officeart/2016/7/layout/RepeatingBendingProcessNew"/>
    <dgm:cxn modelId="{76D88687-E226-544A-B88C-7E797254D4C3}" type="presParOf" srcId="{0CD51833-B00A-2B44-A954-60417875412E}" destId="{B9419763-EF0D-D743-B550-269FE558BE62}" srcOrd="18" destOrd="0" presId="urn:microsoft.com/office/officeart/2016/7/layout/RepeatingBendingProcessNew"/>
    <dgm:cxn modelId="{8155E472-1921-4643-89C0-FF683E6EC3D2}" type="presParOf" srcId="{0CD51833-B00A-2B44-A954-60417875412E}" destId="{FD0A9AB6-9C3D-214D-BEEE-119AF8F8EA40}" srcOrd="19" destOrd="0" presId="urn:microsoft.com/office/officeart/2016/7/layout/RepeatingBendingProcessNew"/>
    <dgm:cxn modelId="{2BBB57F8-951D-6140-9BD8-88CF05BC833B}" type="presParOf" srcId="{FD0A9AB6-9C3D-214D-BEEE-119AF8F8EA40}" destId="{343290EA-975D-7442-9DD6-A4EA6404A9B4}" srcOrd="0" destOrd="0" presId="urn:microsoft.com/office/officeart/2016/7/layout/RepeatingBendingProcessNew"/>
    <dgm:cxn modelId="{FD6BFEBB-96EC-A143-9E8A-71324402ED91}" type="presParOf" srcId="{0CD51833-B00A-2B44-A954-60417875412E}" destId="{93608984-D4CE-DD48-A4AC-3F8672F1BF60}" srcOrd="20" destOrd="0" presId="urn:microsoft.com/office/officeart/2016/7/layout/RepeatingBendingProcessNew"/>
    <dgm:cxn modelId="{FAD04B52-34A1-E840-ACEC-12123F32E051}" type="presParOf" srcId="{0CD51833-B00A-2B44-A954-60417875412E}" destId="{3509FF8B-69A7-5E47-B96C-713A8E842A23}" srcOrd="21" destOrd="0" presId="urn:microsoft.com/office/officeart/2016/7/layout/RepeatingBendingProcessNew"/>
    <dgm:cxn modelId="{660E0263-3A27-FA47-A4DD-4DF46461E7C7}" type="presParOf" srcId="{3509FF8B-69A7-5E47-B96C-713A8E842A23}" destId="{F5591F1F-45FF-9C48-92AB-1FEBBDE81D67}" srcOrd="0" destOrd="0" presId="urn:microsoft.com/office/officeart/2016/7/layout/RepeatingBendingProcessNew"/>
    <dgm:cxn modelId="{1CA26AF3-8CDC-FD41-A1F0-AA1D33B78486}" type="presParOf" srcId="{0CD51833-B00A-2B44-A954-60417875412E}" destId="{8CBCB5FC-3CBB-B446-8E8F-7A30D79A0AE5}" srcOrd="22" destOrd="0" presId="urn:microsoft.com/office/officeart/2016/7/layout/RepeatingBendingProcessNew"/>
    <dgm:cxn modelId="{9E083ED0-768E-9345-B86E-03D253BDC499}" type="presParOf" srcId="{0CD51833-B00A-2B44-A954-60417875412E}" destId="{37CE65FE-CC85-D94F-990F-DDD062A1C8FB}" srcOrd="23" destOrd="0" presId="urn:microsoft.com/office/officeart/2016/7/layout/RepeatingBendingProcessNew"/>
    <dgm:cxn modelId="{B679E73F-7E93-6C45-A5D9-637A50CCFB07}" type="presParOf" srcId="{37CE65FE-CC85-D94F-990F-DDD062A1C8FB}" destId="{76964A8E-1DB9-5A4C-8F50-684AE117F1CC}" srcOrd="0" destOrd="0" presId="urn:microsoft.com/office/officeart/2016/7/layout/RepeatingBendingProcessNew"/>
    <dgm:cxn modelId="{9417EC98-C984-224F-9FD2-6D86A45B6984}" type="presParOf" srcId="{0CD51833-B00A-2B44-A954-60417875412E}" destId="{6DE9E003-53F3-A443-A474-EAAF77F369DD}" srcOrd="24" destOrd="0" presId="urn:microsoft.com/office/officeart/2016/7/layout/RepeatingBendingProcessNew"/>
    <dgm:cxn modelId="{A6DBABA6-F431-C249-8EA4-8C4703D5F392}" type="presParOf" srcId="{0CD51833-B00A-2B44-A954-60417875412E}" destId="{A0F07DAD-F501-E641-B870-80AB9035F9E5}" srcOrd="25" destOrd="0" presId="urn:microsoft.com/office/officeart/2016/7/layout/RepeatingBendingProcessNew"/>
    <dgm:cxn modelId="{8101E44C-4D8A-D04B-9C47-0CEF54C4A06E}" type="presParOf" srcId="{A0F07DAD-F501-E641-B870-80AB9035F9E5}" destId="{6E016591-17AF-8049-A557-C3282D3948B0}" srcOrd="0" destOrd="0" presId="urn:microsoft.com/office/officeart/2016/7/layout/RepeatingBendingProcessNew"/>
    <dgm:cxn modelId="{C6DB6E25-421E-DF48-9F58-0375DBC570DB}" type="presParOf" srcId="{0CD51833-B00A-2B44-A954-60417875412E}" destId="{7B2E65C0-EC75-BA41-9871-9FB036E8625C}" srcOrd="26" destOrd="0" presId="urn:microsoft.com/office/officeart/2016/7/layout/RepeatingBendingProcessNew"/>
    <dgm:cxn modelId="{A6CB4517-C239-2F49-B97D-36447DF0BDFD}" type="presParOf" srcId="{0CD51833-B00A-2B44-A954-60417875412E}" destId="{98DDAB57-92F7-DC48-8F59-72DFBE20C24A}" srcOrd="27" destOrd="0" presId="urn:microsoft.com/office/officeart/2016/7/layout/RepeatingBendingProcessNew"/>
    <dgm:cxn modelId="{9DC3756A-CD83-874D-979B-1CEF6CCD34BC}" type="presParOf" srcId="{98DDAB57-92F7-DC48-8F59-72DFBE20C24A}" destId="{734AF107-D4E0-4C4E-A7AE-F3F3ED97B2AB}" srcOrd="0" destOrd="0" presId="urn:microsoft.com/office/officeart/2016/7/layout/RepeatingBendingProcessNew"/>
    <dgm:cxn modelId="{EFFFB4F4-CA2C-F14B-B667-F9424CD95245}" type="presParOf" srcId="{0CD51833-B00A-2B44-A954-60417875412E}" destId="{6247021A-50C0-6C4F-A12A-D2F29D14CD3E}" srcOrd="28"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D6E009-AB71-4744-B5A7-8A4EDFB10C1A}" type="doc">
      <dgm:prSet loTypeId="urn:microsoft.com/office/officeart/2005/8/layout/default" loCatId="list" qsTypeId="urn:microsoft.com/office/officeart/2005/8/quickstyle/simple1" qsCatId="simple" csTypeId="urn:microsoft.com/office/officeart/2005/8/colors/colorful5" csCatId="colorful"/>
      <dgm:spPr/>
      <dgm:t>
        <a:bodyPr/>
        <a:lstStyle/>
        <a:p>
          <a:endParaRPr lang="en-US"/>
        </a:p>
      </dgm:t>
    </dgm:pt>
    <dgm:pt modelId="{F205C4D4-2213-4485-A8B2-42FA4E3AE3FE}">
      <dgm:prSet/>
      <dgm:spPr/>
      <dgm:t>
        <a:bodyPr/>
        <a:lstStyle/>
        <a:p>
          <a:r>
            <a:rPr lang="ru-RU" b="1" i="0"/>
            <a:t>Заборона негативної ретроактивності</a:t>
          </a:r>
          <a:endParaRPr lang="en-US"/>
        </a:p>
      </dgm:t>
    </dgm:pt>
    <dgm:pt modelId="{3A07C7B0-A515-4B45-B97E-F73A33FC69D6}" type="parTrans" cxnId="{CC82BAEC-1EE5-452C-A4D0-56145BF6CBEA}">
      <dgm:prSet/>
      <dgm:spPr/>
      <dgm:t>
        <a:bodyPr/>
        <a:lstStyle/>
        <a:p>
          <a:endParaRPr lang="en-US"/>
        </a:p>
      </dgm:t>
    </dgm:pt>
    <dgm:pt modelId="{03F2F0B5-17F4-4BD4-8354-907560C45138}" type="sibTrans" cxnId="{CC82BAEC-1EE5-452C-A4D0-56145BF6CBEA}">
      <dgm:prSet/>
      <dgm:spPr/>
      <dgm:t>
        <a:bodyPr/>
        <a:lstStyle/>
        <a:p>
          <a:endParaRPr lang="en-US"/>
        </a:p>
      </dgm:t>
    </dgm:pt>
    <dgm:pt modelId="{4C119404-7411-43CA-A0A7-662E23F0CC23}">
      <dgm:prSet/>
      <dgm:spPr/>
      <dgm:t>
        <a:bodyPr/>
        <a:lstStyle/>
        <a:p>
          <a:r>
            <a:rPr lang="ru-RU" b="0" i="0"/>
            <a:t>Каральні положення не повинні застосовуватись із зворотною силою на шкоду особі. </a:t>
          </a:r>
          <a:endParaRPr lang="en-US"/>
        </a:p>
      </dgm:t>
    </dgm:pt>
    <dgm:pt modelId="{E5470636-E1FC-4118-B3C0-699EAD75037C}" type="parTrans" cxnId="{D5DD6A2A-7593-4BC3-B347-1209AA37B4C5}">
      <dgm:prSet/>
      <dgm:spPr/>
      <dgm:t>
        <a:bodyPr/>
        <a:lstStyle/>
        <a:p>
          <a:endParaRPr lang="en-US"/>
        </a:p>
      </dgm:t>
    </dgm:pt>
    <dgm:pt modelId="{4CF6945E-8A0B-4AD1-ACF2-CBA8530AA37B}" type="sibTrans" cxnId="{D5DD6A2A-7593-4BC3-B347-1209AA37B4C5}">
      <dgm:prSet/>
      <dgm:spPr/>
      <dgm:t>
        <a:bodyPr/>
        <a:lstStyle/>
        <a:p>
          <a:endParaRPr lang="en-US"/>
        </a:p>
      </dgm:t>
    </dgm:pt>
    <dgm:pt modelId="{A832FFA8-43D2-4335-B310-819CC0D59577}">
      <dgm:prSet/>
      <dgm:spPr/>
      <dgm:t>
        <a:bodyPr/>
        <a:lstStyle/>
        <a:p>
          <a:r>
            <a:rPr lang="ru-RU" b="0" i="0"/>
            <a:t>Приклад: Справа </a:t>
          </a:r>
          <a:r>
            <a:rPr lang="ru-RU" b="0" i="1"/>
            <a:t>"</a:t>
          </a:r>
          <a:r>
            <a:rPr lang="en-US" b="0" i="1"/>
            <a:t>Berardi and Mularoni v. San Marino" </a:t>
          </a:r>
          <a:r>
            <a:rPr lang="en-US" b="0" i="0"/>
            <a:t>– </a:t>
          </a:r>
          <a:r>
            <a:rPr lang="ru-RU" b="0" i="0"/>
            <a:t>негативна ретроактивність.</a:t>
          </a:r>
          <a:endParaRPr lang="en-US"/>
        </a:p>
      </dgm:t>
    </dgm:pt>
    <dgm:pt modelId="{14D29DAB-8AFB-4B6A-8275-F8A14096D549}" type="parTrans" cxnId="{DE9F830E-FD5C-46C6-9D6B-C5EB3D833F0F}">
      <dgm:prSet/>
      <dgm:spPr/>
      <dgm:t>
        <a:bodyPr/>
        <a:lstStyle/>
        <a:p>
          <a:endParaRPr lang="en-US"/>
        </a:p>
      </dgm:t>
    </dgm:pt>
    <dgm:pt modelId="{F78BD548-F96F-4969-9C5C-C58D0E88F2A6}" type="sibTrans" cxnId="{DE9F830E-FD5C-46C6-9D6B-C5EB3D833F0F}">
      <dgm:prSet/>
      <dgm:spPr/>
      <dgm:t>
        <a:bodyPr/>
        <a:lstStyle/>
        <a:p>
          <a:endParaRPr lang="en-US"/>
        </a:p>
      </dgm:t>
    </dgm:pt>
    <dgm:pt modelId="{DB6956E6-48F2-4464-8B3C-A2FAE9A3EED0}">
      <dgm:prSet/>
      <dgm:spPr/>
      <dgm:t>
        <a:bodyPr/>
        <a:lstStyle/>
        <a:p>
          <a:r>
            <a:rPr lang="ru-RU" b="1" i="0"/>
            <a:t>Принцип </a:t>
          </a:r>
          <a:r>
            <a:rPr lang="en-US" b="1" i="0"/>
            <a:t>lex mitior</a:t>
          </a:r>
          <a:endParaRPr lang="en-US"/>
        </a:p>
      </dgm:t>
    </dgm:pt>
    <dgm:pt modelId="{65C5C0D4-A06D-4FAC-99DB-D4753B72C2E4}" type="parTrans" cxnId="{1540B6BA-B694-4058-AD14-BF38E1B81DC9}">
      <dgm:prSet/>
      <dgm:spPr/>
      <dgm:t>
        <a:bodyPr/>
        <a:lstStyle/>
        <a:p>
          <a:endParaRPr lang="en-US"/>
        </a:p>
      </dgm:t>
    </dgm:pt>
    <dgm:pt modelId="{044E59A3-7196-42A0-BA33-24B7004170AD}" type="sibTrans" cxnId="{1540B6BA-B694-4058-AD14-BF38E1B81DC9}">
      <dgm:prSet/>
      <dgm:spPr/>
      <dgm:t>
        <a:bodyPr/>
        <a:lstStyle/>
        <a:p>
          <a:endParaRPr lang="en-US"/>
        </a:p>
      </dgm:t>
    </dgm:pt>
    <dgm:pt modelId="{C490DC25-1AAE-4F9B-BE51-673C24355166}">
      <dgm:prSet/>
      <dgm:spPr/>
      <dgm:t>
        <a:bodyPr/>
        <a:lstStyle/>
        <a:p>
          <a:r>
            <a:rPr lang="ru-RU" b="0" i="0"/>
            <a:t>Якщо новий закон пом'якшує відповідальність або скасовує її, він має зворотну дію в часі. </a:t>
          </a:r>
          <a:endParaRPr lang="en-US"/>
        </a:p>
      </dgm:t>
    </dgm:pt>
    <dgm:pt modelId="{60383B93-3BD8-4763-96E4-A80FC6074F8B}" type="parTrans" cxnId="{50877F32-CBB8-42BA-9B5B-6E9535A2F47E}">
      <dgm:prSet/>
      <dgm:spPr/>
      <dgm:t>
        <a:bodyPr/>
        <a:lstStyle/>
        <a:p>
          <a:endParaRPr lang="en-US"/>
        </a:p>
      </dgm:t>
    </dgm:pt>
    <dgm:pt modelId="{BCAD59B9-4E90-4F2E-A16C-7A4C9081EA55}" type="sibTrans" cxnId="{50877F32-CBB8-42BA-9B5B-6E9535A2F47E}">
      <dgm:prSet/>
      <dgm:spPr/>
      <dgm:t>
        <a:bodyPr/>
        <a:lstStyle/>
        <a:p>
          <a:endParaRPr lang="en-US"/>
        </a:p>
      </dgm:t>
    </dgm:pt>
    <dgm:pt modelId="{17C457A6-9D58-4FB5-BD10-9E98DFCDDDB5}">
      <dgm:prSet/>
      <dgm:spPr/>
      <dgm:t>
        <a:bodyPr/>
        <a:lstStyle/>
        <a:p>
          <a:r>
            <a:rPr lang="ru-RU" b="0" i="0"/>
            <a:t>Приклад: Проект нового КК України – ст. 1.4.2.: детальне регулювання зворотної дії закону.</a:t>
          </a:r>
          <a:endParaRPr lang="en-US"/>
        </a:p>
      </dgm:t>
    </dgm:pt>
    <dgm:pt modelId="{81AFBE6E-38FC-41FC-B080-B3ABB05FC9CC}" type="parTrans" cxnId="{AA490C60-ED16-496B-9E40-90EF234BEA1C}">
      <dgm:prSet/>
      <dgm:spPr/>
      <dgm:t>
        <a:bodyPr/>
        <a:lstStyle/>
        <a:p>
          <a:endParaRPr lang="en-US"/>
        </a:p>
      </dgm:t>
    </dgm:pt>
    <dgm:pt modelId="{B982FF89-313B-40FF-AB0F-AEE3DFD6F418}" type="sibTrans" cxnId="{AA490C60-ED16-496B-9E40-90EF234BEA1C}">
      <dgm:prSet/>
      <dgm:spPr/>
      <dgm:t>
        <a:bodyPr/>
        <a:lstStyle/>
        <a:p>
          <a:endParaRPr lang="en-US"/>
        </a:p>
      </dgm:t>
    </dgm:pt>
    <dgm:pt modelId="{5F12B6FC-3232-0F41-A436-E59A09F1DCAD}" type="pres">
      <dgm:prSet presAssocID="{36D6E009-AB71-4744-B5A7-8A4EDFB10C1A}" presName="diagram" presStyleCnt="0">
        <dgm:presLayoutVars>
          <dgm:dir/>
          <dgm:resizeHandles val="exact"/>
        </dgm:presLayoutVars>
      </dgm:prSet>
      <dgm:spPr/>
    </dgm:pt>
    <dgm:pt modelId="{1C079ECF-2070-3A41-A9FB-FAA58647CEA9}" type="pres">
      <dgm:prSet presAssocID="{F205C4D4-2213-4485-A8B2-42FA4E3AE3FE}" presName="node" presStyleLbl="node1" presStyleIdx="0" presStyleCnt="6">
        <dgm:presLayoutVars>
          <dgm:bulletEnabled val="1"/>
        </dgm:presLayoutVars>
      </dgm:prSet>
      <dgm:spPr/>
    </dgm:pt>
    <dgm:pt modelId="{6FC04FA6-3B4A-5E4D-BA89-E8035BEFBA11}" type="pres">
      <dgm:prSet presAssocID="{03F2F0B5-17F4-4BD4-8354-907560C45138}" presName="sibTrans" presStyleCnt="0"/>
      <dgm:spPr/>
    </dgm:pt>
    <dgm:pt modelId="{94529E2B-82BF-8744-B01B-D3E866884619}" type="pres">
      <dgm:prSet presAssocID="{4C119404-7411-43CA-A0A7-662E23F0CC23}" presName="node" presStyleLbl="node1" presStyleIdx="1" presStyleCnt="6">
        <dgm:presLayoutVars>
          <dgm:bulletEnabled val="1"/>
        </dgm:presLayoutVars>
      </dgm:prSet>
      <dgm:spPr/>
    </dgm:pt>
    <dgm:pt modelId="{D6BD7720-8FC0-8240-A482-B8D533596CF3}" type="pres">
      <dgm:prSet presAssocID="{4CF6945E-8A0B-4AD1-ACF2-CBA8530AA37B}" presName="sibTrans" presStyleCnt="0"/>
      <dgm:spPr/>
    </dgm:pt>
    <dgm:pt modelId="{22ED5ED4-0503-A542-AA78-7A7375751B2D}" type="pres">
      <dgm:prSet presAssocID="{A832FFA8-43D2-4335-B310-819CC0D59577}" presName="node" presStyleLbl="node1" presStyleIdx="2" presStyleCnt="6">
        <dgm:presLayoutVars>
          <dgm:bulletEnabled val="1"/>
        </dgm:presLayoutVars>
      </dgm:prSet>
      <dgm:spPr/>
    </dgm:pt>
    <dgm:pt modelId="{6BFB2957-173D-7944-8738-9E74049CDC9B}" type="pres">
      <dgm:prSet presAssocID="{F78BD548-F96F-4969-9C5C-C58D0E88F2A6}" presName="sibTrans" presStyleCnt="0"/>
      <dgm:spPr/>
    </dgm:pt>
    <dgm:pt modelId="{FEED08F7-0022-8D46-8B72-CDC92615B4E0}" type="pres">
      <dgm:prSet presAssocID="{DB6956E6-48F2-4464-8B3C-A2FAE9A3EED0}" presName="node" presStyleLbl="node1" presStyleIdx="3" presStyleCnt="6">
        <dgm:presLayoutVars>
          <dgm:bulletEnabled val="1"/>
        </dgm:presLayoutVars>
      </dgm:prSet>
      <dgm:spPr/>
    </dgm:pt>
    <dgm:pt modelId="{EF65AE07-DCE1-0B48-A8C8-6EB3BED11036}" type="pres">
      <dgm:prSet presAssocID="{044E59A3-7196-42A0-BA33-24B7004170AD}" presName="sibTrans" presStyleCnt="0"/>
      <dgm:spPr/>
    </dgm:pt>
    <dgm:pt modelId="{705219CB-48E9-6844-880F-56B133379BE2}" type="pres">
      <dgm:prSet presAssocID="{C490DC25-1AAE-4F9B-BE51-673C24355166}" presName="node" presStyleLbl="node1" presStyleIdx="4" presStyleCnt="6">
        <dgm:presLayoutVars>
          <dgm:bulletEnabled val="1"/>
        </dgm:presLayoutVars>
      </dgm:prSet>
      <dgm:spPr/>
    </dgm:pt>
    <dgm:pt modelId="{9482454F-DAD2-C445-BC34-F85B895309D7}" type="pres">
      <dgm:prSet presAssocID="{BCAD59B9-4E90-4F2E-A16C-7A4C9081EA55}" presName="sibTrans" presStyleCnt="0"/>
      <dgm:spPr/>
    </dgm:pt>
    <dgm:pt modelId="{54A8A8CF-EAF3-6646-A14B-CD75452B77E6}" type="pres">
      <dgm:prSet presAssocID="{17C457A6-9D58-4FB5-BD10-9E98DFCDDDB5}" presName="node" presStyleLbl="node1" presStyleIdx="5" presStyleCnt="6">
        <dgm:presLayoutVars>
          <dgm:bulletEnabled val="1"/>
        </dgm:presLayoutVars>
      </dgm:prSet>
      <dgm:spPr/>
    </dgm:pt>
  </dgm:ptLst>
  <dgm:cxnLst>
    <dgm:cxn modelId="{DE9F830E-FD5C-46C6-9D6B-C5EB3D833F0F}" srcId="{36D6E009-AB71-4744-B5A7-8A4EDFB10C1A}" destId="{A832FFA8-43D2-4335-B310-819CC0D59577}" srcOrd="2" destOrd="0" parTransId="{14D29DAB-8AFB-4B6A-8275-F8A14096D549}" sibTransId="{F78BD548-F96F-4969-9C5C-C58D0E88F2A6}"/>
    <dgm:cxn modelId="{A09BED22-582F-6C48-BF35-F9A02A54373A}" type="presOf" srcId="{F205C4D4-2213-4485-A8B2-42FA4E3AE3FE}" destId="{1C079ECF-2070-3A41-A9FB-FAA58647CEA9}" srcOrd="0" destOrd="0" presId="urn:microsoft.com/office/officeart/2005/8/layout/default"/>
    <dgm:cxn modelId="{D5DD6A2A-7593-4BC3-B347-1209AA37B4C5}" srcId="{36D6E009-AB71-4744-B5A7-8A4EDFB10C1A}" destId="{4C119404-7411-43CA-A0A7-662E23F0CC23}" srcOrd="1" destOrd="0" parTransId="{E5470636-E1FC-4118-B3C0-699EAD75037C}" sibTransId="{4CF6945E-8A0B-4AD1-ACF2-CBA8530AA37B}"/>
    <dgm:cxn modelId="{50877F32-CBB8-42BA-9B5B-6E9535A2F47E}" srcId="{36D6E009-AB71-4744-B5A7-8A4EDFB10C1A}" destId="{C490DC25-1AAE-4F9B-BE51-673C24355166}" srcOrd="4" destOrd="0" parTransId="{60383B93-3BD8-4763-96E4-A80FC6074F8B}" sibTransId="{BCAD59B9-4E90-4F2E-A16C-7A4C9081EA55}"/>
    <dgm:cxn modelId="{AA490C60-ED16-496B-9E40-90EF234BEA1C}" srcId="{36D6E009-AB71-4744-B5A7-8A4EDFB10C1A}" destId="{17C457A6-9D58-4FB5-BD10-9E98DFCDDDB5}" srcOrd="5" destOrd="0" parTransId="{81AFBE6E-38FC-41FC-B080-B3ABB05FC9CC}" sibTransId="{B982FF89-313B-40FF-AB0F-AEE3DFD6F418}"/>
    <dgm:cxn modelId="{760F8D6F-C48E-D542-9B26-2A93BFBA0863}" type="presOf" srcId="{A832FFA8-43D2-4335-B310-819CC0D59577}" destId="{22ED5ED4-0503-A542-AA78-7A7375751B2D}" srcOrd="0" destOrd="0" presId="urn:microsoft.com/office/officeart/2005/8/layout/default"/>
    <dgm:cxn modelId="{59FED0A4-BEE2-5D4B-9943-63C1C7B7661B}" type="presOf" srcId="{4C119404-7411-43CA-A0A7-662E23F0CC23}" destId="{94529E2B-82BF-8744-B01B-D3E866884619}" srcOrd="0" destOrd="0" presId="urn:microsoft.com/office/officeart/2005/8/layout/default"/>
    <dgm:cxn modelId="{1540B6BA-B694-4058-AD14-BF38E1B81DC9}" srcId="{36D6E009-AB71-4744-B5A7-8A4EDFB10C1A}" destId="{DB6956E6-48F2-4464-8B3C-A2FAE9A3EED0}" srcOrd="3" destOrd="0" parTransId="{65C5C0D4-A06D-4FAC-99DB-D4753B72C2E4}" sibTransId="{044E59A3-7196-42A0-BA33-24B7004170AD}"/>
    <dgm:cxn modelId="{0BE570D2-216A-2242-A2E0-654FF8486721}" type="presOf" srcId="{36D6E009-AB71-4744-B5A7-8A4EDFB10C1A}" destId="{5F12B6FC-3232-0F41-A436-E59A09F1DCAD}" srcOrd="0" destOrd="0" presId="urn:microsoft.com/office/officeart/2005/8/layout/default"/>
    <dgm:cxn modelId="{6F8EDFE1-8959-3543-B3FB-312B878A5EF2}" type="presOf" srcId="{DB6956E6-48F2-4464-8B3C-A2FAE9A3EED0}" destId="{FEED08F7-0022-8D46-8B72-CDC92615B4E0}" srcOrd="0" destOrd="0" presId="urn:microsoft.com/office/officeart/2005/8/layout/default"/>
    <dgm:cxn modelId="{DDA059E4-D3FB-DC4A-9BCF-12BD235A3037}" type="presOf" srcId="{17C457A6-9D58-4FB5-BD10-9E98DFCDDDB5}" destId="{54A8A8CF-EAF3-6646-A14B-CD75452B77E6}" srcOrd="0" destOrd="0" presId="urn:microsoft.com/office/officeart/2005/8/layout/default"/>
    <dgm:cxn modelId="{021D44E8-71A6-7546-8C7A-1FC5F128F4E8}" type="presOf" srcId="{C490DC25-1AAE-4F9B-BE51-673C24355166}" destId="{705219CB-48E9-6844-880F-56B133379BE2}" srcOrd="0" destOrd="0" presId="urn:microsoft.com/office/officeart/2005/8/layout/default"/>
    <dgm:cxn modelId="{CC82BAEC-1EE5-452C-A4D0-56145BF6CBEA}" srcId="{36D6E009-AB71-4744-B5A7-8A4EDFB10C1A}" destId="{F205C4D4-2213-4485-A8B2-42FA4E3AE3FE}" srcOrd="0" destOrd="0" parTransId="{3A07C7B0-A515-4B45-B97E-F73A33FC69D6}" sibTransId="{03F2F0B5-17F4-4BD4-8354-907560C45138}"/>
    <dgm:cxn modelId="{EB1B1604-7DD4-8C4A-900E-18DAFC2F6D17}" type="presParOf" srcId="{5F12B6FC-3232-0F41-A436-E59A09F1DCAD}" destId="{1C079ECF-2070-3A41-A9FB-FAA58647CEA9}" srcOrd="0" destOrd="0" presId="urn:microsoft.com/office/officeart/2005/8/layout/default"/>
    <dgm:cxn modelId="{DED1F01E-39B3-9D4D-9249-1C4BEA241E97}" type="presParOf" srcId="{5F12B6FC-3232-0F41-A436-E59A09F1DCAD}" destId="{6FC04FA6-3B4A-5E4D-BA89-E8035BEFBA11}" srcOrd="1" destOrd="0" presId="urn:microsoft.com/office/officeart/2005/8/layout/default"/>
    <dgm:cxn modelId="{E785DFFB-9437-314D-B88A-4DF62348EF99}" type="presParOf" srcId="{5F12B6FC-3232-0F41-A436-E59A09F1DCAD}" destId="{94529E2B-82BF-8744-B01B-D3E866884619}" srcOrd="2" destOrd="0" presId="urn:microsoft.com/office/officeart/2005/8/layout/default"/>
    <dgm:cxn modelId="{6B062ED0-C97E-AB45-9211-3BC197C89923}" type="presParOf" srcId="{5F12B6FC-3232-0F41-A436-E59A09F1DCAD}" destId="{D6BD7720-8FC0-8240-A482-B8D533596CF3}" srcOrd="3" destOrd="0" presId="urn:microsoft.com/office/officeart/2005/8/layout/default"/>
    <dgm:cxn modelId="{CB1274B2-8B36-5B43-AFD9-08773D744DFD}" type="presParOf" srcId="{5F12B6FC-3232-0F41-A436-E59A09F1DCAD}" destId="{22ED5ED4-0503-A542-AA78-7A7375751B2D}" srcOrd="4" destOrd="0" presId="urn:microsoft.com/office/officeart/2005/8/layout/default"/>
    <dgm:cxn modelId="{4E1C4EA7-A826-214D-AD82-6DCEB35CD623}" type="presParOf" srcId="{5F12B6FC-3232-0F41-A436-E59A09F1DCAD}" destId="{6BFB2957-173D-7944-8738-9E74049CDC9B}" srcOrd="5" destOrd="0" presId="urn:microsoft.com/office/officeart/2005/8/layout/default"/>
    <dgm:cxn modelId="{C285123E-BB34-7E40-A645-0EFBD8BBF403}" type="presParOf" srcId="{5F12B6FC-3232-0F41-A436-E59A09F1DCAD}" destId="{FEED08F7-0022-8D46-8B72-CDC92615B4E0}" srcOrd="6" destOrd="0" presId="urn:microsoft.com/office/officeart/2005/8/layout/default"/>
    <dgm:cxn modelId="{B3CF4C52-2FEB-5245-8836-4B41E6A76FC5}" type="presParOf" srcId="{5F12B6FC-3232-0F41-A436-E59A09F1DCAD}" destId="{EF65AE07-DCE1-0B48-A8C8-6EB3BED11036}" srcOrd="7" destOrd="0" presId="urn:microsoft.com/office/officeart/2005/8/layout/default"/>
    <dgm:cxn modelId="{A12FAB79-AC2F-5B40-9F07-0172482CDF2B}" type="presParOf" srcId="{5F12B6FC-3232-0F41-A436-E59A09F1DCAD}" destId="{705219CB-48E9-6844-880F-56B133379BE2}" srcOrd="8" destOrd="0" presId="urn:microsoft.com/office/officeart/2005/8/layout/default"/>
    <dgm:cxn modelId="{BC2C20A0-A1BB-0846-A918-4E781F666B22}" type="presParOf" srcId="{5F12B6FC-3232-0F41-A436-E59A09F1DCAD}" destId="{9482454F-DAD2-C445-BC34-F85B895309D7}" srcOrd="9" destOrd="0" presId="urn:microsoft.com/office/officeart/2005/8/layout/default"/>
    <dgm:cxn modelId="{457227EA-C22A-CC41-B8AD-5800F74F8024}" type="presParOf" srcId="{5F12B6FC-3232-0F41-A436-E59A09F1DCAD}" destId="{54A8A8CF-EAF3-6646-A14B-CD75452B77E6}"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9B4C2C-CF7F-41EA-8C8A-36A8B2BF31AB}" type="doc">
      <dgm:prSet loTypeId="urn:microsoft.com/office/officeart/2005/8/layout/vProcess5" loCatId="process" qsTypeId="urn:microsoft.com/office/officeart/2005/8/quickstyle/simple1" qsCatId="simple" csTypeId="urn:microsoft.com/office/officeart/2005/8/colors/colorful5" csCatId="colorful"/>
      <dgm:spPr/>
      <dgm:t>
        <a:bodyPr/>
        <a:lstStyle/>
        <a:p>
          <a:endParaRPr lang="en-US"/>
        </a:p>
      </dgm:t>
    </dgm:pt>
    <dgm:pt modelId="{3F1C657F-E81C-4F53-80A3-5506C587CD69}">
      <dgm:prSet/>
      <dgm:spPr/>
      <dgm:t>
        <a:bodyPr/>
        <a:lstStyle/>
        <a:p>
          <a:r>
            <a:rPr lang="ru-RU" b="0" i="0"/>
            <a:t>Виключна компетенція законодавчих органів ТА ПРАВО НА ПОВСТАННЯ</a:t>
          </a:r>
          <a:endParaRPr lang="en-US"/>
        </a:p>
      </dgm:t>
    </dgm:pt>
    <dgm:pt modelId="{E7C591A1-C408-449F-8CB9-6C45301BB57D}" type="parTrans" cxnId="{AA240389-5892-42A7-9FC0-8ED11470889A}">
      <dgm:prSet/>
      <dgm:spPr/>
      <dgm:t>
        <a:bodyPr/>
        <a:lstStyle/>
        <a:p>
          <a:endParaRPr lang="en-US"/>
        </a:p>
      </dgm:t>
    </dgm:pt>
    <dgm:pt modelId="{3802853B-FA39-4CE4-85B4-693F35B10853}" type="sibTrans" cxnId="{AA240389-5892-42A7-9FC0-8ED11470889A}">
      <dgm:prSet/>
      <dgm:spPr/>
      <dgm:t>
        <a:bodyPr/>
        <a:lstStyle/>
        <a:p>
          <a:endParaRPr lang="en-US"/>
        </a:p>
      </dgm:t>
    </dgm:pt>
    <dgm:pt modelId="{315DAD61-6EFB-478E-B526-15C9A82FD937}">
      <dgm:prSet/>
      <dgm:spPr/>
      <dgm:t>
        <a:bodyPr/>
        <a:lstStyle/>
        <a:p>
          <a:r>
            <a:rPr lang="ru-RU" b="0" i="0"/>
            <a:t>Міжнародні стандарти (Римський статут МКС, ст. 23 - </a:t>
          </a:r>
          <a:r>
            <a:rPr lang="en-US" b="0" i="0"/>
            <a:t>https://www.un.org/ru/law/icc/rome_statute(r).pdf </a:t>
          </a:r>
          <a:endParaRPr lang="en-US"/>
        </a:p>
      </dgm:t>
    </dgm:pt>
    <dgm:pt modelId="{CA215C0C-7D59-4F44-84DB-F53AAD1E50BB}" type="parTrans" cxnId="{3E9A3098-6B9E-429A-A526-2F6873F847D1}">
      <dgm:prSet/>
      <dgm:spPr/>
      <dgm:t>
        <a:bodyPr/>
        <a:lstStyle/>
        <a:p>
          <a:endParaRPr lang="en-US"/>
        </a:p>
      </dgm:t>
    </dgm:pt>
    <dgm:pt modelId="{1E3EB68D-B32B-4140-BF6D-E7F36F22E2E7}" type="sibTrans" cxnId="{3E9A3098-6B9E-429A-A526-2F6873F847D1}">
      <dgm:prSet/>
      <dgm:spPr/>
      <dgm:t>
        <a:bodyPr/>
        <a:lstStyle/>
        <a:p>
          <a:endParaRPr lang="en-US"/>
        </a:p>
      </dgm:t>
    </dgm:pt>
    <dgm:pt modelId="{15BC2C17-F5CC-4583-8B96-8149328B5E45}">
      <dgm:prSet/>
      <dgm:spPr/>
      <dgm:t>
        <a:bodyPr/>
        <a:lstStyle/>
        <a:p>
          <a:r>
            <a:rPr lang="ru-RU" b="0" i="0"/>
            <a:t>Судові рішення щодо демократичної легітимності покарання</a:t>
          </a:r>
          <a:endParaRPr lang="en-US"/>
        </a:p>
      </dgm:t>
    </dgm:pt>
    <dgm:pt modelId="{36540DD1-CE82-4E8C-8649-2AD114444648}" type="parTrans" cxnId="{6590D316-EB97-4EB1-9150-9F125A625A56}">
      <dgm:prSet/>
      <dgm:spPr/>
      <dgm:t>
        <a:bodyPr/>
        <a:lstStyle/>
        <a:p>
          <a:endParaRPr lang="en-US"/>
        </a:p>
      </dgm:t>
    </dgm:pt>
    <dgm:pt modelId="{714CD355-1EBE-471E-929A-B4F70D00D246}" type="sibTrans" cxnId="{6590D316-EB97-4EB1-9150-9F125A625A56}">
      <dgm:prSet/>
      <dgm:spPr/>
      <dgm:t>
        <a:bodyPr/>
        <a:lstStyle/>
        <a:p>
          <a:endParaRPr lang="en-US"/>
        </a:p>
      </dgm:t>
    </dgm:pt>
    <dgm:pt modelId="{D3193988-D4AD-4A6B-A201-E793B0BFC6A1}">
      <dgm:prSet/>
      <dgm:spPr/>
      <dgm:t>
        <a:bodyPr/>
        <a:lstStyle/>
        <a:p>
          <a:r>
            <a:rPr lang="ru-RU" b="0" i="0"/>
            <a:t>Фактори визнання заходу покаранням (</a:t>
          </a:r>
          <a:r>
            <a:rPr lang="en-US" b="0" i="0"/>
            <a:t>Welch v. UK, 1995, App no. 17440/90)</a:t>
          </a:r>
          <a:endParaRPr lang="en-US"/>
        </a:p>
      </dgm:t>
    </dgm:pt>
    <dgm:pt modelId="{1BA0D52E-772E-425F-A98F-D9864107B4DD}" type="parTrans" cxnId="{720E72F9-9153-4ED6-A6FD-79FF0CFE5185}">
      <dgm:prSet/>
      <dgm:spPr/>
      <dgm:t>
        <a:bodyPr/>
        <a:lstStyle/>
        <a:p>
          <a:endParaRPr lang="en-US"/>
        </a:p>
      </dgm:t>
    </dgm:pt>
    <dgm:pt modelId="{5CBEBE38-E2DD-4752-84DA-FCDB7B0DDDF6}" type="sibTrans" cxnId="{720E72F9-9153-4ED6-A6FD-79FF0CFE5185}">
      <dgm:prSet/>
      <dgm:spPr/>
      <dgm:t>
        <a:bodyPr/>
        <a:lstStyle/>
        <a:p>
          <a:endParaRPr lang="en-US"/>
        </a:p>
      </dgm:t>
    </dgm:pt>
    <dgm:pt modelId="{8BE68FED-4B02-C24D-8AA2-816C55EB275D}" type="pres">
      <dgm:prSet presAssocID="{159B4C2C-CF7F-41EA-8C8A-36A8B2BF31AB}" presName="outerComposite" presStyleCnt="0">
        <dgm:presLayoutVars>
          <dgm:chMax val="5"/>
          <dgm:dir/>
          <dgm:resizeHandles val="exact"/>
        </dgm:presLayoutVars>
      </dgm:prSet>
      <dgm:spPr/>
    </dgm:pt>
    <dgm:pt modelId="{073B11FB-5C4A-524A-919C-633943FCA6F1}" type="pres">
      <dgm:prSet presAssocID="{159B4C2C-CF7F-41EA-8C8A-36A8B2BF31AB}" presName="dummyMaxCanvas" presStyleCnt="0">
        <dgm:presLayoutVars/>
      </dgm:prSet>
      <dgm:spPr/>
    </dgm:pt>
    <dgm:pt modelId="{880E2292-A0FF-FF43-B722-519D9AF74A35}" type="pres">
      <dgm:prSet presAssocID="{159B4C2C-CF7F-41EA-8C8A-36A8B2BF31AB}" presName="FourNodes_1" presStyleLbl="node1" presStyleIdx="0" presStyleCnt="4">
        <dgm:presLayoutVars>
          <dgm:bulletEnabled val="1"/>
        </dgm:presLayoutVars>
      </dgm:prSet>
      <dgm:spPr/>
    </dgm:pt>
    <dgm:pt modelId="{47ABD836-B280-F242-88DA-EB96BA04A13D}" type="pres">
      <dgm:prSet presAssocID="{159B4C2C-CF7F-41EA-8C8A-36A8B2BF31AB}" presName="FourNodes_2" presStyleLbl="node1" presStyleIdx="1" presStyleCnt="4">
        <dgm:presLayoutVars>
          <dgm:bulletEnabled val="1"/>
        </dgm:presLayoutVars>
      </dgm:prSet>
      <dgm:spPr/>
    </dgm:pt>
    <dgm:pt modelId="{CB43E31F-9EAD-F041-AEC0-2A39DB8053A2}" type="pres">
      <dgm:prSet presAssocID="{159B4C2C-CF7F-41EA-8C8A-36A8B2BF31AB}" presName="FourNodes_3" presStyleLbl="node1" presStyleIdx="2" presStyleCnt="4">
        <dgm:presLayoutVars>
          <dgm:bulletEnabled val="1"/>
        </dgm:presLayoutVars>
      </dgm:prSet>
      <dgm:spPr/>
    </dgm:pt>
    <dgm:pt modelId="{A85FC149-8192-6148-9D7D-6396AE8CAC83}" type="pres">
      <dgm:prSet presAssocID="{159B4C2C-CF7F-41EA-8C8A-36A8B2BF31AB}" presName="FourNodes_4" presStyleLbl="node1" presStyleIdx="3" presStyleCnt="4">
        <dgm:presLayoutVars>
          <dgm:bulletEnabled val="1"/>
        </dgm:presLayoutVars>
      </dgm:prSet>
      <dgm:spPr/>
    </dgm:pt>
    <dgm:pt modelId="{BC48D22D-07E8-9143-9A8B-7A00BEE17255}" type="pres">
      <dgm:prSet presAssocID="{159B4C2C-CF7F-41EA-8C8A-36A8B2BF31AB}" presName="FourConn_1-2" presStyleLbl="fgAccFollowNode1" presStyleIdx="0" presStyleCnt="3">
        <dgm:presLayoutVars>
          <dgm:bulletEnabled val="1"/>
        </dgm:presLayoutVars>
      </dgm:prSet>
      <dgm:spPr/>
    </dgm:pt>
    <dgm:pt modelId="{DE19FBB4-2549-4A4F-ADA3-914DA2E2C7AD}" type="pres">
      <dgm:prSet presAssocID="{159B4C2C-CF7F-41EA-8C8A-36A8B2BF31AB}" presName="FourConn_2-3" presStyleLbl="fgAccFollowNode1" presStyleIdx="1" presStyleCnt="3">
        <dgm:presLayoutVars>
          <dgm:bulletEnabled val="1"/>
        </dgm:presLayoutVars>
      </dgm:prSet>
      <dgm:spPr/>
    </dgm:pt>
    <dgm:pt modelId="{F3C41AF9-D292-B74F-AB54-5208411475B2}" type="pres">
      <dgm:prSet presAssocID="{159B4C2C-CF7F-41EA-8C8A-36A8B2BF31AB}" presName="FourConn_3-4" presStyleLbl="fgAccFollowNode1" presStyleIdx="2" presStyleCnt="3">
        <dgm:presLayoutVars>
          <dgm:bulletEnabled val="1"/>
        </dgm:presLayoutVars>
      </dgm:prSet>
      <dgm:spPr/>
    </dgm:pt>
    <dgm:pt modelId="{22C3AAF3-E47A-394E-BFCD-9DAF29DD1566}" type="pres">
      <dgm:prSet presAssocID="{159B4C2C-CF7F-41EA-8C8A-36A8B2BF31AB}" presName="FourNodes_1_text" presStyleLbl="node1" presStyleIdx="3" presStyleCnt="4">
        <dgm:presLayoutVars>
          <dgm:bulletEnabled val="1"/>
        </dgm:presLayoutVars>
      </dgm:prSet>
      <dgm:spPr/>
    </dgm:pt>
    <dgm:pt modelId="{8470B171-DCBD-004C-8035-55660F072E7A}" type="pres">
      <dgm:prSet presAssocID="{159B4C2C-CF7F-41EA-8C8A-36A8B2BF31AB}" presName="FourNodes_2_text" presStyleLbl="node1" presStyleIdx="3" presStyleCnt="4">
        <dgm:presLayoutVars>
          <dgm:bulletEnabled val="1"/>
        </dgm:presLayoutVars>
      </dgm:prSet>
      <dgm:spPr/>
    </dgm:pt>
    <dgm:pt modelId="{1AABA188-18C8-1F4E-82AC-471825304683}" type="pres">
      <dgm:prSet presAssocID="{159B4C2C-CF7F-41EA-8C8A-36A8B2BF31AB}" presName="FourNodes_3_text" presStyleLbl="node1" presStyleIdx="3" presStyleCnt="4">
        <dgm:presLayoutVars>
          <dgm:bulletEnabled val="1"/>
        </dgm:presLayoutVars>
      </dgm:prSet>
      <dgm:spPr/>
    </dgm:pt>
    <dgm:pt modelId="{A647546B-FBF9-A04F-A4F6-830B4CACADB2}" type="pres">
      <dgm:prSet presAssocID="{159B4C2C-CF7F-41EA-8C8A-36A8B2BF31AB}" presName="FourNodes_4_text" presStyleLbl="node1" presStyleIdx="3" presStyleCnt="4">
        <dgm:presLayoutVars>
          <dgm:bulletEnabled val="1"/>
        </dgm:presLayoutVars>
      </dgm:prSet>
      <dgm:spPr/>
    </dgm:pt>
  </dgm:ptLst>
  <dgm:cxnLst>
    <dgm:cxn modelId="{6590D316-EB97-4EB1-9150-9F125A625A56}" srcId="{159B4C2C-CF7F-41EA-8C8A-36A8B2BF31AB}" destId="{15BC2C17-F5CC-4583-8B96-8149328B5E45}" srcOrd="2" destOrd="0" parTransId="{36540DD1-CE82-4E8C-8649-2AD114444648}" sibTransId="{714CD355-1EBE-471E-929A-B4F70D00D246}"/>
    <dgm:cxn modelId="{F5767C1B-13FB-FB46-AE55-8C3511C60234}" type="presOf" srcId="{159B4C2C-CF7F-41EA-8C8A-36A8B2BF31AB}" destId="{8BE68FED-4B02-C24D-8AA2-816C55EB275D}" srcOrd="0" destOrd="0" presId="urn:microsoft.com/office/officeart/2005/8/layout/vProcess5"/>
    <dgm:cxn modelId="{9518341E-E150-3543-87FC-FC7FA529594C}" type="presOf" srcId="{3F1C657F-E81C-4F53-80A3-5506C587CD69}" destId="{880E2292-A0FF-FF43-B722-519D9AF74A35}" srcOrd="0" destOrd="0" presId="urn:microsoft.com/office/officeart/2005/8/layout/vProcess5"/>
    <dgm:cxn modelId="{23BAA52C-99D5-C947-8E19-0579D006A24B}" type="presOf" srcId="{15BC2C17-F5CC-4583-8B96-8149328B5E45}" destId="{CB43E31F-9EAD-F041-AEC0-2A39DB8053A2}" srcOrd="0" destOrd="0" presId="urn:microsoft.com/office/officeart/2005/8/layout/vProcess5"/>
    <dgm:cxn modelId="{2C958C71-191E-7E49-B6FB-4C7DFD17B964}" type="presOf" srcId="{1E3EB68D-B32B-4140-BF6D-E7F36F22E2E7}" destId="{DE19FBB4-2549-4A4F-ADA3-914DA2E2C7AD}" srcOrd="0" destOrd="0" presId="urn:microsoft.com/office/officeart/2005/8/layout/vProcess5"/>
    <dgm:cxn modelId="{AA240389-5892-42A7-9FC0-8ED11470889A}" srcId="{159B4C2C-CF7F-41EA-8C8A-36A8B2BF31AB}" destId="{3F1C657F-E81C-4F53-80A3-5506C587CD69}" srcOrd="0" destOrd="0" parTransId="{E7C591A1-C408-449F-8CB9-6C45301BB57D}" sibTransId="{3802853B-FA39-4CE4-85B4-693F35B10853}"/>
    <dgm:cxn modelId="{AED94490-D782-8745-B217-1C7CBA687AC2}" type="presOf" srcId="{315DAD61-6EFB-478E-B526-15C9A82FD937}" destId="{8470B171-DCBD-004C-8035-55660F072E7A}" srcOrd="1" destOrd="0" presId="urn:microsoft.com/office/officeart/2005/8/layout/vProcess5"/>
    <dgm:cxn modelId="{3E9A3098-6B9E-429A-A526-2F6873F847D1}" srcId="{159B4C2C-CF7F-41EA-8C8A-36A8B2BF31AB}" destId="{315DAD61-6EFB-478E-B526-15C9A82FD937}" srcOrd="1" destOrd="0" parTransId="{CA215C0C-7D59-4F44-84DB-F53AAD1E50BB}" sibTransId="{1E3EB68D-B32B-4140-BF6D-E7F36F22E2E7}"/>
    <dgm:cxn modelId="{0D2DE1A2-D225-AC46-8E44-55805B10AF27}" type="presOf" srcId="{714CD355-1EBE-471E-929A-B4F70D00D246}" destId="{F3C41AF9-D292-B74F-AB54-5208411475B2}" srcOrd="0" destOrd="0" presId="urn:microsoft.com/office/officeart/2005/8/layout/vProcess5"/>
    <dgm:cxn modelId="{8ABFCBAD-176A-1A49-B71D-40D1F116148A}" type="presOf" srcId="{D3193988-D4AD-4A6B-A201-E793B0BFC6A1}" destId="{A85FC149-8192-6148-9D7D-6396AE8CAC83}" srcOrd="0" destOrd="0" presId="urn:microsoft.com/office/officeart/2005/8/layout/vProcess5"/>
    <dgm:cxn modelId="{02A046B3-0FCD-1846-AF6F-CFB07268B59C}" type="presOf" srcId="{D3193988-D4AD-4A6B-A201-E793B0BFC6A1}" destId="{A647546B-FBF9-A04F-A4F6-830B4CACADB2}" srcOrd="1" destOrd="0" presId="urn:microsoft.com/office/officeart/2005/8/layout/vProcess5"/>
    <dgm:cxn modelId="{02D12AB9-E639-9242-B65B-B9358B6F1AEA}" type="presOf" srcId="{315DAD61-6EFB-478E-B526-15C9A82FD937}" destId="{47ABD836-B280-F242-88DA-EB96BA04A13D}" srcOrd="0" destOrd="0" presId="urn:microsoft.com/office/officeart/2005/8/layout/vProcess5"/>
    <dgm:cxn modelId="{D99C70C4-CE22-8F44-BC2C-28C778636857}" type="presOf" srcId="{3F1C657F-E81C-4F53-80A3-5506C587CD69}" destId="{22C3AAF3-E47A-394E-BFCD-9DAF29DD1566}" srcOrd="1" destOrd="0" presId="urn:microsoft.com/office/officeart/2005/8/layout/vProcess5"/>
    <dgm:cxn modelId="{30C538F1-9F2E-6E42-93BC-9F3BE1768875}" type="presOf" srcId="{15BC2C17-F5CC-4583-8B96-8149328B5E45}" destId="{1AABA188-18C8-1F4E-82AC-471825304683}" srcOrd="1" destOrd="0" presId="urn:microsoft.com/office/officeart/2005/8/layout/vProcess5"/>
    <dgm:cxn modelId="{6F6306F4-4BB4-2542-B6F6-43900859482E}" type="presOf" srcId="{3802853B-FA39-4CE4-85B4-693F35B10853}" destId="{BC48D22D-07E8-9143-9A8B-7A00BEE17255}" srcOrd="0" destOrd="0" presId="urn:microsoft.com/office/officeart/2005/8/layout/vProcess5"/>
    <dgm:cxn modelId="{720E72F9-9153-4ED6-A6FD-79FF0CFE5185}" srcId="{159B4C2C-CF7F-41EA-8C8A-36A8B2BF31AB}" destId="{D3193988-D4AD-4A6B-A201-E793B0BFC6A1}" srcOrd="3" destOrd="0" parTransId="{1BA0D52E-772E-425F-A98F-D9864107B4DD}" sibTransId="{5CBEBE38-E2DD-4752-84DA-FCDB7B0DDDF6}"/>
    <dgm:cxn modelId="{91FAAE21-5731-9340-9FF1-1AA6B64A8073}" type="presParOf" srcId="{8BE68FED-4B02-C24D-8AA2-816C55EB275D}" destId="{073B11FB-5C4A-524A-919C-633943FCA6F1}" srcOrd="0" destOrd="0" presId="urn:microsoft.com/office/officeart/2005/8/layout/vProcess5"/>
    <dgm:cxn modelId="{DC64EFFD-6D7C-9440-8527-A219BB732EAD}" type="presParOf" srcId="{8BE68FED-4B02-C24D-8AA2-816C55EB275D}" destId="{880E2292-A0FF-FF43-B722-519D9AF74A35}" srcOrd="1" destOrd="0" presId="urn:microsoft.com/office/officeart/2005/8/layout/vProcess5"/>
    <dgm:cxn modelId="{9FDFBF1B-A3C5-414D-A799-D1CE892AD523}" type="presParOf" srcId="{8BE68FED-4B02-C24D-8AA2-816C55EB275D}" destId="{47ABD836-B280-F242-88DA-EB96BA04A13D}" srcOrd="2" destOrd="0" presId="urn:microsoft.com/office/officeart/2005/8/layout/vProcess5"/>
    <dgm:cxn modelId="{C2E23C0E-F684-014C-B33B-3FFDCA27D426}" type="presParOf" srcId="{8BE68FED-4B02-C24D-8AA2-816C55EB275D}" destId="{CB43E31F-9EAD-F041-AEC0-2A39DB8053A2}" srcOrd="3" destOrd="0" presId="urn:microsoft.com/office/officeart/2005/8/layout/vProcess5"/>
    <dgm:cxn modelId="{F17F7120-460B-B449-8C14-1C6F5E2629FC}" type="presParOf" srcId="{8BE68FED-4B02-C24D-8AA2-816C55EB275D}" destId="{A85FC149-8192-6148-9D7D-6396AE8CAC83}" srcOrd="4" destOrd="0" presId="urn:microsoft.com/office/officeart/2005/8/layout/vProcess5"/>
    <dgm:cxn modelId="{F2047CAF-8B3A-7049-A722-620C0C0AC5BC}" type="presParOf" srcId="{8BE68FED-4B02-C24D-8AA2-816C55EB275D}" destId="{BC48D22D-07E8-9143-9A8B-7A00BEE17255}" srcOrd="5" destOrd="0" presId="urn:microsoft.com/office/officeart/2005/8/layout/vProcess5"/>
    <dgm:cxn modelId="{59568FEF-D18C-174F-B252-B37197CAFC72}" type="presParOf" srcId="{8BE68FED-4B02-C24D-8AA2-816C55EB275D}" destId="{DE19FBB4-2549-4A4F-ADA3-914DA2E2C7AD}" srcOrd="6" destOrd="0" presId="urn:microsoft.com/office/officeart/2005/8/layout/vProcess5"/>
    <dgm:cxn modelId="{EC018C51-20E9-6C40-ABA0-4C22DF282B9B}" type="presParOf" srcId="{8BE68FED-4B02-C24D-8AA2-816C55EB275D}" destId="{F3C41AF9-D292-B74F-AB54-5208411475B2}" srcOrd="7" destOrd="0" presId="urn:microsoft.com/office/officeart/2005/8/layout/vProcess5"/>
    <dgm:cxn modelId="{2D832D16-A330-644F-A973-5DCB674F90CC}" type="presParOf" srcId="{8BE68FED-4B02-C24D-8AA2-816C55EB275D}" destId="{22C3AAF3-E47A-394E-BFCD-9DAF29DD1566}" srcOrd="8" destOrd="0" presId="urn:microsoft.com/office/officeart/2005/8/layout/vProcess5"/>
    <dgm:cxn modelId="{44BB02C1-5403-F043-912E-351FFE04BC5F}" type="presParOf" srcId="{8BE68FED-4B02-C24D-8AA2-816C55EB275D}" destId="{8470B171-DCBD-004C-8035-55660F072E7A}" srcOrd="9" destOrd="0" presId="urn:microsoft.com/office/officeart/2005/8/layout/vProcess5"/>
    <dgm:cxn modelId="{916AEC88-4A92-274C-80C4-7B3F23C62606}" type="presParOf" srcId="{8BE68FED-4B02-C24D-8AA2-816C55EB275D}" destId="{1AABA188-18C8-1F4E-82AC-471825304683}" srcOrd="10" destOrd="0" presId="urn:microsoft.com/office/officeart/2005/8/layout/vProcess5"/>
    <dgm:cxn modelId="{8EA709EB-0B3C-824B-BD47-D590ED191652}" type="presParOf" srcId="{8BE68FED-4B02-C24D-8AA2-816C55EB275D}" destId="{A647546B-FBF9-A04F-A4F6-830B4CACADB2}"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923916-E1D4-4A4D-8DB2-76ABE5D5550F}" type="doc">
      <dgm:prSet loTypeId="urn:microsoft.com/office/officeart/2005/8/layout/default" loCatId="list" qsTypeId="urn:microsoft.com/office/officeart/2005/8/quickstyle/simple1" qsCatId="simple" csTypeId="urn:microsoft.com/office/officeart/2005/8/colors/colorful5" csCatId="colorful"/>
      <dgm:spPr/>
      <dgm:t>
        <a:bodyPr/>
        <a:lstStyle/>
        <a:p>
          <a:endParaRPr lang="en-US"/>
        </a:p>
      </dgm:t>
    </dgm:pt>
    <dgm:pt modelId="{5EEAE237-87C3-42BB-9F77-53986A2B0755}">
      <dgm:prSet/>
      <dgm:spPr/>
      <dgm:t>
        <a:bodyPr/>
        <a:lstStyle/>
        <a:p>
          <a:r>
            <a:rPr lang="ru-RU" b="1" i="0"/>
            <a:t>1. Надмірна криміналізація</a:t>
          </a:r>
          <a:endParaRPr lang="en-US"/>
        </a:p>
      </dgm:t>
    </dgm:pt>
    <dgm:pt modelId="{0C2E267E-88DA-4D2B-B75F-DD7B51F6F2A9}" type="parTrans" cxnId="{8F935C4E-7A2E-49DF-A29C-3EA00E52E31F}">
      <dgm:prSet/>
      <dgm:spPr/>
      <dgm:t>
        <a:bodyPr/>
        <a:lstStyle/>
        <a:p>
          <a:endParaRPr lang="en-US"/>
        </a:p>
      </dgm:t>
    </dgm:pt>
    <dgm:pt modelId="{88741BC6-76B5-44D0-A303-DF478B55939B}" type="sibTrans" cxnId="{8F935C4E-7A2E-49DF-A29C-3EA00E52E31F}">
      <dgm:prSet/>
      <dgm:spPr/>
      <dgm:t>
        <a:bodyPr/>
        <a:lstStyle/>
        <a:p>
          <a:endParaRPr lang="en-US"/>
        </a:p>
      </dgm:t>
    </dgm:pt>
    <dgm:pt modelId="{939D1C5C-1D16-4342-9CF6-198581927DFE}">
      <dgm:prSet/>
      <dgm:spPr/>
      <dgm:t>
        <a:bodyPr/>
        <a:lstStyle/>
        <a:p>
          <a:r>
            <a:rPr lang="ru-RU" b="0" i="0"/>
            <a:t>Тенденція до використання методів кримінально-правового впливу як базового механізму державного контролю. </a:t>
          </a:r>
          <a:endParaRPr lang="en-US"/>
        </a:p>
      </dgm:t>
    </dgm:pt>
    <dgm:pt modelId="{422E19D2-99D0-4C1C-A2F1-758CDD06844D}" type="parTrans" cxnId="{B23904F2-1708-4F73-8284-AF43DF3E48BE}">
      <dgm:prSet/>
      <dgm:spPr/>
      <dgm:t>
        <a:bodyPr/>
        <a:lstStyle/>
        <a:p>
          <a:endParaRPr lang="en-US"/>
        </a:p>
      </dgm:t>
    </dgm:pt>
    <dgm:pt modelId="{34DFF69F-4A76-4A02-A358-90B7D2212D89}" type="sibTrans" cxnId="{B23904F2-1708-4F73-8284-AF43DF3E48BE}">
      <dgm:prSet/>
      <dgm:spPr/>
      <dgm:t>
        <a:bodyPr/>
        <a:lstStyle/>
        <a:p>
          <a:endParaRPr lang="en-US"/>
        </a:p>
      </dgm:t>
    </dgm:pt>
    <dgm:pt modelId="{A206E6C1-26EC-4D52-B9CC-5343AF75D835}">
      <dgm:prSet/>
      <dgm:spPr/>
      <dgm:t>
        <a:bodyPr/>
        <a:lstStyle/>
        <a:p>
          <a:r>
            <a:rPr lang="ru-RU" b="0" i="0"/>
            <a:t>Приклад: Формування "мертвих" норм у КК України.</a:t>
          </a:r>
          <a:endParaRPr lang="en-US"/>
        </a:p>
      </dgm:t>
    </dgm:pt>
    <dgm:pt modelId="{3751E9C7-3A55-4467-9DF0-16C1256C0F39}" type="parTrans" cxnId="{99E5ED88-E022-4A6F-A4E8-3E007BFC1FF8}">
      <dgm:prSet/>
      <dgm:spPr/>
      <dgm:t>
        <a:bodyPr/>
        <a:lstStyle/>
        <a:p>
          <a:endParaRPr lang="en-US"/>
        </a:p>
      </dgm:t>
    </dgm:pt>
    <dgm:pt modelId="{E5BD569F-0EAA-4236-A7C5-4C5ABE38895E}" type="sibTrans" cxnId="{99E5ED88-E022-4A6F-A4E8-3E007BFC1FF8}">
      <dgm:prSet/>
      <dgm:spPr/>
      <dgm:t>
        <a:bodyPr/>
        <a:lstStyle/>
        <a:p>
          <a:endParaRPr lang="en-US"/>
        </a:p>
      </dgm:t>
    </dgm:pt>
    <dgm:pt modelId="{D4CF3ECB-F2BF-4624-AEAB-11ED9D067693}">
      <dgm:prSet/>
      <dgm:spPr/>
      <dgm:t>
        <a:bodyPr/>
        <a:lstStyle/>
        <a:p>
          <a:r>
            <a:rPr lang="ru-RU" b="1" i="0"/>
            <a:t>2. Соціальна несправедливість</a:t>
          </a:r>
          <a:endParaRPr lang="en-US"/>
        </a:p>
      </dgm:t>
    </dgm:pt>
    <dgm:pt modelId="{30D07C23-9890-4B12-A48C-53067F55EDBA}" type="parTrans" cxnId="{8F1B1B91-FBF3-4021-A61B-9403A95DA521}">
      <dgm:prSet/>
      <dgm:spPr/>
      <dgm:t>
        <a:bodyPr/>
        <a:lstStyle/>
        <a:p>
          <a:endParaRPr lang="en-US"/>
        </a:p>
      </dgm:t>
    </dgm:pt>
    <dgm:pt modelId="{F671F1CC-731B-461D-861C-4DEFB819B31C}" type="sibTrans" cxnId="{8F1B1B91-FBF3-4021-A61B-9403A95DA521}">
      <dgm:prSet/>
      <dgm:spPr/>
      <dgm:t>
        <a:bodyPr/>
        <a:lstStyle/>
        <a:p>
          <a:endParaRPr lang="en-US"/>
        </a:p>
      </dgm:t>
    </dgm:pt>
    <dgm:pt modelId="{731B64C9-74AC-47AA-91DD-7CB5D6AE68AD}">
      <dgm:prSet/>
      <dgm:spPr/>
      <dgm:t>
        <a:bodyPr/>
        <a:lstStyle/>
        <a:p>
          <a:r>
            <a:rPr lang="ru-RU" b="0" i="0"/>
            <a:t>Селективна юстиція: бідних відправляють за ґрати, а можновладці відкуповуються. </a:t>
          </a:r>
          <a:endParaRPr lang="en-US"/>
        </a:p>
      </dgm:t>
    </dgm:pt>
    <dgm:pt modelId="{730019AA-397B-49AB-B725-D59101B83461}" type="parTrans" cxnId="{A0D50E9B-9127-45CD-B7D0-133D0485B3A4}">
      <dgm:prSet/>
      <dgm:spPr/>
      <dgm:t>
        <a:bodyPr/>
        <a:lstStyle/>
        <a:p>
          <a:endParaRPr lang="en-US"/>
        </a:p>
      </dgm:t>
    </dgm:pt>
    <dgm:pt modelId="{C8B41B42-D771-4517-957C-C37354ED8A64}" type="sibTrans" cxnId="{A0D50E9B-9127-45CD-B7D0-133D0485B3A4}">
      <dgm:prSet/>
      <dgm:spPr/>
      <dgm:t>
        <a:bodyPr/>
        <a:lstStyle/>
        <a:p>
          <a:endParaRPr lang="en-US"/>
        </a:p>
      </dgm:t>
    </dgm:pt>
    <dgm:pt modelId="{C4A6A336-F5F0-40B8-8034-ED25476D389C}">
      <dgm:prSet/>
      <dgm:spPr/>
      <dgm:t>
        <a:bodyPr/>
        <a:lstStyle/>
        <a:p>
          <a:r>
            <a:rPr lang="ru-RU" b="0" i="0"/>
            <a:t>Приклад: Нерівне застосування закону до різних соціальних груп.</a:t>
          </a:r>
          <a:endParaRPr lang="en-US"/>
        </a:p>
      </dgm:t>
    </dgm:pt>
    <dgm:pt modelId="{01A70B0F-73D6-41CD-9CF4-EF7D042191E5}" type="parTrans" cxnId="{CC7C6C32-EF95-440F-852E-20AE4B298E01}">
      <dgm:prSet/>
      <dgm:spPr/>
      <dgm:t>
        <a:bodyPr/>
        <a:lstStyle/>
        <a:p>
          <a:endParaRPr lang="en-US"/>
        </a:p>
      </dgm:t>
    </dgm:pt>
    <dgm:pt modelId="{76ABD06C-D6E1-438A-8B32-E52D1D83A91E}" type="sibTrans" cxnId="{CC7C6C32-EF95-440F-852E-20AE4B298E01}">
      <dgm:prSet/>
      <dgm:spPr/>
      <dgm:t>
        <a:bodyPr/>
        <a:lstStyle/>
        <a:p>
          <a:endParaRPr lang="en-US"/>
        </a:p>
      </dgm:t>
    </dgm:pt>
    <dgm:pt modelId="{86BFD616-EEE2-490E-83D4-E56E3BB27BEF}">
      <dgm:prSet/>
      <dgm:spPr/>
      <dgm:t>
        <a:bodyPr/>
        <a:lstStyle/>
        <a:p>
          <a:r>
            <a:rPr lang="ru-RU" b="1" i="0"/>
            <a:t>3. Невизначеність закону</a:t>
          </a:r>
          <a:endParaRPr lang="en-US"/>
        </a:p>
      </dgm:t>
    </dgm:pt>
    <dgm:pt modelId="{1A1767CA-7BE3-4076-A0AB-1BDB3BCC8263}" type="parTrans" cxnId="{F1C8E1E4-3A95-4892-B547-EF1C7838F578}">
      <dgm:prSet/>
      <dgm:spPr/>
      <dgm:t>
        <a:bodyPr/>
        <a:lstStyle/>
        <a:p>
          <a:endParaRPr lang="en-US"/>
        </a:p>
      </dgm:t>
    </dgm:pt>
    <dgm:pt modelId="{B272EE90-FC69-45AC-95FE-E197CA49D040}" type="sibTrans" cxnId="{F1C8E1E4-3A95-4892-B547-EF1C7838F578}">
      <dgm:prSet/>
      <dgm:spPr/>
      <dgm:t>
        <a:bodyPr/>
        <a:lstStyle/>
        <a:p>
          <a:endParaRPr lang="en-US"/>
        </a:p>
      </dgm:t>
    </dgm:pt>
    <dgm:pt modelId="{41B19ED3-739F-47A3-8000-CB351E2B2E8F}">
      <dgm:prSet/>
      <dgm:spPr/>
      <dgm:t>
        <a:bodyPr/>
        <a:lstStyle/>
        <a:p>
          <a:r>
            <a:rPr lang="ru-RU" b="0" i="0"/>
            <a:t>Відсутність чітких критеріїв для деяких категорій злочинів. </a:t>
          </a:r>
          <a:endParaRPr lang="en-US"/>
        </a:p>
      </dgm:t>
    </dgm:pt>
    <dgm:pt modelId="{A3CBBE06-EC80-4E8B-ADDB-7E0E31C5A2CB}" type="parTrans" cxnId="{AAFA69A3-A704-494B-97B6-5B9B36398865}">
      <dgm:prSet/>
      <dgm:spPr/>
      <dgm:t>
        <a:bodyPr/>
        <a:lstStyle/>
        <a:p>
          <a:endParaRPr lang="en-US"/>
        </a:p>
      </dgm:t>
    </dgm:pt>
    <dgm:pt modelId="{3953B996-83A4-4C52-BA0C-4195C8B1FE6E}" type="sibTrans" cxnId="{AAFA69A3-A704-494B-97B6-5B9B36398865}">
      <dgm:prSet/>
      <dgm:spPr/>
      <dgm:t>
        <a:bodyPr/>
        <a:lstStyle/>
        <a:p>
          <a:endParaRPr lang="en-US"/>
        </a:p>
      </dgm:t>
    </dgm:pt>
    <dgm:pt modelId="{CF4C16F2-A360-43DE-AF11-58463F22CA2B}">
      <dgm:prSet/>
      <dgm:spPr/>
      <dgm:t>
        <a:bodyPr/>
        <a:lstStyle/>
        <a:p>
          <a:r>
            <a:rPr lang="ru-RU" b="0" i="0"/>
            <a:t>Приклад: Корупція, незаконне збагачення.</a:t>
          </a:r>
          <a:endParaRPr lang="en-US"/>
        </a:p>
      </dgm:t>
    </dgm:pt>
    <dgm:pt modelId="{C5B6E97D-97D2-40BB-9E28-44F41F40E9E6}" type="parTrans" cxnId="{D731FA62-FDC9-4665-963F-A9FC062FE8EB}">
      <dgm:prSet/>
      <dgm:spPr/>
      <dgm:t>
        <a:bodyPr/>
        <a:lstStyle/>
        <a:p>
          <a:endParaRPr lang="en-US"/>
        </a:p>
      </dgm:t>
    </dgm:pt>
    <dgm:pt modelId="{BED246FC-07B2-43D5-87DE-A59E66123FE0}" type="sibTrans" cxnId="{D731FA62-FDC9-4665-963F-A9FC062FE8EB}">
      <dgm:prSet/>
      <dgm:spPr/>
      <dgm:t>
        <a:bodyPr/>
        <a:lstStyle/>
        <a:p>
          <a:endParaRPr lang="en-US"/>
        </a:p>
      </dgm:t>
    </dgm:pt>
    <dgm:pt modelId="{2C827584-41B5-8C4E-BE94-703554D7879E}" type="pres">
      <dgm:prSet presAssocID="{4D923916-E1D4-4A4D-8DB2-76ABE5D5550F}" presName="diagram" presStyleCnt="0">
        <dgm:presLayoutVars>
          <dgm:dir/>
          <dgm:resizeHandles val="exact"/>
        </dgm:presLayoutVars>
      </dgm:prSet>
      <dgm:spPr/>
    </dgm:pt>
    <dgm:pt modelId="{9826EC0B-8D9B-3A4F-B341-3D9709B72DB1}" type="pres">
      <dgm:prSet presAssocID="{5EEAE237-87C3-42BB-9F77-53986A2B0755}" presName="node" presStyleLbl="node1" presStyleIdx="0" presStyleCnt="9">
        <dgm:presLayoutVars>
          <dgm:bulletEnabled val="1"/>
        </dgm:presLayoutVars>
      </dgm:prSet>
      <dgm:spPr/>
    </dgm:pt>
    <dgm:pt modelId="{B72F4486-A01A-2E42-B7EB-EAAE5CA9D57D}" type="pres">
      <dgm:prSet presAssocID="{88741BC6-76B5-44D0-A303-DF478B55939B}" presName="sibTrans" presStyleCnt="0"/>
      <dgm:spPr/>
    </dgm:pt>
    <dgm:pt modelId="{839FF378-33D8-5D4E-B44D-EEF1F0F08E19}" type="pres">
      <dgm:prSet presAssocID="{939D1C5C-1D16-4342-9CF6-198581927DFE}" presName="node" presStyleLbl="node1" presStyleIdx="1" presStyleCnt="9">
        <dgm:presLayoutVars>
          <dgm:bulletEnabled val="1"/>
        </dgm:presLayoutVars>
      </dgm:prSet>
      <dgm:spPr/>
    </dgm:pt>
    <dgm:pt modelId="{6EC2CAAF-31DE-BB46-BEE3-580C7CD4056E}" type="pres">
      <dgm:prSet presAssocID="{34DFF69F-4A76-4A02-A358-90B7D2212D89}" presName="sibTrans" presStyleCnt="0"/>
      <dgm:spPr/>
    </dgm:pt>
    <dgm:pt modelId="{5CAB16D6-1630-294B-B4B6-38057E3D401F}" type="pres">
      <dgm:prSet presAssocID="{A206E6C1-26EC-4D52-B9CC-5343AF75D835}" presName="node" presStyleLbl="node1" presStyleIdx="2" presStyleCnt="9">
        <dgm:presLayoutVars>
          <dgm:bulletEnabled val="1"/>
        </dgm:presLayoutVars>
      </dgm:prSet>
      <dgm:spPr/>
    </dgm:pt>
    <dgm:pt modelId="{68B16FCD-0509-6C45-9DED-E441D22C600C}" type="pres">
      <dgm:prSet presAssocID="{E5BD569F-0EAA-4236-A7C5-4C5ABE38895E}" presName="sibTrans" presStyleCnt="0"/>
      <dgm:spPr/>
    </dgm:pt>
    <dgm:pt modelId="{99D82590-176C-2146-9FCD-550FB5D1CB62}" type="pres">
      <dgm:prSet presAssocID="{D4CF3ECB-F2BF-4624-AEAB-11ED9D067693}" presName="node" presStyleLbl="node1" presStyleIdx="3" presStyleCnt="9">
        <dgm:presLayoutVars>
          <dgm:bulletEnabled val="1"/>
        </dgm:presLayoutVars>
      </dgm:prSet>
      <dgm:spPr/>
    </dgm:pt>
    <dgm:pt modelId="{C8C19930-C39A-F64F-B6BE-B82588CC9091}" type="pres">
      <dgm:prSet presAssocID="{F671F1CC-731B-461D-861C-4DEFB819B31C}" presName="sibTrans" presStyleCnt="0"/>
      <dgm:spPr/>
    </dgm:pt>
    <dgm:pt modelId="{71B549E8-CF45-2B4C-B637-93981A552528}" type="pres">
      <dgm:prSet presAssocID="{731B64C9-74AC-47AA-91DD-7CB5D6AE68AD}" presName="node" presStyleLbl="node1" presStyleIdx="4" presStyleCnt="9">
        <dgm:presLayoutVars>
          <dgm:bulletEnabled val="1"/>
        </dgm:presLayoutVars>
      </dgm:prSet>
      <dgm:spPr/>
    </dgm:pt>
    <dgm:pt modelId="{91706714-C6BA-544D-B569-9695CAE4630B}" type="pres">
      <dgm:prSet presAssocID="{C8B41B42-D771-4517-957C-C37354ED8A64}" presName="sibTrans" presStyleCnt="0"/>
      <dgm:spPr/>
    </dgm:pt>
    <dgm:pt modelId="{69B82B12-C5E3-EF4F-97A3-097D4F6DCE48}" type="pres">
      <dgm:prSet presAssocID="{C4A6A336-F5F0-40B8-8034-ED25476D389C}" presName="node" presStyleLbl="node1" presStyleIdx="5" presStyleCnt="9">
        <dgm:presLayoutVars>
          <dgm:bulletEnabled val="1"/>
        </dgm:presLayoutVars>
      </dgm:prSet>
      <dgm:spPr/>
    </dgm:pt>
    <dgm:pt modelId="{5476883A-247F-D240-A990-4A02532A8080}" type="pres">
      <dgm:prSet presAssocID="{76ABD06C-D6E1-438A-8B32-E52D1D83A91E}" presName="sibTrans" presStyleCnt="0"/>
      <dgm:spPr/>
    </dgm:pt>
    <dgm:pt modelId="{972B711E-4FDF-D442-B034-21E70E1BA1AD}" type="pres">
      <dgm:prSet presAssocID="{86BFD616-EEE2-490E-83D4-E56E3BB27BEF}" presName="node" presStyleLbl="node1" presStyleIdx="6" presStyleCnt="9">
        <dgm:presLayoutVars>
          <dgm:bulletEnabled val="1"/>
        </dgm:presLayoutVars>
      </dgm:prSet>
      <dgm:spPr/>
    </dgm:pt>
    <dgm:pt modelId="{990CC84B-C9E7-7D42-B060-84B5D2DBBF9F}" type="pres">
      <dgm:prSet presAssocID="{B272EE90-FC69-45AC-95FE-E197CA49D040}" presName="sibTrans" presStyleCnt="0"/>
      <dgm:spPr/>
    </dgm:pt>
    <dgm:pt modelId="{E6B1B9D0-7BEA-5F45-A0E1-86F0FA7753BA}" type="pres">
      <dgm:prSet presAssocID="{41B19ED3-739F-47A3-8000-CB351E2B2E8F}" presName="node" presStyleLbl="node1" presStyleIdx="7" presStyleCnt="9">
        <dgm:presLayoutVars>
          <dgm:bulletEnabled val="1"/>
        </dgm:presLayoutVars>
      </dgm:prSet>
      <dgm:spPr/>
    </dgm:pt>
    <dgm:pt modelId="{634B0867-9BF2-BC40-A377-4942A0A01A72}" type="pres">
      <dgm:prSet presAssocID="{3953B996-83A4-4C52-BA0C-4195C8B1FE6E}" presName="sibTrans" presStyleCnt="0"/>
      <dgm:spPr/>
    </dgm:pt>
    <dgm:pt modelId="{88E23584-5515-4F4B-8B02-3F8BDBACC160}" type="pres">
      <dgm:prSet presAssocID="{CF4C16F2-A360-43DE-AF11-58463F22CA2B}" presName="node" presStyleLbl="node1" presStyleIdx="8" presStyleCnt="9">
        <dgm:presLayoutVars>
          <dgm:bulletEnabled val="1"/>
        </dgm:presLayoutVars>
      </dgm:prSet>
      <dgm:spPr/>
    </dgm:pt>
  </dgm:ptLst>
  <dgm:cxnLst>
    <dgm:cxn modelId="{FBA56E0F-2CB3-7D4E-92CF-72A4C5BAF9AD}" type="presOf" srcId="{D4CF3ECB-F2BF-4624-AEAB-11ED9D067693}" destId="{99D82590-176C-2146-9FCD-550FB5D1CB62}" srcOrd="0" destOrd="0" presId="urn:microsoft.com/office/officeart/2005/8/layout/default"/>
    <dgm:cxn modelId="{0710A91E-BC70-BD4D-8375-EADA838C3B46}" type="presOf" srcId="{C4A6A336-F5F0-40B8-8034-ED25476D389C}" destId="{69B82B12-C5E3-EF4F-97A3-097D4F6DCE48}" srcOrd="0" destOrd="0" presId="urn:microsoft.com/office/officeart/2005/8/layout/default"/>
    <dgm:cxn modelId="{CC7C6C32-EF95-440F-852E-20AE4B298E01}" srcId="{4D923916-E1D4-4A4D-8DB2-76ABE5D5550F}" destId="{C4A6A336-F5F0-40B8-8034-ED25476D389C}" srcOrd="5" destOrd="0" parTransId="{01A70B0F-73D6-41CD-9CF4-EF7D042191E5}" sibTransId="{76ABD06C-D6E1-438A-8B32-E52D1D83A91E}"/>
    <dgm:cxn modelId="{1AB50844-8A2C-1040-B57A-33EC36F171A2}" type="presOf" srcId="{5EEAE237-87C3-42BB-9F77-53986A2B0755}" destId="{9826EC0B-8D9B-3A4F-B341-3D9709B72DB1}" srcOrd="0" destOrd="0" presId="urn:microsoft.com/office/officeart/2005/8/layout/default"/>
    <dgm:cxn modelId="{8F935C4E-7A2E-49DF-A29C-3EA00E52E31F}" srcId="{4D923916-E1D4-4A4D-8DB2-76ABE5D5550F}" destId="{5EEAE237-87C3-42BB-9F77-53986A2B0755}" srcOrd="0" destOrd="0" parTransId="{0C2E267E-88DA-4D2B-B75F-DD7B51F6F2A9}" sibTransId="{88741BC6-76B5-44D0-A303-DF478B55939B}"/>
    <dgm:cxn modelId="{D731FA62-FDC9-4665-963F-A9FC062FE8EB}" srcId="{4D923916-E1D4-4A4D-8DB2-76ABE5D5550F}" destId="{CF4C16F2-A360-43DE-AF11-58463F22CA2B}" srcOrd="8" destOrd="0" parTransId="{C5B6E97D-97D2-40BB-9E28-44F41F40E9E6}" sibTransId="{BED246FC-07B2-43D5-87DE-A59E66123FE0}"/>
    <dgm:cxn modelId="{A7A07F66-03B9-2A45-86BB-B39A7209C3E9}" type="presOf" srcId="{86BFD616-EEE2-490E-83D4-E56E3BB27BEF}" destId="{972B711E-4FDF-D442-B034-21E70E1BA1AD}" srcOrd="0" destOrd="0" presId="urn:microsoft.com/office/officeart/2005/8/layout/default"/>
    <dgm:cxn modelId="{48604475-A877-5745-A3DC-8FC9195CED5B}" type="presOf" srcId="{4D923916-E1D4-4A4D-8DB2-76ABE5D5550F}" destId="{2C827584-41B5-8C4E-BE94-703554D7879E}" srcOrd="0" destOrd="0" presId="urn:microsoft.com/office/officeart/2005/8/layout/default"/>
    <dgm:cxn modelId="{94DE9281-7A3C-DD40-B609-0245B514672D}" type="presOf" srcId="{CF4C16F2-A360-43DE-AF11-58463F22CA2B}" destId="{88E23584-5515-4F4B-8B02-3F8BDBACC160}" srcOrd="0" destOrd="0" presId="urn:microsoft.com/office/officeart/2005/8/layout/default"/>
    <dgm:cxn modelId="{99E5ED88-E022-4A6F-A4E8-3E007BFC1FF8}" srcId="{4D923916-E1D4-4A4D-8DB2-76ABE5D5550F}" destId="{A206E6C1-26EC-4D52-B9CC-5343AF75D835}" srcOrd="2" destOrd="0" parTransId="{3751E9C7-3A55-4467-9DF0-16C1256C0F39}" sibTransId="{E5BD569F-0EAA-4236-A7C5-4C5ABE38895E}"/>
    <dgm:cxn modelId="{FA30B28E-1CE2-D54A-85E0-B8086DA3BC9D}" type="presOf" srcId="{939D1C5C-1D16-4342-9CF6-198581927DFE}" destId="{839FF378-33D8-5D4E-B44D-EEF1F0F08E19}" srcOrd="0" destOrd="0" presId="urn:microsoft.com/office/officeart/2005/8/layout/default"/>
    <dgm:cxn modelId="{8F1B1B91-FBF3-4021-A61B-9403A95DA521}" srcId="{4D923916-E1D4-4A4D-8DB2-76ABE5D5550F}" destId="{D4CF3ECB-F2BF-4624-AEAB-11ED9D067693}" srcOrd="3" destOrd="0" parTransId="{30D07C23-9890-4B12-A48C-53067F55EDBA}" sibTransId="{F671F1CC-731B-461D-861C-4DEFB819B31C}"/>
    <dgm:cxn modelId="{A0D50E9B-9127-45CD-B7D0-133D0485B3A4}" srcId="{4D923916-E1D4-4A4D-8DB2-76ABE5D5550F}" destId="{731B64C9-74AC-47AA-91DD-7CB5D6AE68AD}" srcOrd="4" destOrd="0" parTransId="{730019AA-397B-49AB-B725-D59101B83461}" sibTransId="{C8B41B42-D771-4517-957C-C37354ED8A64}"/>
    <dgm:cxn modelId="{AAFA69A3-A704-494B-97B6-5B9B36398865}" srcId="{4D923916-E1D4-4A4D-8DB2-76ABE5D5550F}" destId="{41B19ED3-739F-47A3-8000-CB351E2B2E8F}" srcOrd="7" destOrd="0" parTransId="{A3CBBE06-EC80-4E8B-ADDB-7E0E31C5A2CB}" sibTransId="{3953B996-83A4-4C52-BA0C-4195C8B1FE6E}"/>
    <dgm:cxn modelId="{028464B7-5BE2-9B4A-B0CF-6EA2AEF2A59E}" type="presOf" srcId="{41B19ED3-739F-47A3-8000-CB351E2B2E8F}" destId="{E6B1B9D0-7BEA-5F45-A0E1-86F0FA7753BA}" srcOrd="0" destOrd="0" presId="urn:microsoft.com/office/officeart/2005/8/layout/default"/>
    <dgm:cxn modelId="{5DAF06C0-64A8-9349-BC06-DBF42DFAEE1F}" type="presOf" srcId="{A206E6C1-26EC-4D52-B9CC-5343AF75D835}" destId="{5CAB16D6-1630-294B-B4B6-38057E3D401F}" srcOrd="0" destOrd="0" presId="urn:microsoft.com/office/officeart/2005/8/layout/default"/>
    <dgm:cxn modelId="{F1C8E1E4-3A95-4892-B547-EF1C7838F578}" srcId="{4D923916-E1D4-4A4D-8DB2-76ABE5D5550F}" destId="{86BFD616-EEE2-490E-83D4-E56E3BB27BEF}" srcOrd="6" destOrd="0" parTransId="{1A1767CA-7BE3-4076-A0AB-1BDB3BCC8263}" sibTransId="{B272EE90-FC69-45AC-95FE-E197CA49D040}"/>
    <dgm:cxn modelId="{B23904F2-1708-4F73-8284-AF43DF3E48BE}" srcId="{4D923916-E1D4-4A4D-8DB2-76ABE5D5550F}" destId="{939D1C5C-1D16-4342-9CF6-198581927DFE}" srcOrd="1" destOrd="0" parTransId="{422E19D2-99D0-4C1C-A2F1-758CDD06844D}" sibTransId="{34DFF69F-4A76-4A02-A358-90B7D2212D89}"/>
    <dgm:cxn modelId="{D070E0FF-FC73-F046-8258-1A714B76BE5A}" type="presOf" srcId="{731B64C9-74AC-47AA-91DD-7CB5D6AE68AD}" destId="{71B549E8-CF45-2B4C-B637-93981A552528}" srcOrd="0" destOrd="0" presId="urn:microsoft.com/office/officeart/2005/8/layout/default"/>
    <dgm:cxn modelId="{EB56D516-595C-314F-AB0B-62E6F80D05A3}" type="presParOf" srcId="{2C827584-41B5-8C4E-BE94-703554D7879E}" destId="{9826EC0B-8D9B-3A4F-B341-3D9709B72DB1}" srcOrd="0" destOrd="0" presId="urn:microsoft.com/office/officeart/2005/8/layout/default"/>
    <dgm:cxn modelId="{A7E8311B-331C-134E-BAD2-6A70808A4872}" type="presParOf" srcId="{2C827584-41B5-8C4E-BE94-703554D7879E}" destId="{B72F4486-A01A-2E42-B7EB-EAAE5CA9D57D}" srcOrd="1" destOrd="0" presId="urn:microsoft.com/office/officeart/2005/8/layout/default"/>
    <dgm:cxn modelId="{984E0F03-AD2B-C54C-A69B-4F43377EC7CB}" type="presParOf" srcId="{2C827584-41B5-8C4E-BE94-703554D7879E}" destId="{839FF378-33D8-5D4E-B44D-EEF1F0F08E19}" srcOrd="2" destOrd="0" presId="urn:microsoft.com/office/officeart/2005/8/layout/default"/>
    <dgm:cxn modelId="{09EAEC81-2D99-1F4D-A2C7-A7C62E143751}" type="presParOf" srcId="{2C827584-41B5-8C4E-BE94-703554D7879E}" destId="{6EC2CAAF-31DE-BB46-BEE3-580C7CD4056E}" srcOrd="3" destOrd="0" presId="urn:microsoft.com/office/officeart/2005/8/layout/default"/>
    <dgm:cxn modelId="{DB64E18D-3990-D648-9D6F-C462BFCD5DDC}" type="presParOf" srcId="{2C827584-41B5-8C4E-BE94-703554D7879E}" destId="{5CAB16D6-1630-294B-B4B6-38057E3D401F}" srcOrd="4" destOrd="0" presId="urn:microsoft.com/office/officeart/2005/8/layout/default"/>
    <dgm:cxn modelId="{B1D91638-A4A0-5241-966D-C3432BB6C40E}" type="presParOf" srcId="{2C827584-41B5-8C4E-BE94-703554D7879E}" destId="{68B16FCD-0509-6C45-9DED-E441D22C600C}" srcOrd="5" destOrd="0" presId="urn:microsoft.com/office/officeart/2005/8/layout/default"/>
    <dgm:cxn modelId="{54FEDAF9-8431-2A4E-A09E-E9A7B8373F1B}" type="presParOf" srcId="{2C827584-41B5-8C4E-BE94-703554D7879E}" destId="{99D82590-176C-2146-9FCD-550FB5D1CB62}" srcOrd="6" destOrd="0" presId="urn:microsoft.com/office/officeart/2005/8/layout/default"/>
    <dgm:cxn modelId="{1A0E6807-D898-484D-A116-8E989FEDD5C7}" type="presParOf" srcId="{2C827584-41B5-8C4E-BE94-703554D7879E}" destId="{C8C19930-C39A-F64F-B6BE-B82588CC9091}" srcOrd="7" destOrd="0" presId="urn:microsoft.com/office/officeart/2005/8/layout/default"/>
    <dgm:cxn modelId="{A859DBF0-96A2-3442-B9F0-043874C58A75}" type="presParOf" srcId="{2C827584-41B5-8C4E-BE94-703554D7879E}" destId="{71B549E8-CF45-2B4C-B637-93981A552528}" srcOrd="8" destOrd="0" presId="urn:microsoft.com/office/officeart/2005/8/layout/default"/>
    <dgm:cxn modelId="{D9608E18-13D6-6B4A-880F-B9CF9D3F0076}" type="presParOf" srcId="{2C827584-41B5-8C4E-BE94-703554D7879E}" destId="{91706714-C6BA-544D-B569-9695CAE4630B}" srcOrd="9" destOrd="0" presId="urn:microsoft.com/office/officeart/2005/8/layout/default"/>
    <dgm:cxn modelId="{8803B40F-9ADC-FE48-8FFE-F70BD2E23565}" type="presParOf" srcId="{2C827584-41B5-8C4E-BE94-703554D7879E}" destId="{69B82B12-C5E3-EF4F-97A3-097D4F6DCE48}" srcOrd="10" destOrd="0" presId="urn:microsoft.com/office/officeart/2005/8/layout/default"/>
    <dgm:cxn modelId="{B342BA39-2A3F-3144-B6C8-90D8FDFAD283}" type="presParOf" srcId="{2C827584-41B5-8C4E-BE94-703554D7879E}" destId="{5476883A-247F-D240-A990-4A02532A8080}" srcOrd="11" destOrd="0" presId="urn:microsoft.com/office/officeart/2005/8/layout/default"/>
    <dgm:cxn modelId="{C9FC3A83-A680-1C46-88C6-6B1A0A855EB0}" type="presParOf" srcId="{2C827584-41B5-8C4E-BE94-703554D7879E}" destId="{972B711E-4FDF-D442-B034-21E70E1BA1AD}" srcOrd="12" destOrd="0" presId="urn:microsoft.com/office/officeart/2005/8/layout/default"/>
    <dgm:cxn modelId="{5F8CD741-A702-B747-ADB5-04E992D06D06}" type="presParOf" srcId="{2C827584-41B5-8C4E-BE94-703554D7879E}" destId="{990CC84B-C9E7-7D42-B060-84B5D2DBBF9F}" srcOrd="13" destOrd="0" presId="urn:microsoft.com/office/officeart/2005/8/layout/default"/>
    <dgm:cxn modelId="{26F7DE2A-67D9-1F45-928D-9401042CDDC1}" type="presParOf" srcId="{2C827584-41B5-8C4E-BE94-703554D7879E}" destId="{E6B1B9D0-7BEA-5F45-A0E1-86F0FA7753BA}" srcOrd="14" destOrd="0" presId="urn:microsoft.com/office/officeart/2005/8/layout/default"/>
    <dgm:cxn modelId="{97EFA40E-DC2C-4345-8E97-222090FF3519}" type="presParOf" srcId="{2C827584-41B5-8C4E-BE94-703554D7879E}" destId="{634B0867-9BF2-BC40-A377-4942A0A01A72}" srcOrd="15" destOrd="0" presId="urn:microsoft.com/office/officeart/2005/8/layout/default"/>
    <dgm:cxn modelId="{9820763D-72F8-EF49-81EB-490DFE196343}" type="presParOf" srcId="{2C827584-41B5-8C4E-BE94-703554D7879E}" destId="{88E23584-5515-4F4B-8B02-3F8BDBACC160}"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C98727-2AD3-8441-B955-8ABBA885E882}">
      <dsp:nvSpPr>
        <dsp:cNvPr id="0" name=""/>
        <dsp:cNvSpPr/>
      </dsp:nvSpPr>
      <dsp:spPr>
        <a:xfrm>
          <a:off x="1761676" y="481118"/>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936937" y="524830"/>
        <a:ext cx="20058" cy="4015"/>
      </dsp:txXfrm>
    </dsp:sp>
    <dsp:sp modelId="{B6DDE383-1B94-E64C-A12E-3B579B8EA107}">
      <dsp:nvSpPr>
        <dsp:cNvPr id="0" name=""/>
        <dsp:cNvSpPr/>
      </dsp:nvSpPr>
      <dsp:spPr>
        <a:xfrm>
          <a:off x="19217" y="3560"/>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en-US" sz="1200" b="1" i="0" kern="1200"/>
            <a:t>1. Nullum crimen sine lege</a:t>
          </a:r>
          <a:endParaRPr lang="en-US" sz="1200" kern="1200"/>
        </a:p>
      </dsp:txBody>
      <dsp:txXfrm>
        <a:off x="19217" y="3560"/>
        <a:ext cx="1744259" cy="1046555"/>
      </dsp:txXfrm>
    </dsp:sp>
    <dsp:sp modelId="{2A0336B0-83DE-FA4C-BB94-6984146BF5B7}">
      <dsp:nvSpPr>
        <dsp:cNvPr id="0" name=""/>
        <dsp:cNvSpPr/>
      </dsp:nvSpPr>
      <dsp:spPr>
        <a:xfrm>
          <a:off x="3907115" y="481118"/>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82376" y="524830"/>
        <a:ext cx="20058" cy="4015"/>
      </dsp:txXfrm>
    </dsp:sp>
    <dsp:sp modelId="{4DF524F2-E1CB-FE40-9BC7-06E8B4B33072}">
      <dsp:nvSpPr>
        <dsp:cNvPr id="0" name=""/>
        <dsp:cNvSpPr/>
      </dsp:nvSpPr>
      <dsp:spPr>
        <a:xfrm>
          <a:off x="2164656" y="3560"/>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Діяння може бути визнано злочином лише за умови його попереднього визначення законом. </a:t>
          </a:r>
          <a:endParaRPr lang="en-US" sz="1200" kern="1200"/>
        </a:p>
      </dsp:txBody>
      <dsp:txXfrm>
        <a:off x="2164656" y="3560"/>
        <a:ext cx="1744259" cy="1046555"/>
      </dsp:txXfrm>
    </dsp:sp>
    <dsp:sp modelId="{7C98EFEF-CA2D-0649-8D7B-2623A7E7DD5C}">
      <dsp:nvSpPr>
        <dsp:cNvPr id="0" name=""/>
        <dsp:cNvSpPr/>
      </dsp:nvSpPr>
      <dsp:spPr>
        <a:xfrm>
          <a:off x="6052555" y="481118"/>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227815" y="524830"/>
        <a:ext cx="20058" cy="4015"/>
      </dsp:txXfrm>
    </dsp:sp>
    <dsp:sp modelId="{74C38346-8F1B-354B-BF84-7CEDA90119CE}">
      <dsp:nvSpPr>
        <dsp:cNvPr id="0" name=""/>
        <dsp:cNvSpPr/>
      </dsp:nvSpPr>
      <dsp:spPr>
        <a:xfrm>
          <a:off x="4310095" y="3560"/>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Приклад: Справа </a:t>
          </a:r>
          <a:r>
            <a:rPr lang="ru-RU" sz="1200" b="0" i="1" kern="1200"/>
            <a:t>"</a:t>
          </a:r>
          <a:r>
            <a:rPr lang="en-US" sz="1200" b="0" i="1" kern="1200"/>
            <a:t>Kafkaris v. Cyprus" </a:t>
          </a:r>
          <a:r>
            <a:rPr lang="en-US" sz="1200" b="0" i="0" kern="1200"/>
            <a:t>– </a:t>
          </a:r>
          <a:r>
            <a:rPr lang="ru-RU" sz="1200" b="0" i="0" kern="1200"/>
            <a:t>важливість передбачуваності закону.</a:t>
          </a:r>
          <a:endParaRPr lang="en-US" sz="1200" kern="1200"/>
        </a:p>
      </dsp:txBody>
      <dsp:txXfrm>
        <a:off x="4310095" y="3560"/>
        <a:ext cx="1744259" cy="1046555"/>
      </dsp:txXfrm>
    </dsp:sp>
    <dsp:sp modelId="{3FC99F26-D3F5-D74E-BB07-F8599889618C}">
      <dsp:nvSpPr>
        <dsp:cNvPr id="0" name=""/>
        <dsp:cNvSpPr/>
      </dsp:nvSpPr>
      <dsp:spPr>
        <a:xfrm>
          <a:off x="8197994" y="481118"/>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373254" y="524830"/>
        <a:ext cx="20058" cy="4015"/>
      </dsp:txXfrm>
    </dsp:sp>
    <dsp:sp modelId="{37A5B66C-DD20-D449-8DA6-A982D34AC620}">
      <dsp:nvSpPr>
        <dsp:cNvPr id="0" name=""/>
        <dsp:cNvSpPr/>
      </dsp:nvSpPr>
      <dsp:spPr>
        <a:xfrm>
          <a:off x="6455535" y="3560"/>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1" i="0" kern="1200"/>
            <a:t>2. </a:t>
          </a:r>
          <a:r>
            <a:rPr lang="en-US" sz="1200" b="1" i="0" kern="1200"/>
            <a:t>Nulla poena sine lege</a:t>
          </a:r>
          <a:endParaRPr lang="en-US" sz="1200" kern="1200"/>
        </a:p>
      </dsp:txBody>
      <dsp:txXfrm>
        <a:off x="6455535" y="3560"/>
        <a:ext cx="1744259" cy="1046555"/>
      </dsp:txXfrm>
    </dsp:sp>
    <dsp:sp modelId="{8C4B4A50-D8BF-BD4F-BF83-72F7FA030DF5}">
      <dsp:nvSpPr>
        <dsp:cNvPr id="0" name=""/>
        <dsp:cNvSpPr/>
      </dsp:nvSpPr>
      <dsp:spPr>
        <a:xfrm>
          <a:off x="891346" y="1048315"/>
          <a:ext cx="8581757" cy="370579"/>
        </a:xfrm>
        <a:custGeom>
          <a:avLst/>
          <a:gdLst/>
          <a:ahLst/>
          <a:cxnLst/>
          <a:rect l="0" t="0" r="0" b="0"/>
          <a:pathLst>
            <a:path>
              <a:moveTo>
                <a:pt x="8581757" y="0"/>
              </a:moveTo>
              <a:lnTo>
                <a:pt x="8581757" y="202389"/>
              </a:lnTo>
              <a:lnTo>
                <a:pt x="0" y="202389"/>
              </a:lnTo>
              <a:lnTo>
                <a:pt x="0" y="370579"/>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67447" y="1231597"/>
        <a:ext cx="429556" cy="4015"/>
      </dsp:txXfrm>
    </dsp:sp>
    <dsp:sp modelId="{01525547-2928-B34F-90E7-A7E72C816666}">
      <dsp:nvSpPr>
        <dsp:cNvPr id="0" name=""/>
        <dsp:cNvSpPr/>
      </dsp:nvSpPr>
      <dsp:spPr>
        <a:xfrm>
          <a:off x="8600974" y="3560"/>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Покарання може бути призначене лише за діяння, яке прямо передбачено законом. </a:t>
          </a:r>
          <a:endParaRPr lang="en-US" sz="1200" kern="1200"/>
        </a:p>
      </dsp:txBody>
      <dsp:txXfrm>
        <a:off x="8600974" y="3560"/>
        <a:ext cx="1744259" cy="1046555"/>
      </dsp:txXfrm>
    </dsp:sp>
    <dsp:sp modelId="{92171283-AE6B-0041-AA04-C2CDA93A34EA}">
      <dsp:nvSpPr>
        <dsp:cNvPr id="0" name=""/>
        <dsp:cNvSpPr/>
      </dsp:nvSpPr>
      <dsp:spPr>
        <a:xfrm>
          <a:off x="1761676" y="1928853"/>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936937" y="1972565"/>
        <a:ext cx="20058" cy="4015"/>
      </dsp:txXfrm>
    </dsp:sp>
    <dsp:sp modelId="{9CB07CB1-3F87-2B42-864B-270280F9C294}">
      <dsp:nvSpPr>
        <dsp:cNvPr id="0" name=""/>
        <dsp:cNvSpPr/>
      </dsp:nvSpPr>
      <dsp:spPr>
        <a:xfrm>
          <a:off x="19217" y="1451295"/>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Приклад: Справа </a:t>
          </a:r>
          <a:r>
            <a:rPr lang="ru-RU" sz="1200" b="0" i="1" kern="1200"/>
            <a:t>"</a:t>
          </a:r>
          <a:r>
            <a:rPr lang="en-US" sz="1200" b="0" i="1" kern="1200"/>
            <a:t>Cantoni v. France" </a:t>
          </a:r>
          <a:r>
            <a:rPr lang="en-US" sz="1200" b="0" i="0" kern="1200"/>
            <a:t>– </a:t>
          </a:r>
          <a:r>
            <a:rPr lang="ru-RU" sz="1200" b="0" i="0" kern="1200"/>
            <a:t>заборона застосування аналогії.</a:t>
          </a:r>
          <a:endParaRPr lang="en-US" sz="1200" kern="1200"/>
        </a:p>
      </dsp:txBody>
      <dsp:txXfrm>
        <a:off x="19217" y="1451295"/>
        <a:ext cx="1744259" cy="1046555"/>
      </dsp:txXfrm>
    </dsp:sp>
    <dsp:sp modelId="{E698EA3B-ABBE-AA42-8E85-DAEEC78A5D44}">
      <dsp:nvSpPr>
        <dsp:cNvPr id="0" name=""/>
        <dsp:cNvSpPr/>
      </dsp:nvSpPr>
      <dsp:spPr>
        <a:xfrm>
          <a:off x="3907115" y="1928853"/>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82376" y="1972565"/>
        <a:ext cx="20058" cy="4015"/>
      </dsp:txXfrm>
    </dsp:sp>
    <dsp:sp modelId="{06C8AB64-4455-784B-AA02-F5F63FF7B3B8}">
      <dsp:nvSpPr>
        <dsp:cNvPr id="0" name=""/>
        <dsp:cNvSpPr/>
      </dsp:nvSpPr>
      <dsp:spPr>
        <a:xfrm>
          <a:off x="2164656" y="1451295"/>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1" i="0" kern="1200"/>
            <a:t>3. </a:t>
          </a:r>
          <a:r>
            <a:rPr lang="en-US" sz="1200" b="1" i="0" kern="1200"/>
            <a:t>Lex certa</a:t>
          </a:r>
          <a:endParaRPr lang="en-US" sz="1200" kern="1200"/>
        </a:p>
      </dsp:txBody>
      <dsp:txXfrm>
        <a:off x="2164656" y="1451295"/>
        <a:ext cx="1744259" cy="1046555"/>
      </dsp:txXfrm>
    </dsp:sp>
    <dsp:sp modelId="{C7FBC658-7087-D44F-8A2F-25CC327E593E}">
      <dsp:nvSpPr>
        <dsp:cNvPr id="0" name=""/>
        <dsp:cNvSpPr/>
      </dsp:nvSpPr>
      <dsp:spPr>
        <a:xfrm>
          <a:off x="6052555" y="1928853"/>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227815" y="1972565"/>
        <a:ext cx="20058" cy="4015"/>
      </dsp:txXfrm>
    </dsp:sp>
    <dsp:sp modelId="{B3FE1817-18BE-CE41-B767-247F48684D46}">
      <dsp:nvSpPr>
        <dsp:cNvPr id="0" name=""/>
        <dsp:cNvSpPr/>
      </dsp:nvSpPr>
      <dsp:spPr>
        <a:xfrm>
          <a:off x="4310095" y="1451295"/>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Вимога до закону бути чітким, зрозумілим та недвозначним. </a:t>
          </a:r>
          <a:endParaRPr lang="en-US" sz="1200" kern="1200"/>
        </a:p>
      </dsp:txBody>
      <dsp:txXfrm>
        <a:off x="4310095" y="1451295"/>
        <a:ext cx="1744259" cy="1046555"/>
      </dsp:txXfrm>
    </dsp:sp>
    <dsp:sp modelId="{A41D69AF-96B2-7E42-939B-04708C5BBA1A}">
      <dsp:nvSpPr>
        <dsp:cNvPr id="0" name=""/>
        <dsp:cNvSpPr/>
      </dsp:nvSpPr>
      <dsp:spPr>
        <a:xfrm>
          <a:off x="8197994" y="1928853"/>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373254" y="1972565"/>
        <a:ext cx="20058" cy="4015"/>
      </dsp:txXfrm>
    </dsp:sp>
    <dsp:sp modelId="{00E2BA73-D2B1-1740-8DB6-56E2BAEA2206}">
      <dsp:nvSpPr>
        <dsp:cNvPr id="0" name=""/>
        <dsp:cNvSpPr/>
      </dsp:nvSpPr>
      <dsp:spPr>
        <a:xfrm>
          <a:off x="6455535" y="1451295"/>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Приклад: Справа </a:t>
          </a:r>
          <a:r>
            <a:rPr lang="ru-RU" sz="1200" b="0" i="1" kern="1200"/>
            <a:t>"</a:t>
          </a:r>
          <a:r>
            <a:rPr lang="en-US" sz="1200" b="0" i="1" kern="1200"/>
            <a:t>Del Río Prada v. Spain" </a:t>
          </a:r>
          <a:r>
            <a:rPr lang="en-US" sz="1200" b="0" i="0" kern="1200"/>
            <a:t>– </a:t>
          </a:r>
          <a:r>
            <a:rPr lang="ru-RU" sz="1200" b="0" i="0" kern="1200"/>
            <a:t>доступність та передбачуваність закону.</a:t>
          </a:r>
          <a:endParaRPr lang="en-US" sz="1200" kern="1200"/>
        </a:p>
      </dsp:txBody>
      <dsp:txXfrm>
        <a:off x="6455535" y="1451295"/>
        <a:ext cx="1744259" cy="1046555"/>
      </dsp:txXfrm>
    </dsp:sp>
    <dsp:sp modelId="{FD0A9AB6-9C3D-214D-BEEE-119AF8F8EA40}">
      <dsp:nvSpPr>
        <dsp:cNvPr id="0" name=""/>
        <dsp:cNvSpPr/>
      </dsp:nvSpPr>
      <dsp:spPr>
        <a:xfrm>
          <a:off x="891346" y="2496051"/>
          <a:ext cx="8581757" cy="370579"/>
        </a:xfrm>
        <a:custGeom>
          <a:avLst/>
          <a:gdLst/>
          <a:ahLst/>
          <a:cxnLst/>
          <a:rect l="0" t="0" r="0" b="0"/>
          <a:pathLst>
            <a:path>
              <a:moveTo>
                <a:pt x="8581757" y="0"/>
              </a:moveTo>
              <a:lnTo>
                <a:pt x="8581757" y="202389"/>
              </a:lnTo>
              <a:lnTo>
                <a:pt x="0" y="202389"/>
              </a:lnTo>
              <a:lnTo>
                <a:pt x="0" y="370579"/>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67447" y="2679333"/>
        <a:ext cx="429556" cy="4015"/>
      </dsp:txXfrm>
    </dsp:sp>
    <dsp:sp modelId="{B9419763-EF0D-D743-B550-269FE558BE62}">
      <dsp:nvSpPr>
        <dsp:cNvPr id="0" name=""/>
        <dsp:cNvSpPr/>
      </dsp:nvSpPr>
      <dsp:spPr>
        <a:xfrm>
          <a:off x="8600974" y="1451295"/>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1" i="0" kern="1200" dirty="0"/>
            <a:t>4. </a:t>
          </a:r>
          <a:r>
            <a:rPr lang="en-US" sz="1200" b="1" i="0" kern="1200" dirty="0"/>
            <a:t>Lex stricta</a:t>
          </a:r>
          <a:endParaRPr lang="en-US" sz="1200" kern="1200" dirty="0"/>
        </a:p>
      </dsp:txBody>
      <dsp:txXfrm>
        <a:off x="8600974" y="1451295"/>
        <a:ext cx="1744259" cy="1046555"/>
      </dsp:txXfrm>
    </dsp:sp>
    <dsp:sp modelId="{3509FF8B-69A7-5E47-B96C-713A8E842A23}">
      <dsp:nvSpPr>
        <dsp:cNvPr id="0" name=""/>
        <dsp:cNvSpPr/>
      </dsp:nvSpPr>
      <dsp:spPr>
        <a:xfrm>
          <a:off x="1761676" y="3376588"/>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936937" y="3420301"/>
        <a:ext cx="20058" cy="4015"/>
      </dsp:txXfrm>
    </dsp:sp>
    <dsp:sp modelId="{93608984-D4CE-DD48-A4AC-3F8672F1BF60}">
      <dsp:nvSpPr>
        <dsp:cNvPr id="0" name=""/>
        <dsp:cNvSpPr/>
      </dsp:nvSpPr>
      <dsp:spPr>
        <a:xfrm>
          <a:off x="19217" y="2899031"/>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Заборона розширеної інтерпретації кримінального закону. </a:t>
          </a:r>
          <a:endParaRPr lang="en-US" sz="1200" kern="1200"/>
        </a:p>
      </dsp:txBody>
      <dsp:txXfrm>
        <a:off x="19217" y="2899031"/>
        <a:ext cx="1744259" cy="1046555"/>
      </dsp:txXfrm>
    </dsp:sp>
    <dsp:sp modelId="{37CE65FE-CC85-D94F-990F-DDD062A1C8FB}">
      <dsp:nvSpPr>
        <dsp:cNvPr id="0" name=""/>
        <dsp:cNvSpPr/>
      </dsp:nvSpPr>
      <dsp:spPr>
        <a:xfrm>
          <a:off x="3907115" y="3376588"/>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82376" y="3420301"/>
        <a:ext cx="20058" cy="4015"/>
      </dsp:txXfrm>
    </dsp:sp>
    <dsp:sp modelId="{8CBCB5FC-3CBB-B446-8E8F-7A30D79A0AE5}">
      <dsp:nvSpPr>
        <dsp:cNvPr id="0" name=""/>
        <dsp:cNvSpPr/>
      </dsp:nvSpPr>
      <dsp:spPr>
        <a:xfrm>
          <a:off x="2164656" y="2899031"/>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Приклад: УК України – ч. 3 ст. 3: заборона застосування закону про кримінальну відповідальність за аналогією.</a:t>
          </a:r>
          <a:endParaRPr lang="en-US" sz="1200" kern="1200"/>
        </a:p>
      </dsp:txBody>
      <dsp:txXfrm>
        <a:off x="2164656" y="2899031"/>
        <a:ext cx="1744259" cy="1046555"/>
      </dsp:txXfrm>
    </dsp:sp>
    <dsp:sp modelId="{A0F07DAD-F501-E641-B870-80AB9035F9E5}">
      <dsp:nvSpPr>
        <dsp:cNvPr id="0" name=""/>
        <dsp:cNvSpPr/>
      </dsp:nvSpPr>
      <dsp:spPr>
        <a:xfrm>
          <a:off x="6052555" y="3376588"/>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227815" y="3420301"/>
        <a:ext cx="20058" cy="4015"/>
      </dsp:txXfrm>
    </dsp:sp>
    <dsp:sp modelId="{6DE9E003-53F3-A443-A474-EAAF77F369DD}">
      <dsp:nvSpPr>
        <dsp:cNvPr id="0" name=""/>
        <dsp:cNvSpPr/>
      </dsp:nvSpPr>
      <dsp:spPr>
        <a:xfrm>
          <a:off x="4310095" y="2899031"/>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1" i="0" kern="1200"/>
            <a:t>5. </a:t>
          </a:r>
          <a:r>
            <a:rPr lang="en-US" sz="1200" b="1" i="0" kern="1200"/>
            <a:t>Lex praevia</a:t>
          </a:r>
          <a:endParaRPr lang="en-US" sz="1200" kern="1200"/>
        </a:p>
      </dsp:txBody>
      <dsp:txXfrm>
        <a:off x="4310095" y="2899031"/>
        <a:ext cx="1744259" cy="1046555"/>
      </dsp:txXfrm>
    </dsp:sp>
    <dsp:sp modelId="{98DDAB57-92F7-DC48-8F59-72DFBE20C24A}">
      <dsp:nvSpPr>
        <dsp:cNvPr id="0" name=""/>
        <dsp:cNvSpPr/>
      </dsp:nvSpPr>
      <dsp:spPr>
        <a:xfrm>
          <a:off x="8197994" y="3376588"/>
          <a:ext cx="370579" cy="91440"/>
        </a:xfrm>
        <a:custGeom>
          <a:avLst/>
          <a:gdLst/>
          <a:ahLst/>
          <a:cxnLst/>
          <a:rect l="0" t="0" r="0" b="0"/>
          <a:pathLst>
            <a:path>
              <a:moveTo>
                <a:pt x="0" y="45720"/>
              </a:moveTo>
              <a:lnTo>
                <a:pt x="37057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373254" y="3420301"/>
        <a:ext cx="20058" cy="4015"/>
      </dsp:txXfrm>
    </dsp:sp>
    <dsp:sp modelId="{7B2E65C0-EC75-BA41-9871-9FB036E8625C}">
      <dsp:nvSpPr>
        <dsp:cNvPr id="0" name=""/>
        <dsp:cNvSpPr/>
      </dsp:nvSpPr>
      <dsp:spPr>
        <a:xfrm>
          <a:off x="6455535" y="2899031"/>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Заборона зворотної дії закону в часі. </a:t>
          </a:r>
          <a:endParaRPr lang="en-US" sz="1200" kern="1200"/>
        </a:p>
      </dsp:txBody>
      <dsp:txXfrm>
        <a:off x="6455535" y="2899031"/>
        <a:ext cx="1744259" cy="1046555"/>
      </dsp:txXfrm>
    </dsp:sp>
    <dsp:sp modelId="{6247021A-50C0-6C4F-A12A-D2F29D14CD3E}">
      <dsp:nvSpPr>
        <dsp:cNvPr id="0" name=""/>
        <dsp:cNvSpPr/>
      </dsp:nvSpPr>
      <dsp:spPr>
        <a:xfrm>
          <a:off x="8600974" y="2899031"/>
          <a:ext cx="1744259" cy="104655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470" tIns="89716" rIns="85470" bIns="89716" numCol="1" spcCol="1270" anchor="ctr" anchorCtr="0">
          <a:noAutofit/>
        </a:bodyPr>
        <a:lstStyle/>
        <a:p>
          <a:pPr marL="0" lvl="0" indent="0" algn="ctr" defTabSz="533400">
            <a:lnSpc>
              <a:spcPct val="90000"/>
            </a:lnSpc>
            <a:spcBef>
              <a:spcPct val="0"/>
            </a:spcBef>
            <a:spcAft>
              <a:spcPct val="35000"/>
            </a:spcAft>
            <a:buNone/>
          </a:pPr>
          <a:r>
            <a:rPr lang="ru-RU" sz="1200" b="0" i="0" kern="1200"/>
            <a:t>Приклад: Справа </a:t>
          </a:r>
          <a:r>
            <a:rPr lang="ru-RU" sz="1200" b="0" i="1" kern="1200"/>
            <a:t>"</a:t>
          </a:r>
          <a:r>
            <a:rPr lang="en-US" sz="1200" b="0" i="1" kern="1200"/>
            <a:t>Rokotov, Faibishenko, Yakovlev" </a:t>
          </a:r>
          <a:r>
            <a:rPr lang="en-US" sz="1200" b="0" i="0" kern="1200"/>
            <a:t>– </a:t>
          </a:r>
          <a:r>
            <a:rPr lang="ru-RU" sz="1200" b="0" i="0" kern="1200"/>
            <a:t>негативна ретроактивність.</a:t>
          </a:r>
          <a:endParaRPr lang="en-US" sz="1200" kern="1200"/>
        </a:p>
      </dsp:txBody>
      <dsp:txXfrm>
        <a:off x="8600974" y="2899031"/>
        <a:ext cx="1744259" cy="10465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079ECF-2070-3A41-A9FB-FAA58647CEA9}">
      <dsp:nvSpPr>
        <dsp:cNvPr id="0" name=""/>
        <dsp:cNvSpPr/>
      </dsp:nvSpPr>
      <dsp:spPr>
        <a:xfrm>
          <a:off x="177105" y="1546"/>
          <a:ext cx="2327671" cy="1396603"/>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ru-RU" sz="1800" b="1" i="0" kern="1200"/>
            <a:t>Заборона негативної ретроактивності</a:t>
          </a:r>
          <a:endParaRPr lang="en-US" sz="1800" kern="1200"/>
        </a:p>
      </dsp:txBody>
      <dsp:txXfrm>
        <a:off x="177105" y="1546"/>
        <a:ext cx="2327671" cy="1396603"/>
      </dsp:txXfrm>
    </dsp:sp>
    <dsp:sp modelId="{94529E2B-82BF-8744-B01B-D3E866884619}">
      <dsp:nvSpPr>
        <dsp:cNvPr id="0" name=""/>
        <dsp:cNvSpPr/>
      </dsp:nvSpPr>
      <dsp:spPr>
        <a:xfrm>
          <a:off x="2737544" y="1546"/>
          <a:ext cx="2327671" cy="1396603"/>
        </a:xfrm>
        <a:prstGeom prst="rect">
          <a:avLst/>
        </a:prstGeom>
        <a:solidFill>
          <a:schemeClr val="accent5">
            <a:hueOff val="3077562"/>
            <a:satOff val="-1099"/>
            <a:lumOff val="17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ru-RU" sz="1800" b="0" i="0" kern="1200"/>
            <a:t>Каральні положення не повинні застосовуватись із зворотною силою на шкоду особі. </a:t>
          </a:r>
          <a:endParaRPr lang="en-US" sz="1800" kern="1200"/>
        </a:p>
      </dsp:txBody>
      <dsp:txXfrm>
        <a:off x="2737544" y="1546"/>
        <a:ext cx="2327671" cy="1396603"/>
      </dsp:txXfrm>
    </dsp:sp>
    <dsp:sp modelId="{22ED5ED4-0503-A542-AA78-7A7375751B2D}">
      <dsp:nvSpPr>
        <dsp:cNvPr id="0" name=""/>
        <dsp:cNvSpPr/>
      </dsp:nvSpPr>
      <dsp:spPr>
        <a:xfrm>
          <a:off x="5297983" y="1546"/>
          <a:ext cx="2327671" cy="1396603"/>
        </a:xfrm>
        <a:prstGeom prst="rect">
          <a:avLst/>
        </a:prstGeom>
        <a:solidFill>
          <a:schemeClr val="accent5">
            <a:hueOff val="6155125"/>
            <a:satOff val="-2198"/>
            <a:lumOff val="353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ru-RU" sz="1800" b="0" i="0" kern="1200"/>
            <a:t>Приклад: Справа </a:t>
          </a:r>
          <a:r>
            <a:rPr lang="ru-RU" sz="1800" b="0" i="1" kern="1200"/>
            <a:t>"</a:t>
          </a:r>
          <a:r>
            <a:rPr lang="en-US" sz="1800" b="0" i="1" kern="1200"/>
            <a:t>Berardi and Mularoni v. San Marino" </a:t>
          </a:r>
          <a:r>
            <a:rPr lang="en-US" sz="1800" b="0" i="0" kern="1200"/>
            <a:t>– </a:t>
          </a:r>
          <a:r>
            <a:rPr lang="ru-RU" sz="1800" b="0" i="0" kern="1200"/>
            <a:t>негативна ретроактивність.</a:t>
          </a:r>
          <a:endParaRPr lang="en-US" sz="1800" kern="1200"/>
        </a:p>
      </dsp:txBody>
      <dsp:txXfrm>
        <a:off x="5297983" y="1546"/>
        <a:ext cx="2327671" cy="1396603"/>
      </dsp:txXfrm>
    </dsp:sp>
    <dsp:sp modelId="{FEED08F7-0022-8D46-8B72-CDC92615B4E0}">
      <dsp:nvSpPr>
        <dsp:cNvPr id="0" name=""/>
        <dsp:cNvSpPr/>
      </dsp:nvSpPr>
      <dsp:spPr>
        <a:xfrm>
          <a:off x="7858422" y="1546"/>
          <a:ext cx="2327671" cy="1396603"/>
        </a:xfrm>
        <a:prstGeom prst="rect">
          <a:avLst/>
        </a:prstGeom>
        <a:solidFill>
          <a:schemeClr val="accent5">
            <a:hueOff val="9232688"/>
            <a:satOff val="-3298"/>
            <a:lumOff val="529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ru-RU" sz="1800" b="1" i="0" kern="1200"/>
            <a:t>Принцип </a:t>
          </a:r>
          <a:r>
            <a:rPr lang="en-US" sz="1800" b="1" i="0" kern="1200"/>
            <a:t>lex mitior</a:t>
          </a:r>
          <a:endParaRPr lang="en-US" sz="1800" kern="1200"/>
        </a:p>
      </dsp:txBody>
      <dsp:txXfrm>
        <a:off x="7858422" y="1546"/>
        <a:ext cx="2327671" cy="1396603"/>
      </dsp:txXfrm>
    </dsp:sp>
    <dsp:sp modelId="{705219CB-48E9-6844-880F-56B133379BE2}">
      <dsp:nvSpPr>
        <dsp:cNvPr id="0" name=""/>
        <dsp:cNvSpPr/>
      </dsp:nvSpPr>
      <dsp:spPr>
        <a:xfrm>
          <a:off x="2737544" y="1630917"/>
          <a:ext cx="2327671" cy="1396603"/>
        </a:xfrm>
        <a:prstGeom prst="rect">
          <a:avLst/>
        </a:prstGeom>
        <a:solidFill>
          <a:schemeClr val="accent5">
            <a:hueOff val="12310249"/>
            <a:satOff val="-4397"/>
            <a:lumOff val="706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ru-RU" sz="1800" b="0" i="0" kern="1200"/>
            <a:t>Якщо новий закон пом'якшує відповідальність або скасовує її, він має зворотну дію в часі. </a:t>
          </a:r>
          <a:endParaRPr lang="en-US" sz="1800" kern="1200"/>
        </a:p>
      </dsp:txBody>
      <dsp:txXfrm>
        <a:off x="2737544" y="1630917"/>
        <a:ext cx="2327671" cy="1396603"/>
      </dsp:txXfrm>
    </dsp:sp>
    <dsp:sp modelId="{54A8A8CF-EAF3-6646-A14B-CD75452B77E6}">
      <dsp:nvSpPr>
        <dsp:cNvPr id="0" name=""/>
        <dsp:cNvSpPr/>
      </dsp:nvSpPr>
      <dsp:spPr>
        <a:xfrm>
          <a:off x="5297983" y="1630917"/>
          <a:ext cx="2327671" cy="1396603"/>
        </a:xfrm>
        <a:prstGeom prst="rect">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ru-RU" sz="1800" b="0" i="0" kern="1200"/>
            <a:t>Приклад: Проект нового КК України – ст. 1.4.2.: детальне регулювання зворотної дії закону.</a:t>
          </a:r>
          <a:endParaRPr lang="en-US" sz="1800" kern="1200"/>
        </a:p>
      </dsp:txBody>
      <dsp:txXfrm>
        <a:off x="5297983" y="1630917"/>
        <a:ext cx="2327671" cy="13966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0E2292-A0FF-FF43-B722-519D9AF74A35}">
      <dsp:nvSpPr>
        <dsp:cNvPr id="0" name=""/>
        <dsp:cNvSpPr/>
      </dsp:nvSpPr>
      <dsp:spPr>
        <a:xfrm>
          <a:off x="0" y="0"/>
          <a:ext cx="8290560" cy="666394"/>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ru-RU" sz="1800" b="0" i="0" kern="1200"/>
            <a:t>Виключна компетенція законодавчих органів ТА ПРАВО НА ПОВСТАННЯ</a:t>
          </a:r>
          <a:endParaRPr lang="en-US" sz="1800" kern="1200"/>
        </a:p>
      </dsp:txBody>
      <dsp:txXfrm>
        <a:off x="19518" y="19518"/>
        <a:ext cx="7515157" cy="627358"/>
      </dsp:txXfrm>
    </dsp:sp>
    <dsp:sp modelId="{47ABD836-B280-F242-88DA-EB96BA04A13D}">
      <dsp:nvSpPr>
        <dsp:cNvPr id="0" name=""/>
        <dsp:cNvSpPr/>
      </dsp:nvSpPr>
      <dsp:spPr>
        <a:xfrm>
          <a:off x="694334" y="787557"/>
          <a:ext cx="8290560" cy="666394"/>
        </a:xfrm>
        <a:prstGeom prst="roundRect">
          <a:avLst>
            <a:gd name="adj" fmla="val 10000"/>
          </a:avLst>
        </a:prstGeom>
        <a:solidFill>
          <a:schemeClr val="accent5">
            <a:hueOff val="5129271"/>
            <a:satOff val="-1832"/>
            <a:lumOff val="294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ru-RU" sz="1800" b="0" i="0" kern="1200"/>
            <a:t>Міжнародні стандарти (Римський статут МКС, ст. 23 - </a:t>
          </a:r>
          <a:r>
            <a:rPr lang="en-US" sz="1800" b="0" i="0" kern="1200"/>
            <a:t>https://www.un.org/ru/law/icc/rome_statute(r).pdf </a:t>
          </a:r>
          <a:endParaRPr lang="en-US" sz="1800" kern="1200"/>
        </a:p>
      </dsp:txBody>
      <dsp:txXfrm>
        <a:off x="713852" y="807075"/>
        <a:ext cx="7124033" cy="627358"/>
      </dsp:txXfrm>
    </dsp:sp>
    <dsp:sp modelId="{CB43E31F-9EAD-F041-AEC0-2A39DB8053A2}">
      <dsp:nvSpPr>
        <dsp:cNvPr id="0" name=""/>
        <dsp:cNvSpPr/>
      </dsp:nvSpPr>
      <dsp:spPr>
        <a:xfrm>
          <a:off x="1378305" y="1575114"/>
          <a:ext cx="8290560" cy="666394"/>
        </a:xfrm>
        <a:prstGeom prst="roundRect">
          <a:avLst>
            <a:gd name="adj" fmla="val 10000"/>
          </a:avLst>
        </a:prstGeom>
        <a:solidFill>
          <a:schemeClr val="accent5">
            <a:hueOff val="10258542"/>
            <a:satOff val="-3664"/>
            <a:lumOff val="588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ru-RU" sz="1800" b="0" i="0" kern="1200"/>
            <a:t>Судові рішення щодо демократичної легітимності покарання</a:t>
          </a:r>
          <a:endParaRPr lang="en-US" sz="1800" kern="1200"/>
        </a:p>
      </dsp:txBody>
      <dsp:txXfrm>
        <a:off x="1397823" y="1594632"/>
        <a:ext cx="7134396" cy="627358"/>
      </dsp:txXfrm>
    </dsp:sp>
    <dsp:sp modelId="{A85FC149-8192-6148-9D7D-6396AE8CAC83}">
      <dsp:nvSpPr>
        <dsp:cNvPr id="0" name=""/>
        <dsp:cNvSpPr/>
      </dsp:nvSpPr>
      <dsp:spPr>
        <a:xfrm>
          <a:off x="2072639" y="2362672"/>
          <a:ext cx="8290560" cy="666394"/>
        </a:xfrm>
        <a:prstGeom prst="roundRect">
          <a:avLst>
            <a:gd name="adj" fmla="val 10000"/>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ru-RU" sz="1800" b="0" i="0" kern="1200"/>
            <a:t>Фактори визнання заходу покаранням (</a:t>
          </a:r>
          <a:r>
            <a:rPr lang="en-US" sz="1800" b="0" i="0" kern="1200"/>
            <a:t>Welch v. UK, 1995, App no. 17440/90)</a:t>
          </a:r>
          <a:endParaRPr lang="en-US" sz="1800" kern="1200"/>
        </a:p>
      </dsp:txBody>
      <dsp:txXfrm>
        <a:off x="2092157" y="2382190"/>
        <a:ext cx="7124033" cy="627358"/>
      </dsp:txXfrm>
    </dsp:sp>
    <dsp:sp modelId="{BC48D22D-07E8-9143-9A8B-7A00BEE17255}">
      <dsp:nvSpPr>
        <dsp:cNvPr id="0" name=""/>
        <dsp:cNvSpPr/>
      </dsp:nvSpPr>
      <dsp:spPr>
        <a:xfrm>
          <a:off x="7857403" y="510397"/>
          <a:ext cx="433156" cy="433156"/>
        </a:xfrm>
        <a:prstGeom prst="downArrow">
          <a:avLst>
            <a:gd name="adj1" fmla="val 55000"/>
            <a:gd name="adj2" fmla="val 45000"/>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7954863" y="510397"/>
        <a:ext cx="238236" cy="325950"/>
      </dsp:txXfrm>
    </dsp:sp>
    <dsp:sp modelId="{DE19FBB4-2549-4A4F-ADA3-914DA2E2C7AD}">
      <dsp:nvSpPr>
        <dsp:cNvPr id="0" name=""/>
        <dsp:cNvSpPr/>
      </dsp:nvSpPr>
      <dsp:spPr>
        <a:xfrm>
          <a:off x="8551737" y="1297955"/>
          <a:ext cx="433156" cy="433156"/>
        </a:xfrm>
        <a:prstGeom prst="downArrow">
          <a:avLst>
            <a:gd name="adj1" fmla="val 55000"/>
            <a:gd name="adj2" fmla="val 45000"/>
          </a:avLst>
        </a:prstGeom>
        <a:solidFill>
          <a:schemeClr val="accent5">
            <a:tint val="40000"/>
            <a:alpha val="90000"/>
            <a:hueOff val="7779575"/>
            <a:satOff val="-738"/>
            <a:lumOff val="538"/>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8649197" y="1297955"/>
        <a:ext cx="238236" cy="325950"/>
      </dsp:txXfrm>
    </dsp:sp>
    <dsp:sp modelId="{F3C41AF9-D292-B74F-AB54-5208411475B2}">
      <dsp:nvSpPr>
        <dsp:cNvPr id="0" name=""/>
        <dsp:cNvSpPr/>
      </dsp:nvSpPr>
      <dsp:spPr>
        <a:xfrm>
          <a:off x="9235709" y="2085512"/>
          <a:ext cx="433156" cy="433156"/>
        </a:xfrm>
        <a:prstGeom prst="downArrow">
          <a:avLst>
            <a:gd name="adj1" fmla="val 55000"/>
            <a:gd name="adj2" fmla="val 45000"/>
          </a:avLst>
        </a:prstGeom>
        <a:solidFill>
          <a:schemeClr val="accent5">
            <a:tint val="40000"/>
            <a:alpha val="90000"/>
            <a:hueOff val="15559149"/>
            <a:satOff val="-1476"/>
            <a:lumOff val="1077"/>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9333169" y="2085512"/>
        <a:ext cx="238236" cy="3259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6EC0B-8D9B-3A4F-B341-3D9709B72DB1}">
      <dsp:nvSpPr>
        <dsp:cNvPr id="0" name=""/>
        <dsp:cNvSpPr/>
      </dsp:nvSpPr>
      <dsp:spPr>
        <a:xfrm>
          <a:off x="3542" y="267964"/>
          <a:ext cx="1917799" cy="1150679"/>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b="1" i="0" kern="1200"/>
            <a:t>1. Надмірна криміналізація</a:t>
          </a:r>
          <a:endParaRPr lang="en-US" sz="1200" kern="1200"/>
        </a:p>
      </dsp:txBody>
      <dsp:txXfrm>
        <a:off x="3542" y="267964"/>
        <a:ext cx="1917799" cy="1150679"/>
      </dsp:txXfrm>
    </dsp:sp>
    <dsp:sp modelId="{839FF378-33D8-5D4E-B44D-EEF1F0F08E19}">
      <dsp:nvSpPr>
        <dsp:cNvPr id="0" name=""/>
        <dsp:cNvSpPr/>
      </dsp:nvSpPr>
      <dsp:spPr>
        <a:xfrm>
          <a:off x="2113121" y="267964"/>
          <a:ext cx="1917799" cy="1150679"/>
        </a:xfrm>
        <a:prstGeom prst="rect">
          <a:avLst/>
        </a:prstGeom>
        <a:solidFill>
          <a:schemeClr val="accent5">
            <a:hueOff val="1923476"/>
            <a:satOff val="-687"/>
            <a:lumOff val="110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b="0" i="0" kern="1200"/>
            <a:t>Тенденція до використання методів кримінально-правового впливу як базового механізму державного контролю. </a:t>
          </a:r>
          <a:endParaRPr lang="en-US" sz="1200" kern="1200"/>
        </a:p>
      </dsp:txBody>
      <dsp:txXfrm>
        <a:off x="2113121" y="267964"/>
        <a:ext cx="1917799" cy="1150679"/>
      </dsp:txXfrm>
    </dsp:sp>
    <dsp:sp modelId="{5CAB16D6-1630-294B-B4B6-38057E3D401F}">
      <dsp:nvSpPr>
        <dsp:cNvPr id="0" name=""/>
        <dsp:cNvSpPr/>
      </dsp:nvSpPr>
      <dsp:spPr>
        <a:xfrm>
          <a:off x="4222700" y="267964"/>
          <a:ext cx="1917799" cy="1150679"/>
        </a:xfrm>
        <a:prstGeom prst="rect">
          <a:avLst/>
        </a:prstGeom>
        <a:solidFill>
          <a:schemeClr val="accent5">
            <a:hueOff val="3846953"/>
            <a:satOff val="-1374"/>
            <a:lumOff val="220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b="0" i="0" kern="1200"/>
            <a:t>Приклад: Формування "мертвих" норм у КК України.</a:t>
          </a:r>
          <a:endParaRPr lang="en-US" sz="1200" kern="1200"/>
        </a:p>
      </dsp:txBody>
      <dsp:txXfrm>
        <a:off x="4222700" y="267964"/>
        <a:ext cx="1917799" cy="1150679"/>
      </dsp:txXfrm>
    </dsp:sp>
    <dsp:sp modelId="{99D82590-176C-2146-9FCD-550FB5D1CB62}">
      <dsp:nvSpPr>
        <dsp:cNvPr id="0" name=""/>
        <dsp:cNvSpPr/>
      </dsp:nvSpPr>
      <dsp:spPr>
        <a:xfrm>
          <a:off x="6332279" y="267964"/>
          <a:ext cx="1917799" cy="1150679"/>
        </a:xfrm>
        <a:prstGeom prst="rect">
          <a:avLst/>
        </a:prstGeom>
        <a:solidFill>
          <a:schemeClr val="accent5">
            <a:hueOff val="5770430"/>
            <a:satOff val="-2061"/>
            <a:lumOff val="330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b="1" i="0" kern="1200"/>
            <a:t>2. Соціальна несправедливість</a:t>
          </a:r>
          <a:endParaRPr lang="en-US" sz="1200" kern="1200"/>
        </a:p>
      </dsp:txBody>
      <dsp:txXfrm>
        <a:off x="6332279" y="267964"/>
        <a:ext cx="1917799" cy="1150679"/>
      </dsp:txXfrm>
    </dsp:sp>
    <dsp:sp modelId="{71B549E8-CF45-2B4C-B637-93981A552528}">
      <dsp:nvSpPr>
        <dsp:cNvPr id="0" name=""/>
        <dsp:cNvSpPr/>
      </dsp:nvSpPr>
      <dsp:spPr>
        <a:xfrm>
          <a:off x="8441858" y="267964"/>
          <a:ext cx="1917799" cy="1150679"/>
        </a:xfrm>
        <a:prstGeom prst="rect">
          <a:avLst/>
        </a:prstGeom>
        <a:solidFill>
          <a:schemeClr val="accent5">
            <a:hueOff val="7693906"/>
            <a:satOff val="-2748"/>
            <a:lumOff val="4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b="0" i="0" kern="1200"/>
            <a:t>Селективна юстиція: бідних відправляють за ґрати, а можновладці відкуповуються. </a:t>
          </a:r>
          <a:endParaRPr lang="en-US" sz="1200" kern="1200"/>
        </a:p>
      </dsp:txBody>
      <dsp:txXfrm>
        <a:off x="8441858" y="267964"/>
        <a:ext cx="1917799" cy="1150679"/>
      </dsp:txXfrm>
    </dsp:sp>
    <dsp:sp modelId="{69B82B12-C5E3-EF4F-97A3-097D4F6DCE48}">
      <dsp:nvSpPr>
        <dsp:cNvPr id="0" name=""/>
        <dsp:cNvSpPr/>
      </dsp:nvSpPr>
      <dsp:spPr>
        <a:xfrm>
          <a:off x="1058331" y="1610423"/>
          <a:ext cx="1917799" cy="1150679"/>
        </a:xfrm>
        <a:prstGeom prst="rect">
          <a:avLst/>
        </a:prstGeom>
        <a:solidFill>
          <a:schemeClr val="accent5">
            <a:hueOff val="9617382"/>
            <a:satOff val="-3435"/>
            <a:lumOff val="551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b="0" i="0" kern="1200"/>
            <a:t>Приклад: Нерівне застосування закону до різних соціальних груп.</a:t>
          </a:r>
          <a:endParaRPr lang="en-US" sz="1200" kern="1200"/>
        </a:p>
      </dsp:txBody>
      <dsp:txXfrm>
        <a:off x="1058331" y="1610423"/>
        <a:ext cx="1917799" cy="1150679"/>
      </dsp:txXfrm>
    </dsp:sp>
    <dsp:sp modelId="{972B711E-4FDF-D442-B034-21E70E1BA1AD}">
      <dsp:nvSpPr>
        <dsp:cNvPr id="0" name=""/>
        <dsp:cNvSpPr/>
      </dsp:nvSpPr>
      <dsp:spPr>
        <a:xfrm>
          <a:off x="3167910" y="1610423"/>
          <a:ext cx="1917799" cy="1150679"/>
        </a:xfrm>
        <a:prstGeom prst="rect">
          <a:avLst/>
        </a:prstGeom>
        <a:solidFill>
          <a:schemeClr val="accent5">
            <a:hueOff val="11540859"/>
            <a:satOff val="-4122"/>
            <a:lumOff val="661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b="1" i="0" kern="1200"/>
            <a:t>3. Невизначеність закону</a:t>
          </a:r>
          <a:endParaRPr lang="en-US" sz="1200" kern="1200"/>
        </a:p>
      </dsp:txBody>
      <dsp:txXfrm>
        <a:off x="3167910" y="1610423"/>
        <a:ext cx="1917799" cy="1150679"/>
      </dsp:txXfrm>
    </dsp:sp>
    <dsp:sp modelId="{E6B1B9D0-7BEA-5F45-A0E1-86F0FA7753BA}">
      <dsp:nvSpPr>
        <dsp:cNvPr id="0" name=""/>
        <dsp:cNvSpPr/>
      </dsp:nvSpPr>
      <dsp:spPr>
        <a:xfrm>
          <a:off x="5277489" y="1610423"/>
          <a:ext cx="1917799" cy="1150679"/>
        </a:xfrm>
        <a:prstGeom prst="rect">
          <a:avLst/>
        </a:prstGeom>
        <a:solidFill>
          <a:schemeClr val="accent5">
            <a:hueOff val="13464336"/>
            <a:satOff val="-4809"/>
            <a:lumOff val="772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b="0" i="0" kern="1200"/>
            <a:t>Відсутність чітких критеріїв для деяких категорій злочинів. </a:t>
          </a:r>
          <a:endParaRPr lang="en-US" sz="1200" kern="1200"/>
        </a:p>
      </dsp:txBody>
      <dsp:txXfrm>
        <a:off x="5277489" y="1610423"/>
        <a:ext cx="1917799" cy="1150679"/>
      </dsp:txXfrm>
    </dsp:sp>
    <dsp:sp modelId="{88E23584-5515-4F4B-8B02-3F8BDBACC160}">
      <dsp:nvSpPr>
        <dsp:cNvPr id="0" name=""/>
        <dsp:cNvSpPr/>
      </dsp:nvSpPr>
      <dsp:spPr>
        <a:xfrm>
          <a:off x="7387069" y="1610423"/>
          <a:ext cx="1917799" cy="1150679"/>
        </a:xfrm>
        <a:prstGeom prst="rect">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b="0" i="0" kern="1200"/>
            <a:t>Приклад: Корупція, незаконне збагачення.</a:t>
          </a:r>
          <a:endParaRPr lang="en-US" sz="1200" kern="1200"/>
        </a:p>
      </dsp:txBody>
      <dsp:txXfrm>
        <a:off x="7387069" y="1610423"/>
        <a:ext cx="1917799" cy="1150679"/>
      </dsp:txXfrm>
    </dsp:sp>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10/5/25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10/5/25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10/5/25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10/5/25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hyperlink" Target="https://www.echr.coe.int/" TargetMode="External"/><Relationship Id="rId2" Type="http://schemas.openxmlformats.org/officeDocument/2006/relationships/hyperlink" Target="https://newcriminalcode.org.ua/" TargetMode="External"/><Relationship Id="rId1" Type="http://schemas.openxmlformats.org/officeDocument/2006/relationships/slideLayout" Target="../slideLayouts/slideLayout2.xml"/><Relationship Id="rId5" Type="http://schemas.openxmlformats.org/officeDocument/2006/relationships/hyperlink" Target="https://doi.org/10.32837/11300.24889" TargetMode="External"/><Relationship Id="rId4" Type="http://schemas.openxmlformats.org/officeDocument/2006/relationships/hyperlink" Target="https://zakon.rada.gov.ua/laws/show/v001p710-19?spm=2b75ac3d.2ef5001f.0.0.3d4dc921YCSJ6T#Tex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hyperlink" Target="https://www.echr.coe.int/" TargetMode="External"/><Relationship Id="rId4" Type="http://schemas.openxmlformats.org/officeDocument/2006/relationships/hyperlink" Target="https://www.un.org/ru/law/icc/rome_statute(r).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hyperlink" Target="https://ks.echr.coe.int/documents/d/echr-ks/guide_art_7_ukr"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s://zakon.rada.gov.ua/laws/show/v006p710-00#Text"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ccu.gov.ua/storinka-knygy/35-diya-normatyvno-pravovogo-akta-v-chasi" TargetMode="External"/><Relationship Id="rId4" Type="http://schemas.openxmlformats.org/officeDocument/2006/relationships/hyperlink" Target="https://reyestr.court.gov.ua/Review/74309822" TargetMode="Externa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Rectangle 46">
            <a:extLst>
              <a:ext uri="{FF2B5EF4-FFF2-40B4-BE49-F238E27FC236}">
                <a16:creationId xmlns:a16="http://schemas.microsoft.com/office/drawing/2014/main" id="{B40FCD49-2060-48B9-8212-8A5F1DF472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descr="Изображение выглядит как текст, искусство, весы, музей&#10;&#10;Контент, сгенерированный ИИ, может содержать ошибки.">
            <a:extLst>
              <a:ext uri="{FF2B5EF4-FFF2-40B4-BE49-F238E27FC236}">
                <a16:creationId xmlns:a16="http://schemas.microsoft.com/office/drawing/2014/main" id="{010FDCF4-8C42-4A35-A9D2-3CF949A0506A}"/>
              </a:ext>
            </a:extLst>
          </p:cNvPr>
          <p:cNvPicPr>
            <a:picLocks noChangeAspect="1"/>
          </p:cNvPicPr>
          <p:nvPr/>
        </p:nvPicPr>
        <p:blipFill>
          <a:blip r:embed="rId2">
            <a:alphaModFix amt="35000"/>
          </a:blip>
          <a:srcRect t="25897" b="17853"/>
          <a:stretch/>
        </p:blipFill>
        <p:spPr>
          <a:xfrm>
            <a:off x="20" y="10"/>
            <a:ext cx="12191980" cy="6857990"/>
          </a:xfrm>
          <a:prstGeom prst="rect">
            <a:avLst/>
          </a:prstGeom>
        </p:spPr>
      </p:pic>
      <p:pic>
        <p:nvPicPr>
          <p:cNvPr id="49" name="Picture 48">
            <a:extLst>
              <a:ext uri="{FF2B5EF4-FFF2-40B4-BE49-F238E27FC236}">
                <a16:creationId xmlns:a16="http://schemas.microsoft.com/office/drawing/2014/main" id="{83A45DCD-B5FB-4A86-88D2-91088C7FFC5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xfrm>
            <a:off x="1751012" y="1300785"/>
            <a:ext cx="8689976" cy="250921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sz="3400" b="1"/>
              <a:t>ПАРАДИГМИ КРИМІНАЛЬНОГО ПРАВА Лекція 5</a:t>
            </a:r>
            <a:br>
              <a:rPr lang="uk-UA" sz="3400" b="1"/>
            </a:br>
            <a:r>
              <a:rPr lang="uk-UA" sz="3400" b="1"/>
              <a:t>ЗАКОННІСТЬ</a:t>
            </a:r>
            <a:r>
              <a:rPr lang="en-US" sz="3400" b="1"/>
              <a:t>: </a:t>
            </a:r>
            <a:r>
              <a:rPr lang="uk-UA" sz="3400" b="1"/>
              <a:t>ПРИНЦИП, ПАРАДИГМА ЧИ ФІКЦІЯ</a:t>
            </a:r>
            <a:r>
              <a:rPr lang="en-US" sz="3400" b="1"/>
              <a:t>?</a:t>
            </a:r>
            <a:br>
              <a:rPr lang="en-US" sz="3400"/>
            </a:br>
            <a:endParaRPr lang="ru-UA" sz="340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xfrm>
            <a:off x="1751012" y="3886200"/>
            <a:ext cx="8689976"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a:solidFill>
                  <a:schemeClr val="tx1">
                    <a:lumMod val="65000"/>
                    <a:lumOff val="35000"/>
                  </a:schemeClr>
                </a:solidFill>
              </a:rPr>
              <a:t>Професор Вячеслав ТУЛЯКОВ</a:t>
            </a:r>
            <a:endParaRPr lang="en-US">
              <a:solidFill>
                <a:schemeClr val="tx1">
                  <a:lumMod val="65000"/>
                  <a:lumOff val="35000"/>
                </a:schemeClr>
              </a:solidFill>
            </a:endParaRPr>
          </a:p>
          <a:p>
            <a:r>
              <a:rPr lang="en-US">
                <a:solidFill>
                  <a:schemeClr val="tx1">
                    <a:lumMod val="65000"/>
                    <a:lumOff val="35000"/>
                  </a:schemeClr>
                </a:solidFill>
              </a:rPr>
              <a:t>Tuliakov@onua.edu.ua</a:t>
            </a:r>
            <a:endParaRPr lang="ru-UA">
              <a:solidFill>
                <a:schemeClr val="tx1">
                  <a:lumMod val="65000"/>
                  <a:lumOff val="35000"/>
                </a:schemeClr>
              </a:solidFill>
            </a:endParaRPr>
          </a:p>
        </p:txBody>
      </p:sp>
    </p:spTree>
    <p:extLst>
      <p:ext uri="{BB962C8B-B14F-4D97-AF65-F5344CB8AC3E}">
        <p14:creationId xmlns:p14="http://schemas.microsoft.com/office/powerpoint/2010/main" val="116011273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Заставка">
            <a:extLst>
              <a:ext uri="{FF2B5EF4-FFF2-40B4-BE49-F238E27FC236}">
                <a16:creationId xmlns:a16="http://schemas.microsoft.com/office/drawing/2014/main" id="{B792869B-85EC-39D1-2F15-138B598BB75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464" y="1418730"/>
            <a:ext cx="3995592" cy="3995592"/>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9" name="Picture 18">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CC6675A3-4385-FA7C-C683-A003C2948671}"/>
              </a:ext>
            </a:extLst>
          </p:cNvPr>
          <p:cNvSpPr>
            <a:spLocks noGrp="1"/>
          </p:cNvSpPr>
          <p:nvPr>
            <p:ph type="title"/>
          </p:nvPr>
        </p:nvSpPr>
        <p:spPr>
          <a:xfrm>
            <a:off x="5282520" y="618517"/>
            <a:ext cx="5855416" cy="1596177"/>
          </a:xfrm>
        </p:spPr>
        <p:txBody>
          <a:bodyPr>
            <a:normAutofit/>
          </a:bodyPr>
          <a:lstStyle/>
          <a:p>
            <a:r>
              <a:rPr lang="ru-UA" dirty="0"/>
              <a:t>ДЛЯ ПОВТОРЕННЯ</a:t>
            </a:r>
          </a:p>
        </p:txBody>
      </p:sp>
      <p:sp>
        <p:nvSpPr>
          <p:cNvPr id="3" name="Объект 2">
            <a:extLst>
              <a:ext uri="{FF2B5EF4-FFF2-40B4-BE49-F238E27FC236}">
                <a16:creationId xmlns:a16="http://schemas.microsoft.com/office/drawing/2014/main" id="{5DA201E4-3F50-CE6C-DD07-830424A64FD8}"/>
              </a:ext>
            </a:extLst>
          </p:cNvPr>
          <p:cNvSpPr>
            <a:spLocks noGrp="1"/>
          </p:cNvSpPr>
          <p:nvPr>
            <p:ph sz="quarter" idx="13"/>
          </p:nvPr>
        </p:nvSpPr>
        <p:spPr>
          <a:xfrm>
            <a:off x="5282520" y="2367092"/>
            <a:ext cx="5855415" cy="3847444"/>
          </a:xfrm>
        </p:spPr>
        <p:txBody>
          <a:bodyPr>
            <a:normAutofit/>
          </a:bodyPr>
          <a:lstStyle/>
          <a:p>
            <a:r>
              <a:rPr lang="uk-UA" dirty="0"/>
              <a:t>БЕРНАЗЮК Ян (ВС) </a:t>
            </a:r>
          </a:p>
          <a:p>
            <a:r>
              <a:rPr lang="ru-RU" dirty="0" err="1">
                <a:effectLst/>
                <a:latin typeface="Helvetica" pitchFamily="2" charset="0"/>
              </a:rPr>
              <a:t>Дія</a:t>
            </a:r>
            <a:r>
              <a:rPr lang="ru-RU" dirty="0">
                <a:effectLst/>
                <a:latin typeface="Helvetica" pitchFamily="2" charset="0"/>
              </a:rPr>
              <a:t> закону в </a:t>
            </a:r>
            <a:r>
              <a:rPr lang="ru-RU" dirty="0" err="1">
                <a:effectLst/>
                <a:latin typeface="Helvetica" pitchFamily="2" charset="0"/>
              </a:rPr>
              <a:t>часі</a:t>
            </a:r>
            <a:r>
              <a:rPr lang="ru-RU" dirty="0">
                <a:effectLst/>
                <a:latin typeface="Helvetica" pitchFamily="2" charset="0"/>
              </a:rPr>
              <a:t> як </a:t>
            </a:r>
            <a:r>
              <a:rPr lang="ru-RU" dirty="0" err="1">
                <a:effectLst/>
                <a:latin typeface="Helvetica" pitchFamily="2" charset="0"/>
              </a:rPr>
              <a:t>одне</a:t>
            </a:r>
            <a:r>
              <a:rPr lang="ru-RU" dirty="0">
                <a:effectLst/>
                <a:latin typeface="Helvetica" pitchFamily="2" charset="0"/>
              </a:rPr>
              <a:t> </a:t>
            </a:r>
            <a:r>
              <a:rPr lang="ru-RU" dirty="0" err="1">
                <a:effectLst/>
                <a:latin typeface="Helvetica" pitchFamily="2" charset="0"/>
              </a:rPr>
              <a:t>із</a:t>
            </a:r>
            <a:r>
              <a:rPr lang="ru-RU" dirty="0">
                <a:effectLst/>
                <a:latin typeface="Helvetica" pitchFamily="2" charset="0"/>
              </a:rPr>
              <a:t> </a:t>
            </a:r>
            <a:r>
              <a:rPr lang="ru-RU" dirty="0" err="1">
                <a:effectLst/>
                <a:latin typeface="Helvetica" pitchFamily="2" charset="0"/>
              </a:rPr>
              <a:t>найскладніших</a:t>
            </a:r>
            <a:r>
              <a:rPr lang="ru-RU" dirty="0">
                <a:effectLst/>
                <a:latin typeface="Helvetica" pitchFamily="2" charset="0"/>
              </a:rPr>
              <a:t> </a:t>
            </a:r>
            <a:r>
              <a:rPr lang="ru-RU" dirty="0" err="1">
                <a:effectLst/>
                <a:latin typeface="Helvetica" pitchFamily="2" charset="0"/>
              </a:rPr>
              <a:t>питань</a:t>
            </a:r>
            <a:r>
              <a:rPr lang="ru-RU" dirty="0">
                <a:effectLst/>
                <a:latin typeface="Helvetica" pitchFamily="2" charset="0"/>
              </a:rPr>
              <a:t> </a:t>
            </a:r>
            <a:r>
              <a:rPr lang="ru-RU" dirty="0" err="1">
                <a:effectLst/>
                <a:latin typeface="Helvetica" pitchFamily="2" charset="0"/>
              </a:rPr>
              <a:t>правозастосування</a:t>
            </a:r>
            <a:endParaRPr lang="ru-RU" dirty="0">
              <a:effectLst/>
              <a:latin typeface="Helvetica" pitchFamily="2" charset="0"/>
            </a:endParaRPr>
          </a:p>
          <a:p>
            <a:r>
              <a:rPr lang="en" dirty="0"/>
              <a:t>https://</a:t>
            </a:r>
            <a:r>
              <a:rPr lang="en" dirty="0" err="1"/>
              <a:t>supreme.court.gov.ua</a:t>
            </a:r>
            <a:r>
              <a:rPr lang="en" dirty="0"/>
              <a:t>/</a:t>
            </a:r>
            <a:r>
              <a:rPr lang="en" dirty="0" err="1"/>
              <a:t>userfiles</a:t>
            </a:r>
            <a:r>
              <a:rPr lang="en" dirty="0"/>
              <a:t>/media/</a:t>
            </a:r>
            <a:r>
              <a:rPr lang="en" dirty="0" err="1"/>
              <a:t>new_folder_for_uploads</a:t>
            </a:r>
            <a:r>
              <a:rPr lang="en" dirty="0"/>
              <a:t>/supreme/2023_prezent/</a:t>
            </a:r>
            <a:r>
              <a:rPr lang="en" dirty="0" err="1"/>
              <a:t>Prezent_Dija_zakonu_V_chasi.pdf</a:t>
            </a:r>
            <a:endParaRPr lang="uk-UA" dirty="0"/>
          </a:p>
          <a:p>
            <a:endParaRPr lang="uk-UA" dirty="0"/>
          </a:p>
          <a:p>
            <a:endParaRPr lang="ru-UA" dirty="0"/>
          </a:p>
        </p:txBody>
      </p:sp>
    </p:spTree>
    <p:extLst>
      <p:ext uri="{BB962C8B-B14F-4D97-AF65-F5344CB8AC3E}">
        <p14:creationId xmlns:p14="http://schemas.microsoft.com/office/powerpoint/2010/main" val="2933942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Заголовок 1">
            <a:extLst>
              <a:ext uri="{FF2B5EF4-FFF2-40B4-BE49-F238E27FC236}">
                <a16:creationId xmlns:a16="http://schemas.microsoft.com/office/drawing/2014/main" id="{D44BABD7-49D4-B67A-0614-34D4DE985869}"/>
              </a:ext>
            </a:extLst>
          </p:cNvPr>
          <p:cNvSpPr>
            <a:spLocks noGrp="1"/>
          </p:cNvSpPr>
          <p:nvPr>
            <p:ph type="title"/>
          </p:nvPr>
        </p:nvSpPr>
        <p:spPr>
          <a:xfrm>
            <a:off x="641074" y="1419900"/>
            <a:ext cx="2844002" cy="4018201"/>
          </a:xfrm>
        </p:spPr>
        <p:txBody>
          <a:bodyPr>
            <a:normAutofit/>
          </a:bodyPr>
          <a:lstStyle/>
          <a:p>
            <a:pPr algn="l"/>
            <a:r>
              <a:rPr lang="ru-RU" sz="3400" b="1">
                <a:latin typeface="ui-sans-serif"/>
              </a:rPr>
              <a:t>Аналіз прецедентів ЄСПЛ</a:t>
            </a:r>
            <a:br>
              <a:rPr lang="ru-RU" sz="3400" b="1">
                <a:latin typeface="ui-sans-serif"/>
              </a:rPr>
            </a:br>
            <a:endParaRPr lang="ru-UA" sz="3400"/>
          </a:p>
        </p:txBody>
      </p:sp>
      <p:sp>
        <p:nvSpPr>
          <p:cNvPr id="3" name="Объект 2">
            <a:extLst>
              <a:ext uri="{FF2B5EF4-FFF2-40B4-BE49-F238E27FC236}">
                <a16:creationId xmlns:a16="http://schemas.microsoft.com/office/drawing/2014/main" id="{4D78D10C-63AA-AD9F-9127-006BF688029D}"/>
              </a:ext>
            </a:extLst>
          </p:cNvPr>
          <p:cNvSpPr>
            <a:spLocks noGrp="1"/>
          </p:cNvSpPr>
          <p:nvPr>
            <p:ph sz="quarter" idx="13"/>
          </p:nvPr>
        </p:nvSpPr>
        <p:spPr>
          <a:xfrm>
            <a:off x="4701008" y="1193576"/>
            <a:ext cx="6576591" cy="4470850"/>
          </a:xfrm>
        </p:spPr>
        <p:txBody>
          <a:bodyPr anchor="ctr">
            <a:normAutofit/>
          </a:bodyPr>
          <a:lstStyle/>
          <a:p>
            <a:pPr>
              <a:lnSpc>
                <a:spcPct val="110000"/>
              </a:lnSpc>
            </a:pPr>
            <a:r>
              <a:rPr lang="ru-RU" sz="1700" b="1" i="0" u="none" strike="noStrike">
                <a:effectLst/>
                <a:latin typeface="ui-sans-serif"/>
              </a:rPr>
              <a:t>1. </a:t>
            </a:r>
            <a:r>
              <a:rPr lang="en" sz="1700" b="1" i="0" u="none" strike="noStrike" err="1">
                <a:effectLst/>
                <a:latin typeface="ui-sans-serif"/>
              </a:rPr>
              <a:t>Kafkaris</a:t>
            </a:r>
            <a:r>
              <a:rPr lang="en" sz="1700" b="1" i="0" u="none" strike="noStrike">
                <a:effectLst/>
                <a:latin typeface="ui-sans-serif"/>
              </a:rPr>
              <a:t> v. Cyprus</a:t>
            </a:r>
          </a:p>
          <a:p>
            <a:pPr>
              <a:lnSpc>
                <a:spcPct val="110000"/>
              </a:lnSpc>
              <a:buFont typeface="Arial" panose="020B0604020202020204" pitchFamily="34" charset="0"/>
              <a:buChar char="•"/>
            </a:pPr>
            <a:r>
              <a:rPr lang="ru-RU" sz="1700" b="0" i="0" u="none" strike="noStrike" err="1">
                <a:effectLst/>
                <a:latin typeface="ui-sans-serif"/>
              </a:rPr>
              <a:t>Важливість</a:t>
            </a:r>
            <a:r>
              <a:rPr lang="ru-RU" sz="1700" b="0" i="0" u="none" strike="noStrike">
                <a:effectLst/>
                <a:latin typeface="ui-sans-serif"/>
              </a:rPr>
              <a:t> </a:t>
            </a:r>
            <a:r>
              <a:rPr lang="ru-RU" sz="1700" b="0" i="0" u="none" strike="noStrike" err="1">
                <a:effectLst/>
                <a:latin typeface="ui-sans-serif"/>
              </a:rPr>
              <a:t>передбачуваності</a:t>
            </a:r>
            <a:r>
              <a:rPr lang="ru-RU" sz="1700" b="0" i="0" u="none" strike="noStrike">
                <a:effectLst/>
                <a:latin typeface="ui-sans-serif"/>
              </a:rPr>
              <a:t> та </a:t>
            </a:r>
            <a:r>
              <a:rPr lang="ru-RU" sz="1700" b="0" i="0" u="none" strike="noStrike" err="1">
                <a:effectLst/>
                <a:latin typeface="ui-sans-serif"/>
              </a:rPr>
              <a:t>визначеності</a:t>
            </a:r>
            <a:r>
              <a:rPr lang="ru-RU" sz="1700" b="0" i="0" u="none" strike="noStrike">
                <a:effectLst/>
                <a:latin typeface="ui-sans-serif"/>
              </a:rPr>
              <a:t> закону. </a:t>
            </a:r>
          </a:p>
          <a:p>
            <a:pPr>
              <a:lnSpc>
                <a:spcPct val="110000"/>
              </a:lnSpc>
              <a:buFont typeface="Arial" panose="020B0604020202020204" pitchFamily="34" charset="0"/>
              <a:buChar char="•"/>
            </a:pPr>
            <a:r>
              <a:rPr lang="ru-RU" sz="1700" b="0" i="0" u="none" strike="noStrike">
                <a:effectLst/>
                <a:latin typeface="ui-sans-serif"/>
              </a:rPr>
              <a:t>ЄСПЛ </a:t>
            </a:r>
            <a:r>
              <a:rPr lang="ru-RU" sz="1700" b="0" i="0" u="none" strike="noStrike" err="1">
                <a:effectLst/>
                <a:latin typeface="ui-sans-serif"/>
              </a:rPr>
              <a:t>підкреслив</a:t>
            </a:r>
            <a:r>
              <a:rPr lang="ru-RU" sz="1700" b="0" i="0" u="none" strike="noStrike">
                <a:effectLst/>
                <a:latin typeface="ui-sans-serif"/>
              </a:rPr>
              <a:t>, </a:t>
            </a:r>
            <a:r>
              <a:rPr lang="ru-RU" sz="1700" b="0" i="0" u="none" strike="noStrike" err="1">
                <a:effectLst/>
                <a:latin typeface="ui-sans-serif"/>
              </a:rPr>
              <a:t>що</a:t>
            </a:r>
            <a:r>
              <a:rPr lang="ru-RU" sz="1700" b="0" i="0" u="none" strike="noStrike">
                <a:effectLst/>
                <a:latin typeface="ui-sans-serif"/>
              </a:rPr>
              <a:t> </a:t>
            </a:r>
            <a:r>
              <a:rPr lang="ru-RU" sz="1700" b="0" i="0" u="none" strike="noStrike" err="1">
                <a:effectLst/>
                <a:latin typeface="ui-sans-serif"/>
              </a:rPr>
              <a:t>невизначеність</a:t>
            </a:r>
            <a:r>
              <a:rPr lang="ru-RU" sz="1700" b="0" i="0" u="none" strike="noStrike">
                <a:effectLst/>
                <a:latin typeface="ui-sans-serif"/>
              </a:rPr>
              <a:t> закону </a:t>
            </a:r>
            <a:r>
              <a:rPr lang="ru-RU" sz="1700" b="0" i="0" u="none" strike="noStrike" err="1">
                <a:effectLst/>
                <a:latin typeface="ui-sans-serif"/>
              </a:rPr>
              <a:t>спричиняє</a:t>
            </a:r>
            <a:r>
              <a:rPr lang="ru-RU" sz="1700" b="0" i="0" u="none" strike="noStrike">
                <a:effectLst/>
                <a:latin typeface="ui-sans-serif"/>
              </a:rPr>
              <a:t> </a:t>
            </a:r>
            <a:r>
              <a:rPr lang="ru-RU" sz="1700" b="0" i="0" u="none" strike="noStrike" err="1">
                <a:effectLst/>
                <a:latin typeface="ui-sans-serif"/>
              </a:rPr>
              <a:t>порушення</a:t>
            </a:r>
            <a:r>
              <a:rPr lang="ru-RU" sz="1700" b="0" i="0" u="none" strike="noStrike">
                <a:effectLst/>
                <a:latin typeface="ui-sans-serif"/>
              </a:rPr>
              <a:t> ст. 7 </a:t>
            </a:r>
            <a:r>
              <a:rPr lang="ru-RU" sz="1700" b="0" i="0" u="none" strike="noStrike" err="1">
                <a:effectLst/>
                <a:latin typeface="ui-sans-serif"/>
              </a:rPr>
              <a:t>Конвенції</a:t>
            </a:r>
            <a:r>
              <a:rPr lang="ru-RU" sz="1700" b="0" i="0" u="none" strike="noStrike">
                <a:effectLst/>
                <a:latin typeface="ui-sans-serif"/>
              </a:rPr>
              <a:t>.</a:t>
            </a:r>
          </a:p>
          <a:p>
            <a:pPr>
              <a:lnSpc>
                <a:spcPct val="110000"/>
              </a:lnSpc>
            </a:pPr>
            <a:r>
              <a:rPr lang="ru-RU" sz="1700" b="1" i="0" u="none" strike="noStrike">
                <a:effectLst/>
                <a:latin typeface="ui-sans-serif"/>
              </a:rPr>
              <a:t>2. 3. </a:t>
            </a:r>
            <a:r>
              <a:rPr lang="en" sz="1700" b="1" i="0" u="none" strike="noStrike" err="1">
                <a:effectLst/>
                <a:latin typeface="ui-sans-serif"/>
              </a:rPr>
              <a:t>Sprava</a:t>
            </a:r>
            <a:r>
              <a:rPr lang="en" sz="1700" b="1" i="0" u="none" strike="noStrike">
                <a:effectLst/>
                <a:latin typeface="ui-sans-serif"/>
              </a:rPr>
              <a:t> Del Río Prada v. Spain</a:t>
            </a:r>
          </a:p>
          <a:p>
            <a:pPr>
              <a:lnSpc>
                <a:spcPct val="110000"/>
              </a:lnSpc>
              <a:buFont typeface="Arial" panose="020B0604020202020204" pitchFamily="34" charset="0"/>
              <a:buChar char="•"/>
            </a:pPr>
            <a:r>
              <a:rPr lang="ru-RU" sz="1700" b="0" i="0" u="none" strike="noStrike">
                <a:effectLst/>
                <a:latin typeface="ui-sans-serif"/>
              </a:rPr>
              <a:t>Заборона </a:t>
            </a:r>
            <a:r>
              <a:rPr lang="ru-RU" sz="1700" b="0" i="0" u="none" strike="noStrike" err="1">
                <a:effectLst/>
                <a:latin typeface="ui-sans-serif"/>
              </a:rPr>
              <a:t>погіршення</a:t>
            </a:r>
            <a:r>
              <a:rPr lang="ru-RU" sz="1700" b="0" i="0" u="none" strike="noStrike">
                <a:effectLst/>
                <a:latin typeface="ui-sans-serif"/>
              </a:rPr>
              <a:t> </a:t>
            </a:r>
            <a:r>
              <a:rPr lang="ru-RU" sz="1700" b="0" i="0" u="none" strike="noStrike" err="1">
                <a:effectLst/>
                <a:latin typeface="ui-sans-serif"/>
              </a:rPr>
              <a:t>загальних</a:t>
            </a:r>
            <a:r>
              <a:rPr lang="ru-RU" sz="1700" b="0" i="0" u="none" strike="noStrike">
                <a:effectLst/>
                <a:latin typeface="ui-sans-serif"/>
              </a:rPr>
              <a:t> умов </a:t>
            </a:r>
            <a:r>
              <a:rPr lang="ru-RU" sz="1700" b="0" i="0" u="none" strike="noStrike" err="1">
                <a:effectLst/>
                <a:latin typeface="ui-sans-serif"/>
              </a:rPr>
              <a:t>після</a:t>
            </a:r>
            <a:r>
              <a:rPr lang="ru-RU" sz="1700" b="0" i="0" u="none" strike="noStrike">
                <a:effectLst/>
                <a:latin typeface="ui-sans-serif"/>
              </a:rPr>
              <a:t> </a:t>
            </a:r>
            <a:r>
              <a:rPr lang="ru-RU" sz="1700" b="0" i="0" u="none" strike="noStrike" err="1">
                <a:effectLst/>
                <a:latin typeface="ui-sans-serif"/>
              </a:rPr>
              <a:t>призначення</a:t>
            </a:r>
            <a:r>
              <a:rPr lang="ru-RU" sz="1700" b="0" i="0" u="none" strike="noStrike">
                <a:effectLst/>
                <a:latin typeface="ui-sans-serif"/>
              </a:rPr>
              <a:t> </a:t>
            </a:r>
            <a:r>
              <a:rPr lang="ru-RU" sz="1700" b="0" i="0" u="none" strike="noStrike" err="1">
                <a:effectLst/>
                <a:latin typeface="ui-sans-serif"/>
              </a:rPr>
              <a:t>покарання</a:t>
            </a:r>
            <a:r>
              <a:rPr lang="ru-RU" sz="1700" b="0" i="0" u="none" strike="noStrike">
                <a:effectLst/>
                <a:latin typeface="ui-sans-serif"/>
              </a:rPr>
              <a:t>. </a:t>
            </a:r>
          </a:p>
          <a:p>
            <a:pPr>
              <a:lnSpc>
                <a:spcPct val="110000"/>
              </a:lnSpc>
              <a:buFont typeface="Arial" panose="020B0604020202020204" pitchFamily="34" charset="0"/>
              <a:buChar char="•"/>
            </a:pPr>
            <a:r>
              <a:rPr lang="ru-RU" sz="1700" b="0" i="0" u="none" strike="noStrike">
                <a:effectLst/>
                <a:latin typeface="ui-sans-serif"/>
              </a:rPr>
              <a:t>ЄСПЛ </a:t>
            </a:r>
            <a:r>
              <a:rPr lang="ru-RU" sz="1700" b="0" i="0" u="none" strike="noStrike" err="1">
                <a:effectLst/>
                <a:latin typeface="ui-sans-serif"/>
              </a:rPr>
              <a:t>вирішив</a:t>
            </a:r>
            <a:r>
              <a:rPr lang="ru-RU" sz="1700" b="0" i="0" u="none" strike="noStrike">
                <a:effectLst/>
                <a:latin typeface="ui-sans-serif"/>
              </a:rPr>
              <a:t>, </a:t>
            </a:r>
            <a:r>
              <a:rPr lang="ru-RU" sz="1700" b="0" i="0" u="none" strike="noStrike" err="1">
                <a:effectLst/>
                <a:latin typeface="ui-sans-serif"/>
              </a:rPr>
              <a:t>що</a:t>
            </a:r>
            <a:r>
              <a:rPr lang="ru-RU" sz="1700" b="0" i="0" u="none" strike="noStrike">
                <a:effectLst/>
                <a:latin typeface="ui-sans-serif"/>
              </a:rPr>
              <a:t> </a:t>
            </a:r>
            <a:r>
              <a:rPr lang="ru-RU" sz="1700" b="0" i="0" u="none" strike="noStrike" err="1">
                <a:effectLst/>
                <a:latin typeface="ui-sans-serif"/>
              </a:rPr>
              <a:t>такі</a:t>
            </a:r>
            <a:r>
              <a:rPr lang="ru-RU" sz="1700" b="0" i="0" u="none" strike="noStrike">
                <a:effectLst/>
                <a:latin typeface="ui-sans-serif"/>
              </a:rPr>
              <a:t> </a:t>
            </a:r>
            <a:r>
              <a:rPr lang="ru-RU" sz="1700" b="0" i="0" u="none" strike="noStrike" err="1">
                <a:effectLst/>
                <a:latin typeface="ui-sans-serif"/>
              </a:rPr>
              <a:t>зміни</a:t>
            </a:r>
            <a:r>
              <a:rPr lang="ru-RU" sz="1700" b="0" i="0" u="none" strike="noStrike">
                <a:effectLst/>
                <a:latin typeface="ui-sans-serif"/>
              </a:rPr>
              <a:t> </a:t>
            </a:r>
            <a:r>
              <a:rPr lang="ru-RU" sz="1700" b="0" i="0" u="none" strike="noStrike" err="1">
                <a:effectLst/>
                <a:latin typeface="ui-sans-serif"/>
              </a:rPr>
              <a:t>відносяться</a:t>
            </a:r>
            <a:r>
              <a:rPr lang="ru-RU" sz="1700" b="0" i="0" u="none" strike="noStrike">
                <a:effectLst/>
                <a:latin typeface="ui-sans-serif"/>
              </a:rPr>
              <a:t> до </a:t>
            </a:r>
            <a:r>
              <a:rPr lang="ru-RU" sz="1700" b="0" i="0" u="none" strike="noStrike" err="1">
                <a:effectLst/>
                <a:latin typeface="ui-sans-serif"/>
              </a:rPr>
              <a:t>сфери</a:t>
            </a:r>
            <a:r>
              <a:rPr lang="ru-RU" sz="1700" b="0" i="0" u="none" strike="noStrike">
                <a:effectLst/>
                <a:latin typeface="ui-sans-serif"/>
              </a:rPr>
              <a:t> ст. 7 </a:t>
            </a:r>
            <a:r>
              <a:rPr lang="ru-RU" sz="1700" b="0" i="0" u="none" strike="noStrike" err="1">
                <a:effectLst/>
                <a:latin typeface="ui-sans-serif"/>
              </a:rPr>
              <a:t>Конвенції</a:t>
            </a:r>
            <a:r>
              <a:rPr lang="ru-RU" sz="1700" b="0" i="0" u="none" strike="noStrike">
                <a:effectLst/>
                <a:latin typeface="ui-sans-serif"/>
              </a:rPr>
              <a:t>.</a:t>
            </a:r>
          </a:p>
          <a:p>
            <a:pPr>
              <a:lnSpc>
                <a:spcPct val="110000"/>
              </a:lnSpc>
              <a:buFont typeface="Arial" panose="020B0604020202020204" pitchFamily="34" charset="0"/>
              <a:buChar char="•"/>
            </a:pPr>
            <a:r>
              <a:rPr lang="en" sz="1700" b="0" i="0" u="none" strike="noStrike" err="1">
                <a:effectLst/>
              </a:rPr>
              <a:t>Maktouf</a:t>
            </a:r>
            <a:r>
              <a:rPr lang="en" sz="1700" b="0" i="0" u="none" strike="noStrike">
                <a:effectLst/>
              </a:rPr>
              <a:t> and </a:t>
            </a:r>
            <a:r>
              <a:rPr lang="en" sz="1700" b="0" i="0" u="none" strike="noStrike" err="1">
                <a:effectLst/>
              </a:rPr>
              <a:t>Damjanović</a:t>
            </a:r>
            <a:r>
              <a:rPr lang="en" sz="1700" b="0" i="0" u="none" strike="noStrike">
                <a:effectLst/>
              </a:rPr>
              <a:t> v. Bosnia and Herzegovina (2013)</a:t>
            </a:r>
          </a:p>
          <a:p>
            <a:pPr>
              <a:lnSpc>
                <a:spcPct val="110000"/>
              </a:lnSpc>
              <a:buFont typeface="Arial" panose="020B0604020202020204" pitchFamily="34" charset="0"/>
              <a:buChar char="•"/>
            </a:pPr>
            <a:r>
              <a:rPr lang="en" sz="1700" b="0" i="0" u="none" strike="noStrike">
                <a:effectLst/>
              </a:rPr>
              <a:t>Berardi and </a:t>
            </a:r>
            <a:r>
              <a:rPr lang="en" sz="1700" b="0" i="0" u="none" strike="noStrike" err="1">
                <a:effectLst/>
              </a:rPr>
              <a:t>Mularoni</a:t>
            </a:r>
            <a:r>
              <a:rPr lang="en" sz="1700" b="0" i="0" u="none" strike="noStrike">
                <a:effectLst/>
              </a:rPr>
              <a:t> v. San Marino (2018)</a:t>
            </a:r>
          </a:p>
          <a:p>
            <a:pPr>
              <a:lnSpc>
                <a:spcPct val="110000"/>
              </a:lnSpc>
              <a:buFont typeface="Arial" panose="020B0604020202020204" pitchFamily="34" charset="0"/>
              <a:buChar char="•"/>
            </a:pPr>
            <a:endParaRPr lang="ru-RU" sz="1700" b="0" i="0" u="none" strike="noStrike">
              <a:effectLst/>
              <a:latin typeface="ui-sans-serif"/>
            </a:endParaRPr>
          </a:p>
          <a:p>
            <a:pPr>
              <a:lnSpc>
                <a:spcPct val="110000"/>
              </a:lnSpc>
            </a:pPr>
            <a:endParaRPr lang="ru-UA" sz="170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003023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Заголовок 1">
            <a:extLst>
              <a:ext uri="{FF2B5EF4-FFF2-40B4-BE49-F238E27FC236}">
                <a16:creationId xmlns:a16="http://schemas.microsoft.com/office/drawing/2014/main" id="{AD4224DD-8535-48F4-D9BD-1071F6CA7D0E}"/>
              </a:ext>
            </a:extLst>
          </p:cNvPr>
          <p:cNvSpPr>
            <a:spLocks noGrp="1"/>
          </p:cNvSpPr>
          <p:nvPr>
            <p:ph type="title"/>
          </p:nvPr>
        </p:nvSpPr>
        <p:spPr>
          <a:xfrm>
            <a:off x="641074" y="1419900"/>
            <a:ext cx="2844002" cy="4018201"/>
          </a:xfrm>
        </p:spPr>
        <p:txBody>
          <a:bodyPr>
            <a:normAutofit/>
          </a:bodyPr>
          <a:lstStyle/>
          <a:p>
            <a:pPr algn="l"/>
            <a:r>
              <a:rPr lang="ru-RU" sz="3400" b="1">
                <a:latin typeface="ui-sans-serif"/>
              </a:rPr>
              <a:t>Аналіз прецедентів КСУ</a:t>
            </a:r>
            <a:br>
              <a:rPr lang="ru-RU" sz="3400" b="1">
                <a:latin typeface="ui-sans-serif"/>
              </a:rPr>
            </a:br>
            <a:endParaRPr lang="ru-UA" sz="3400"/>
          </a:p>
        </p:txBody>
      </p:sp>
      <p:sp>
        <p:nvSpPr>
          <p:cNvPr id="3" name="Объект 2">
            <a:extLst>
              <a:ext uri="{FF2B5EF4-FFF2-40B4-BE49-F238E27FC236}">
                <a16:creationId xmlns:a16="http://schemas.microsoft.com/office/drawing/2014/main" id="{93C6BB8D-5610-7CD8-4A6D-5872739CAE93}"/>
              </a:ext>
            </a:extLst>
          </p:cNvPr>
          <p:cNvSpPr>
            <a:spLocks noGrp="1"/>
          </p:cNvSpPr>
          <p:nvPr>
            <p:ph sz="quarter" idx="13"/>
          </p:nvPr>
        </p:nvSpPr>
        <p:spPr>
          <a:xfrm>
            <a:off x="4701008" y="1193576"/>
            <a:ext cx="6576591" cy="4470850"/>
          </a:xfrm>
        </p:spPr>
        <p:txBody>
          <a:bodyPr anchor="ctr">
            <a:normAutofit/>
          </a:bodyPr>
          <a:lstStyle/>
          <a:p>
            <a:r>
              <a:rPr lang="ru-RU" b="1" i="0" u="none" strike="noStrike" dirty="0">
                <a:effectLst/>
                <a:latin typeface="ui-sans-serif"/>
              </a:rPr>
              <a:t>1. </a:t>
            </a:r>
            <a:r>
              <a:rPr lang="ru-RU" b="1" i="0" u="none" strike="noStrike" dirty="0" err="1">
                <a:effectLst/>
                <a:latin typeface="ui-sans-serif"/>
              </a:rPr>
              <a:t>Рішення</a:t>
            </a:r>
            <a:r>
              <a:rPr lang="ru-RU" b="1" i="0" u="none" strike="noStrike" dirty="0">
                <a:effectLst/>
                <a:latin typeface="ui-sans-serif"/>
              </a:rPr>
              <a:t> КСУ </a:t>
            </a:r>
            <a:r>
              <a:rPr lang="ru-RU" b="1" i="0" u="none" strike="noStrike" dirty="0" err="1">
                <a:effectLst/>
                <a:latin typeface="ui-sans-serif"/>
              </a:rPr>
              <a:t>щодо</a:t>
            </a:r>
            <a:r>
              <a:rPr lang="ru-RU" b="1" i="0" u="none" strike="noStrike" dirty="0">
                <a:effectLst/>
                <a:latin typeface="ui-sans-serif"/>
              </a:rPr>
              <a:t> ст. 58 </a:t>
            </a:r>
            <a:r>
              <a:rPr lang="ru-RU" b="1" i="0" u="none" strike="noStrike" dirty="0" err="1">
                <a:effectLst/>
                <a:latin typeface="ui-sans-serif"/>
              </a:rPr>
              <a:t>Конституції</a:t>
            </a:r>
            <a:r>
              <a:rPr lang="ru-RU" b="1" i="0" u="none" strike="noStrike" dirty="0">
                <a:effectLst/>
                <a:latin typeface="ui-sans-serif"/>
              </a:rPr>
              <a:t> України</a:t>
            </a:r>
            <a:endParaRPr lang="ru-RU" b="1" i="0" u="none" strike="noStrike">
              <a:effectLst/>
              <a:latin typeface="ui-sans-serif"/>
            </a:endParaRPr>
          </a:p>
          <a:p>
            <a:pPr>
              <a:buFont typeface="Arial" panose="020B0604020202020204" pitchFamily="34" charset="0"/>
              <a:buChar char="•"/>
            </a:pPr>
            <a:r>
              <a:rPr lang="ru-RU" b="0" i="0" u="none" strike="noStrike" err="1">
                <a:effectLst/>
                <a:latin typeface="ui-sans-serif"/>
              </a:rPr>
              <a:t>Передбачуваність</a:t>
            </a:r>
            <a:r>
              <a:rPr lang="ru-RU" b="0" i="0" u="none" strike="noStrike">
                <a:effectLst/>
                <a:latin typeface="ui-sans-serif"/>
              </a:rPr>
              <a:t> та </a:t>
            </a:r>
            <a:r>
              <a:rPr lang="ru-RU" b="0" i="0" u="none" strike="noStrike" err="1">
                <a:effectLst/>
                <a:latin typeface="ui-sans-serif"/>
              </a:rPr>
              <a:t>визначеність</a:t>
            </a:r>
            <a:r>
              <a:rPr lang="ru-RU" b="0" i="0" u="none" strike="noStrike">
                <a:effectLst/>
                <a:latin typeface="ui-sans-serif"/>
              </a:rPr>
              <a:t> закону </a:t>
            </a:r>
            <a:r>
              <a:rPr lang="ru-RU" b="0" i="0" u="none" strike="noStrike" err="1">
                <a:effectLst/>
                <a:latin typeface="ui-sans-serif"/>
              </a:rPr>
              <a:t>є</a:t>
            </a:r>
            <a:r>
              <a:rPr lang="ru-RU" b="0" i="0" u="none" strike="noStrike">
                <a:effectLst/>
                <a:latin typeface="ui-sans-serif"/>
              </a:rPr>
              <a:t> </a:t>
            </a:r>
            <a:r>
              <a:rPr lang="ru-RU" b="0" i="0" u="none" strike="noStrike" err="1">
                <a:effectLst/>
                <a:latin typeface="ui-sans-serif"/>
              </a:rPr>
              <a:t>ключовими</a:t>
            </a:r>
            <a:r>
              <a:rPr lang="ru-RU" b="0" i="0" u="none" strike="noStrike">
                <a:effectLst/>
                <a:latin typeface="ui-sans-serif"/>
              </a:rPr>
              <a:t> </a:t>
            </a:r>
            <a:r>
              <a:rPr lang="ru-RU" b="0" i="0" u="none" strike="noStrike" err="1">
                <a:effectLst/>
                <a:latin typeface="ui-sans-serif"/>
              </a:rPr>
              <a:t>елементами</a:t>
            </a:r>
            <a:r>
              <a:rPr lang="ru-RU" b="0" i="0" u="none" strike="noStrike">
                <a:effectLst/>
                <a:latin typeface="ui-sans-serif"/>
              </a:rPr>
              <a:t> принципу </a:t>
            </a:r>
            <a:r>
              <a:rPr lang="ru-RU" b="0" i="0" u="none" strike="noStrike" err="1">
                <a:effectLst/>
                <a:latin typeface="ui-sans-serif"/>
              </a:rPr>
              <a:t>законності</a:t>
            </a:r>
            <a:r>
              <a:rPr lang="ru-RU" b="0" i="0" u="none" strike="noStrike">
                <a:effectLst/>
                <a:latin typeface="ui-sans-serif"/>
              </a:rPr>
              <a:t>. </a:t>
            </a:r>
          </a:p>
          <a:p>
            <a:pPr>
              <a:buFont typeface="Arial" panose="020B0604020202020204" pitchFamily="34" charset="0"/>
              <a:buChar char="•"/>
            </a:pPr>
            <a:r>
              <a:rPr lang="ru-RU" b="0" i="0" u="none" strike="noStrike">
                <a:effectLst/>
                <a:latin typeface="ui-sans-serif"/>
              </a:rPr>
              <a:t>Приклад: Заборона </a:t>
            </a:r>
            <a:r>
              <a:rPr lang="ru-RU" b="0" i="0" u="none" strike="noStrike" err="1">
                <a:effectLst/>
                <a:latin typeface="ui-sans-serif"/>
              </a:rPr>
              <a:t>застосування</a:t>
            </a:r>
            <a:r>
              <a:rPr lang="ru-RU" b="0" i="0" u="none" strike="noStrike">
                <a:effectLst/>
                <a:latin typeface="ui-sans-serif"/>
              </a:rPr>
              <a:t> закону за </a:t>
            </a:r>
            <a:r>
              <a:rPr lang="ru-RU" b="0" i="0" u="none" strike="noStrike" err="1">
                <a:effectLst/>
                <a:latin typeface="ui-sans-serif"/>
              </a:rPr>
              <a:t>аналогією</a:t>
            </a:r>
            <a:r>
              <a:rPr lang="ru-RU" b="0" i="0" u="none" strike="noStrike">
                <a:effectLst/>
                <a:latin typeface="ui-sans-serif"/>
              </a:rPr>
              <a:t>.</a:t>
            </a:r>
          </a:p>
          <a:p>
            <a:r>
              <a:rPr lang="ru-RU" b="1" i="0" u="none" strike="noStrike" dirty="0">
                <a:effectLst/>
                <a:latin typeface="ui-sans-serif"/>
              </a:rPr>
              <a:t>2. </a:t>
            </a:r>
            <a:r>
              <a:rPr lang="ru-RU" b="1" i="0" u="none" strike="noStrike" dirty="0" err="1">
                <a:effectLst/>
                <a:latin typeface="ui-sans-serif"/>
              </a:rPr>
              <a:t>Рішення</a:t>
            </a:r>
            <a:r>
              <a:rPr lang="ru-RU" b="1" i="0" u="none" strike="noStrike" dirty="0">
                <a:effectLst/>
                <a:latin typeface="ui-sans-serif"/>
              </a:rPr>
              <a:t> КСУ </a:t>
            </a:r>
            <a:r>
              <a:rPr lang="ru-RU" b="1" i="0" u="none" strike="noStrike" dirty="0" err="1">
                <a:effectLst/>
                <a:latin typeface="ui-sans-serif"/>
              </a:rPr>
              <a:t>щодо</a:t>
            </a:r>
            <a:r>
              <a:rPr lang="ru-RU" b="1" i="0" u="none" strike="noStrike" dirty="0">
                <a:effectLst/>
                <a:latin typeface="ui-sans-serif"/>
              </a:rPr>
              <a:t> </a:t>
            </a:r>
            <a:r>
              <a:rPr lang="ru-RU" b="1" i="0" u="none" strike="noStrike" dirty="0" err="1">
                <a:effectLst/>
                <a:latin typeface="ui-sans-serif"/>
              </a:rPr>
              <a:t>спеціальної</a:t>
            </a:r>
            <a:r>
              <a:rPr lang="ru-RU" b="1" i="0" u="none" strike="noStrike" dirty="0">
                <a:effectLst/>
                <a:latin typeface="ui-sans-serif"/>
              </a:rPr>
              <a:t> </a:t>
            </a:r>
            <a:r>
              <a:rPr lang="ru-RU" b="1" i="0" u="none" strike="noStrike" dirty="0" err="1">
                <a:effectLst/>
                <a:latin typeface="ui-sans-serif"/>
              </a:rPr>
              <a:t>конфіскації</a:t>
            </a:r>
            <a:endParaRPr lang="ru-RU" b="1" i="0" u="none" strike="noStrike">
              <a:effectLst/>
              <a:latin typeface="ui-sans-serif"/>
            </a:endParaRPr>
          </a:p>
          <a:p>
            <a:pPr>
              <a:buFont typeface="Arial" panose="020B0604020202020204" pitchFamily="34" charset="0"/>
              <a:buChar char="•"/>
            </a:pPr>
            <a:r>
              <a:rPr lang="ru-RU" b="0" i="0" u="none" strike="noStrike" err="1">
                <a:effectLst/>
                <a:latin typeface="ui-sans-serif"/>
              </a:rPr>
              <a:t>Конституційний</a:t>
            </a:r>
            <a:r>
              <a:rPr lang="ru-RU" b="0" i="0" u="none" strike="noStrike">
                <a:effectLst/>
                <a:latin typeface="ui-sans-serif"/>
              </a:rPr>
              <a:t> Суд </a:t>
            </a:r>
            <a:r>
              <a:rPr lang="ru-RU" b="0" i="0" u="none" strike="noStrike" err="1">
                <a:effectLst/>
                <a:latin typeface="ui-sans-serif"/>
              </a:rPr>
              <a:t>підкреслив</a:t>
            </a:r>
            <a:r>
              <a:rPr lang="ru-RU" b="0" i="0" u="none" strike="noStrike">
                <a:effectLst/>
                <a:latin typeface="ui-sans-serif"/>
              </a:rPr>
              <a:t>, </a:t>
            </a:r>
            <a:r>
              <a:rPr lang="ru-RU" b="0" i="0" u="none" strike="noStrike" err="1">
                <a:effectLst/>
                <a:latin typeface="ui-sans-serif"/>
              </a:rPr>
              <a:t>що</a:t>
            </a:r>
            <a:r>
              <a:rPr lang="ru-RU" b="0" i="0" u="none" strike="noStrike">
                <a:effectLst/>
                <a:latin typeface="ui-sans-serif"/>
              </a:rPr>
              <a:t> </a:t>
            </a:r>
            <a:r>
              <a:rPr lang="ru-RU" b="0" i="0" u="none" strike="noStrike" err="1">
                <a:effectLst/>
                <a:latin typeface="ui-sans-serif"/>
              </a:rPr>
              <a:t>спеціальна</a:t>
            </a:r>
            <a:r>
              <a:rPr lang="ru-RU" b="0" i="0" u="none" strike="noStrike">
                <a:effectLst/>
                <a:latin typeface="ui-sans-serif"/>
              </a:rPr>
              <a:t> </a:t>
            </a:r>
            <a:r>
              <a:rPr lang="ru-RU" b="0" i="0" u="none" strike="noStrike" err="1">
                <a:effectLst/>
                <a:latin typeface="ui-sans-serif"/>
              </a:rPr>
              <a:t>конфіскація</a:t>
            </a:r>
            <a:r>
              <a:rPr lang="ru-RU" b="0" i="0" u="none" strike="noStrike">
                <a:effectLst/>
                <a:latin typeface="ui-sans-serif"/>
              </a:rPr>
              <a:t> не </a:t>
            </a:r>
            <a:r>
              <a:rPr lang="ru-RU" b="0" i="0" u="none" strike="noStrike" err="1">
                <a:effectLst/>
                <a:latin typeface="ui-sans-serif"/>
              </a:rPr>
              <a:t>є</a:t>
            </a:r>
            <a:r>
              <a:rPr lang="ru-RU" b="0" i="0" u="none" strike="noStrike">
                <a:effectLst/>
                <a:latin typeface="ui-sans-serif"/>
              </a:rPr>
              <a:t> </a:t>
            </a:r>
            <a:r>
              <a:rPr lang="ru-RU" b="0" i="0" u="none" strike="noStrike" err="1">
                <a:effectLst/>
                <a:latin typeface="ui-sans-serif"/>
              </a:rPr>
              <a:t>каральним</a:t>
            </a:r>
            <a:r>
              <a:rPr lang="ru-RU" b="0" i="0" u="none" strike="noStrike">
                <a:effectLst/>
                <a:latin typeface="ui-sans-serif"/>
              </a:rPr>
              <a:t> заходом. </a:t>
            </a:r>
          </a:p>
          <a:p>
            <a:pPr>
              <a:buFont typeface="Arial" panose="020B0604020202020204" pitchFamily="34" charset="0"/>
              <a:buChar char="•"/>
            </a:pPr>
            <a:r>
              <a:rPr lang="ru-RU" b="0" i="0" u="none" strike="noStrike">
                <a:effectLst/>
                <a:latin typeface="ui-sans-serif"/>
              </a:rPr>
              <a:t>Приклад: </a:t>
            </a:r>
            <a:r>
              <a:rPr lang="ru-RU" b="0" i="0" u="none" strike="noStrike" err="1">
                <a:effectLst/>
                <a:latin typeface="ui-sans-serif"/>
              </a:rPr>
              <a:t>Вилучення</a:t>
            </a:r>
            <a:r>
              <a:rPr lang="ru-RU" b="0" i="0" u="none" strike="noStrike">
                <a:effectLst/>
                <a:latin typeface="ui-sans-serif"/>
              </a:rPr>
              <a:t> майна у особи, яка не </a:t>
            </a:r>
            <a:r>
              <a:rPr lang="ru-RU" b="0" i="0" u="none" strike="noStrike" err="1">
                <a:effectLst/>
                <a:latin typeface="ui-sans-serif"/>
              </a:rPr>
              <a:t>є</a:t>
            </a:r>
            <a:r>
              <a:rPr lang="ru-RU" b="0" i="0" u="none" strike="noStrike">
                <a:effectLst/>
                <a:latin typeface="ui-sans-serif"/>
              </a:rPr>
              <a:t> </a:t>
            </a:r>
            <a:r>
              <a:rPr lang="ru-RU" b="0" i="0" u="none" strike="noStrike" err="1">
                <a:effectLst/>
                <a:latin typeface="ui-sans-serif"/>
              </a:rPr>
              <a:t>його</a:t>
            </a:r>
            <a:r>
              <a:rPr lang="ru-RU" b="0" i="0" u="none" strike="noStrike">
                <a:effectLst/>
                <a:latin typeface="ui-sans-serif"/>
              </a:rPr>
              <a:t> </a:t>
            </a:r>
            <a:r>
              <a:rPr lang="ru-RU" b="0" i="0" u="none" strike="noStrike" err="1">
                <a:effectLst/>
                <a:latin typeface="ui-sans-serif"/>
              </a:rPr>
              <a:t>власником</a:t>
            </a:r>
            <a:r>
              <a:rPr lang="ru-RU" b="0" i="0" u="none" strike="noStrike">
                <a:effectLst/>
                <a:latin typeface="ui-sans-serif"/>
              </a:rPr>
              <a:t>.</a:t>
            </a:r>
          </a:p>
          <a:p>
            <a:endParaRPr lang="ru-UA"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13752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E867106-F5E3-0B8F-710A-C3B54E375678}"/>
              </a:ext>
            </a:extLst>
          </p:cNvPr>
          <p:cNvSpPr>
            <a:spLocks noGrp="1"/>
          </p:cNvSpPr>
          <p:nvPr>
            <p:ph type="title"/>
          </p:nvPr>
        </p:nvSpPr>
        <p:spPr>
          <a:xfrm>
            <a:off x="913775" y="618517"/>
            <a:ext cx="10364451" cy="1596177"/>
          </a:xfrm>
        </p:spPr>
        <p:txBody>
          <a:bodyPr>
            <a:normAutofit/>
          </a:bodyPr>
          <a:lstStyle/>
          <a:p>
            <a:r>
              <a:rPr lang="en" i="1" err="1"/>
              <a:t>Nulla</a:t>
            </a:r>
            <a:r>
              <a:rPr lang="en" i="1"/>
              <a:t> </a:t>
            </a:r>
            <a:r>
              <a:rPr lang="en" i="1" err="1"/>
              <a:t>poena</a:t>
            </a:r>
            <a:r>
              <a:rPr lang="en" i="1"/>
              <a:t> sine </a:t>
            </a:r>
            <a:r>
              <a:rPr lang="en" i="1" err="1"/>
              <a:t>lege</a:t>
            </a:r>
            <a:r>
              <a:rPr lang="en" i="1"/>
              <a:t> </a:t>
            </a:r>
            <a:r>
              <a:rPr lang="en" i="1" err="1"/>
              <a:t>parlamentaria</a:t>
            </a:r>
            <a:br>
              <a:rPr lang="en"/>
            </a:br>
            <a:endParaRPr lang="ru-UA" dirty="0"/>
          </a:p>
        </p:txBody>
      </p:sp>
      <p:graphicFrame>
        <p:nvGraphicFramePr>
          <p:cNvPr id="5" name="Объект 2">
            <a:extLst>
              <a:ext uri="{FF2B5EF4-FFF2-40B4-BE49-F238E27FC236}">
                <a16:creationId xmlns:a16="http://schemas.microsoft.com/office/drawing/2014/main" id="{5E3A10F6-C9A8-9DB8-9F24-E7D256D67D10}"/>
              </a:ext>
            </a:extLst>
          </p:cNvPr>
          <p:cNvGraphicFramePr>
            <a:graphicFrameLocks noGrp="1"/>
          </p:cNvGraphicFramePr>
          <p:nvPr>
            <p:ph sz="quarter" idx="13"/>
            <p:extLst>
              <p:ext uri="{D42A27DB-BD31-4B8C-83A1-F6EECF244321}">
                <p14:modId xmlns:p14="http://schemas.microsoft.com/office/powerpoint/2010/main" val="660282499"/>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48383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87A6753-8C07-A142-62B4-3F00E45713FF}"/>
              </a:ext>
            </a:extLst>
          </p:cNvPr>
          <p:cNvSpPr>
            <a:spLocks noGrp="1"/>
          </p:cNvSpPr>
          <p:nvPr>
            <p:ph type="title"/>
          </p:nvPr>
        </p:nvSpPr>
        <p:spPr>
          <a:xfrm>
            <a:off x="913775" y="618517"/>
            <a:ext cx="10364451" cy="1596177"/>
          </a:xfrm>
        </p:spPr>
        <p:txBody>
          <a:bodyPr>
            <a:normAutofit/>
          </a:bodyPr>
          <a:lstStyle/>
          <a:p>
            <a:r>
              <a:rPr lang="ru-RU" b="1" dirty="0" err="1">
                <a:latin typeface="ui-sans-serif"/>
              </a:rPr>
              <a:t>Сучасні</a:t>
            </a:r>
            <a:r>
              <a:rPr lang="ru-RU" b="1" dirty="0">
                <a:latin typeface="ui-sans-serif"/>
              </a:rPr>
              <a:t> </a:t>
            </a:r>
            <a:r>
              <a:rPr lang="ru-RU" b="1" dirty="0" err="1">
                <a:latin typeface="ui-sans-serif"/>
              </a:rPr>
              <a:t>проблеми</a:t>
            </a:r>
            <a:r>
              <a:rPr lang="ru-RU" b="1" dirty="0">
                <a:latin typeface="ui-sans-serif"/>
              </a:rPr>
              <a:t> </a:t>
            </a:r>
            <a:r>
              <a:rPr lang="ru-RU" b="1" dirty="0" err="1">
                <a:latin typeface="ui-sans-serif"/>
              </a:rPr>
              <a:t>реалізації</a:t>
            </a:r>
            <a:r>
              <a:rPr lang="ru-RU" b="1" dirty="0">
                <a:latin typeface="ui-sans-serif"/>
              </a:rPr>
              <a:t> принципу </a:t>
            </a:r>
            <a:r>
              <a:rPr lang="ru-RU" b="1" dirty="0" err="1">
                <a:latin typeface="ui-sans-serif"/>
              </a:rPr>
              <a:t>законності</a:t>
            </a:r>
            <a:br>
              <a:rPr lang="ru-RU" b="1" dirty="0">
                <a:latin typeface="ui-sans-serif"/>
              </a:rPr>
            </a:br>
            <a:endParaRPr lang="ru-UA" dirty="0"/>
          </a:p>
        </p:txBody>
      </p:sp>
      <p:graphicFrame>
        <p:nvGraphicFramePr>
          <p:cNvPr id="5" name="Объект 2">
            <a:extLst>
              <a:ext uri="{FF2B5EF4-FFF2-40B4-BE49-F238E27FC236}">
                <a16:creationId xmlns:a16="http://schemas.microsoft.com/office/drawing/2014/main" id="{AFD491ED-29DC-D97D-6D90-90EC4E51EDCA}"/>
              </a:ext>
            </a:extLst>
          </p:cNvPr>
          <p:cNvGraphicFramePr>
            <a:graphicFrameLocks noGrp="1"/>
          </p:cNvGraphicFramePr>
          <p:nvPr>
            <p:ph sz="quarter" idx="13"/>
            <p:extLst>
              <p:ext uri="{D42A27DB-BD31-4B8C-83A1-F6EECF244321}">
                <p14:modId xmlns:p14="http://schemas.microsoft.com/office/powerpoint/2010/main" val="2211642653"/>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0864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7D7AFFD-87B0-0BF3-D043-072F70D6665F}"/>
              </a:ext>
            </a:extLst>
          </p:cNvPr>
          <p:cNvSpPr>
            <a:spLocks noGrp="1"/>
          </p:cNvSpPr>
          <p:nvPr>
            <p:ph type="title"/>
          </p:nvPr>
        </p:nvSpPr>
        <p:spPr/>
        <p:txBody>
          <a:bodyPr/>
          <a:lstStyle/>
          <a:p>
            <a:r>
              <a:rPr lang="ru-UA" dirty="0"/>
              <a:t>НА ДОДАТОК</a:t>
            </a:r>
          </a:p>
        </p:txBody>
      </p:sp>
      <p:sp>
        <p:nvSpPr>
          <p:cNvPr id="3" name="Объект 2">
            <a:extLst>
              <a:ext uri="{FF2B5EF4-FFF2-40B4-BE49-F238E27FC236}">
                <a16:creationId xmlns:a16="http://schemas.microsoft.com/office/drawing/2014/main" id="{DFD9FAA7-ACED-54D0-A49D-B73627609D68}"/>
              </a:ext>
            </a:extLst>
          </p:cNvPr>
          <p:cNvSpPr>
            <a:spLocks noGrp="1"/>
          </p:cNvSpPr>
          <p:nvPr>
            <p:ph sz="quarter" idx="13"/>
          </p:nvPr>
        </p:nvSpPr>
        <p:spPr>
          <a:xfrm>
            <a:off x="503583" y="1868558"/>
            <a:ext cx="11224591" cy="3922642"/>
          </a:xfrm>
        </p:spPr>
        <p:txBody>
          <a:bodyPr>
            <a:normAutofit fontScale="55000" lnSpcReduction="20000"/>
          </a:bodyPr>
          <a:lstStyle/>
          <a:p>
            <a:pPr algn="l">
              <a:buFont typeface="Arial" panose="020B0604020202020204" pitchFamily="34" charset="0"/>
              <a:buChar char="•"/>
            </a:pPr>
            <a:r>
              <a:rPr lang="ru-RU" b="0" i="0" u="none" strike="noStrike" dirty="0" err="1">
                <a:solidFill>
                  <a:srgbClr val="374151"/>
                </a:solidFill>
                <a:effectLst/>
                <a:latin typeface="ui-sans-serif"/>
              </a:rPr>
              <a:t>Проєкт</a:t>
            </a:r>
            <a:r>
              <a:rPr lang="ru-RU" b="0" i="0" u="none" strike="noStrike" dirty="0">
                <a:solidFill>
                  <a:srgbClr val="374151"/>
                </a:solidFill>
                <a:effectLst/>
                <a:latin typeface="ui-sans-serif"/>
              </a:rPr>
              <a:t> нового КК України: </a:t>
            </a:r>
            <a:r>
              <a:rPr lang="en" b="0" i="0" u="sng" strike="noStrike" dirty="0">
                <a:solidFill>
                  <a:srgbClr val="374151"/>
                </a:solidFill>
                <a:effectLst/>
                <a:latin typeface="ui-sans-serif"/>
                <a:hlinkClick r:id="rId2"/>
              </a:rPr>
              <a:t>https://newcriminalcode.org.ua</a:t>
            </a:r>
            <a:endParaRPr lang="en" b="0" i="0" u="none" strike="noStrike" dirty="0">
              <a:solidFill>
                <a:srgbClr val="374151"/>
              </a:solidFill>
              <a:effectLst/>
              <a:latin typeface="ui-sans-serif"/>
            </a:endParaRPr>
          </a:p>
          <a:p>
            <a:pPr algn="l">
              <a:buFont typeface="Arial" panose="020B0604020202020204" pitchFamily="34" charset="0"/>
              <a:buChar char="•"/>
            </a:pPr>
            <a:r>
              <a:rPr lang="ru-RU" b="0" i="0" u="none" strike="noStrike" dirty="0" err="1">
                <a:solidFill>
                  <a:srgbClr val="374151"/>
                </a:solidFill>
                <a:effectLst/>
                <a:latin typeface="ui-sans-serif"/>
              </a:rPr>
              <a:t>Європейська</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конвенція</a:t>
            </a:r>
            <a:r>
              <a:rPr lang="ru-RU" b="0" i="0" u="none" strike="noStrike" dirty="0">
                <a:solidFill>
                  <a:srgbClr val="374151"/>
                </a:solidFill>
                <a:effectLst/>
                <a:latin typeface="ui-sans-serif"/>
              </a:rPr>
              <a:t> з прав </a:t>
            </a:r>
            <a:r>
              <a:rPr lang="ru-RU" b="0" i="0" u="none" strike="noStrike" dirty="0" err="1">
                <a:solidFill>
                  <a:srgbClr val="374151"/>
                </a:solidFill>
                <a:effectLst/>
                <a:latin typeface="ui-sans-serif"/>
              </a:rPr>
              <a:t>людини</a:t>
            </a:r>
            <a:r>
              <a:rPr lang="ru-RU" b="0" i="0" u="none" strike="noStrike" dirty="0">
                <a:solidFill>
                  <a:srgbClr val="374151"/>
                </a:solidFill>
                <a:effectLst/>
                <a:latin typeface="ui-sans-serif"/>
              </a:rPr>
              <a:t>: </a:t>
            </a:r>
            <a:r>
              <a:rPr lang="en" b="0" i="0" u="sng" strike="noStrike" dirty="0">
                <a:solidFill>
                  <a:srgbClr val="374151"/>
                </a:solidFill>
                <a:effectLst/>
                <a:latin typeface="ui-sans-serif"/>
                <a:hlinkClick r:id="rId3"/>
              </a:rPr>
              <a:t>https://www.echr.coe.int</a:t>
            </a:r>
            <a:endParaRPr lang="en" b="0" i="0" u="none" strike="noStrike" dirty="0">
              <a:solidFill>
                <a:srgbClr val="374151"/>
              </a:solidFill>
              <a:effectLst/>
              <a:latin typeface="ui-sans-serif"/>
            </a:endParaRPr>
          </a:p>
          <a:p>
            <a:r>
              <a:rPr lang="en" dirty="0"/>
              <a:t>KC</a:t>
            </a:r>
            <a:r>
              <a:rPr lang="uk-UA" dirty="0"/>
              <a:t>У </a:t>
            </a:r>
            <a:r>
              <a:rPr lang="en" dirty="0">
                <a:hlinkClick r:id="rId4"/>
              </a:rPr>
              <a:t>https://zakon.rada.gov.ua/laws/show/v001p710-19?spm=2b75ac3d.2ef5001f.0.0.3d4dc921YCSJ6T#Text</a:t>
            </a:r>
            <a:endParaRPr lang="uk-UA" dirty="0"/>
          </a:p>
          <a:p>
            <a:r>
              <a:rPr lang="ru-RU" b="0" i="0" u="none" strike="noStrike" dirty="0" err="1">
                <a:solidFill>
                  <a:srgbClr val="343A40"/>
                </a:solidFill>
                <a:effectLst/>
                <a:latin typeface="Nunito" pitchFamily="2" charset="0"/>
              </a:rPr>
              <a:t>Кримінальна</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політика</a:t>
            </a:r>
            <a:r>
              <a:rPr lang="ru-RU" b="0" i="0" u="none" strike="noStrike" dirty="0">
                <a:solidFill>
                  <a:srgbClr val="343A40"/>
                </a:solidFill>
                <a:effectLst/>
                <a:latin typeface="Nunito" pitchFamily="2" charset="0"/>
              </a:rPr>
              <a:t> у </a:t>
            </a:r>
            <a:r>
              <a:rPr lang="ru-RU" b="0" i="0" u="none" strike="noStrike" dirty="0" err="1">
                <a:solidFill>
                  <a:srgbClr val="343A40"/>
                </a:solidFill>
                <a:effectLst/>
                <a:latin typeface="Nunito" pitchFamily="2" charset="0"/>
              </a:rPr>
              <a:t>сфері</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покарань</a:t>
            </a:r>
            <a:r>
              <a:rPr lang="ru-RU" b="0" i="0" u="none" strike="noStrike" dirty="0">
                <a:solidFill>
                  <a:srgbClr val="343A40"/>
                </a:solidFill>
                <a:effectLst/>
                <a:latin typeface="Nunito" pitchFamily="2" charset="0"/>
              </a:rPr>
              <a:t> = </a:t>
            </a:r>
            <a:r>
              <a:rPr lang="en" b="0" i="0" u="none" strike="noStrike" dirty="0">
                <a:solidFill>
                  <a:srgbClr val="343A40"/>
                </a:solidFill>
                <a:effectLst/>
                <a:latin typeface="Nunito" pitchFamily="2" charset="0"/>
              </a:rPr>
              <a:t>Criminal Policy in the Sphere of Sentencing / </a:t>
            </a:r>
            <a:r>
              <a:rPr lang="ru-RU" b="0" i="0" u="none" strike="noStrike" dirty="0">
                <a:solidFill>
                  <a:srgbClr val="343A40"/>
                </a:solidFill>
                <a:effectLst/>
                <a:latin typeface="Nunito" pitchFamily="2" charset="0"/>
              </a:rPr>
              <a:t>Б. М. </a:t>
            </a:r>
            <a:r>
              <a:rPr lang="ru-RU" b="0" i="0" u="none" strike="noStrike" dirty="0" err="1">
                <a:solidFill>
                  <a:srgbClr val="343A40"/>
                </a:solidFill>
                <a:effectLst/>
                <a:latin typeface="Nunito" pitchFamily="2" charset="0"/>
              </a:rPr>
              <a:t>Головкін</a:t>
            </a:r>
            <a:r>
              <a:rPr lang="ru-RU" b="0" i="0" u="none" strike="noStrike" dirty="0">
                <a:solidFill>
                  <a:srgbClr val="343A40"/>
                </a:solidFill>
                <a:effectLst/>
                <a:latin typeface="Nunito" pitchFamily="2" charset="0"/>
              </a:rPr>
              <a:t>, В. </a:t>
            </a:r>
            <a:r>
              <a:rPr lang="ru-RU" b="0" i="0" u="none" strike="noStrike" dirty="0" err="1">
                <a:solidFill>
                  <a:srgbClr val="343A40"/>
                </a:solidFill>
                <a:effectLst/>
                <a:latin typeface="Nunito" pitchFamily="2" charset="0"/>
              </a:rPr>
              <a:t>О.Туляков</a:t>
            </a:r>
            <a:r>
              <a:rPr lang="ru-RU" b="0" i="0" u="none" strike="noStrike" dirty="0">
                <a:solidFill>
                  <a:srgbClr val="343A40"/>
                </a:solidFill>
                <a:effectLst/>
                <a:latin typeface="Nunito" pitchFamily="2" charset="0"/>
              </a:rPr>
              <a:t>, В. М. </a:t>
            </a:r>
            <a:r>
              <a:rPr lang="ru-RU" b="0" i="0" u="none" strike="noStrike" dirty="0" err="1">
                <a:solidFill>
                  <a:srgbClr val="343A40"/>
                </a:solidFill>
                <a:effectLst/>
                <a:latin typeface="Nunito" pitchFamily="2" charset="0"/>
              </a:rPr>
              <a:t>Бурдін</a:t>
            </a:r>
            <a:r>
              <a:rPr lang="ru-RU" b="0" i="0" u="none" strike="noStrike" dirty="0">
                <a:solidFill>
                  <a:srgbClr val="343A40"/>
                </a:solidFill>
                <a:effectLst/>
                <a:latin typeface="Nunito" pitchFamily="2" charset="0"/>
              </a:rPr>
              <a:t>, М. В. Романов, І. З. Сень, А. С. </a:t>
            </a:r>
            <a:r>
              <a:rPr lang="ru-RU" b="0" i="0" u="none" strike="noStrike" dirty="0" err="1">
                <a:solidFill>
                  <a:srgbClr val="343A40"/>
                </a:solidFill>
                <a:effectLst/>
                <a:latin typeface="Nunito" pitchFamily="2" charset="0"/>
              </a:rPr>
              <a:t>Хільченко</a:t>
            </a:r>
            <a:r>
              <a:rPr lang="ru-RU" b="0" i="0" u="none" strike="noStrike" dirty="0">
                <a:solidFill>
                  <a:srgbClr val="343A40"/>
                </a:solidFill>
                <a:effectLst/>
                <a:latin typeface="Nunito" pitchFamily="2" charset="0"/>
              </a:rPr>
              <a:t> (Макаренко); тех. ред. Ю. Д. Батан ; за ред. Б. </a:t>
            </a:r>
            <a:r>
              <a:rPr lang="ru-RU" b="0" i="0" u="none" strike="noStrike" dirty="0" err="1">
                <a:solidFill>
                  <a:srgbClr val="343A40"/>
                </a:solidFill>
                <a:effectLst/>
                <a:latin typeface="Nunito" pitchFamily="2" charset="0"/>
              </a:rPr>
              <a:t>Головкіна</a:t>
            </a:r>
            <a:r>
              <a:rPr lang="ru-RU" b="0" i="0" u="none" strike="noStrike" dirty="0">
                <a:solidFill>
                  <a:srgbClr val="343A40"/>
                </a:solidFill>
                <a:effectLst/>
                <a:latin typeface="Nunito" pitchFamily="2" charset="0"/>
              </a:rPr>
              <a:t>, Г. Шмельцер. Одеса: Гельветика, 2022. - 209 с. Режим доступу: </a:t>
            </a:r>
            <a:r>
              <a:rPr lang="en" b="0" i="0" u="none" strike="noStrike" dirty="0">
                <a:solidFill>
                  <a:srgbClr val="343A40"/>
                </a:solidFill>
                <a:effectLst/>
                <a:latin typeface="Nunito" pitchFamily="2" charset="0"/>
                <a:hlinkClick r:id="rId5"/>
              </a:rPr>
              <a:t>https://doi.org/10.32837/11300.24889</a:t>
            </a:r>
            <a:endParaRPr lang="uk-UA" b="0" i="0" u="none" strike="noStrike" dirty="0">
              <a:solidFill>
                <a:srgbClr val="343A40"/>
              </a:solidFill>
              <a:effectLst/>
              <a:latin typeface="Nunito" pitchFamily="2" charset="0"/>
            </a:endParaRPr>
          </a:p>
          <a:p>
            <a:r>
              <a:rPr lang="ru-RU" b="0" i="0" u="none" strike="noStrike" dirty="0" err="1">
                <a:solidFill>
                  <a:srgbClr val="343A40"/>
                </a:solidFill>
                <a:effectLst/>
                <a:latin typeface="Nunito" pitchFamily="2" charset="0"/>
              </a:rPr>
              <a:t>Міжнародні</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стандарти</a:t>
            </a:r>
            <a:r>
              <a:rPr lang="ru-RU" b="0" i="0" u="none" strike="noStrike" dirty="0">
                <a:solidFill>
                  <a:srgbClr val="343A40"/>
                </a:solidFill>
                <a:effectLst/>
                <a:latin typeface="Nunito" pitchFamily="2" charset="0"/>
              </a:rPr>
              <a:t> прав </a:t>
            </a:r>
            <a:r>
              <a:rPr lang="ru-RU" b="0" i="0" u="none" strike="noStrike" dirty="0" err="1">
                <a:solidFill>
                  <a:srgbClr val="343A40"/>
                </a:solidFill>
                <a:effectLst/>
                <a:latin typeface="Nunito" pitchFamily="2" charset="0"/>
              </a:rPr>
              <a:t>людини</a:t>
            </a:r>
            <a:r>
              <a:rPr lang="ru-RU" b="0" i="0" u="none" strike="noStrike" dirty="0">
                <a:solidFill>
                  <a:srgbClr val="343A40"/>
                </a:solidFill>
                <a:effectLst/>
                <a:latin typeface="Nunito" pitchFamily="2" charset="0"/>
              </a:rPr>
              <a:t> у </a:t>
            </a:r>
            <a:r>
              <a:rPr lang="ru-RU" b="0" i="0" u="none" strike="noStrike" dirty="0" err="1">
                <a:solidFill>
                  <a:srgbClr val="343A40"/>
                </a:solidFill>
                <a:effectLst/>
                <a:latin typeface="Nunito" pitchFamily="2" charset="0"/>
              </a:rPr>
              <a:t>кримінальному</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праві</a:t>
            </a:r>
            <a:r>
              <a:rPr lang="ru-RU" b="0" i="0" u="none" strike="noStrike" dirty="0">
                <a:solidFill>
                  <a:srgbClr val="343A40"/>
                </a:solidFill>
                <a:effectLst/>
                <a:latin typeface="Nunito" pitchFamily="2" charset="0"/>
              </a:rPr>
              <a:t>: компаративна перспектива = </a:t>
            </a:r>
            <a:r>
              <a:rPr lang="en" b="0" i="0" u="none" strike="noStrike" dirty="0">
                <a:solidFill>
                  <a:srgbClr val="343A40"/>
                </a:solidFill>
                <a:effectLst/>
                <a:latin typeface="Nunito" pitchFamily="2" charset="0"/>
              </a:rPr>
              <a:t>Human rights from a comparative criminal law perspective: </a:t>
            </a:r>
            <a:r>
              <a:rPr lang="ru-RU" b="0" i="0" u="none" strike="noStrike" dirty="0" err="1">
                <a:solidFill>
                  <a:srgbClr val="343A40"/>
                </a:solidFill>
                <a:effectLst/>
                <a:latin typeface="Nunito" pitchFamily="2" charset="0"/>
              </a:rPr>
              <a:t>посібник</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електрон</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навч</a:t>
            </a:r>
            <a:r>
              <a:rPr lang="ru-RU" b="0" i="0" u="none" strike="noStrike" dirty="0">
                <a:solidFill>
                  <a:srgbClr val="343A40"/>
                </a:solidFill>
                <a:effectLst/>
                <a:latin typeface="Nunito" pitchFamily="2" charset="0"/>
              </a:rPr>
              <a:t>. вид. / [Дмитро </a:t>
            </a:r>
            <a:r>
              <a:rPr lang="ru-RU" b="0" i="0" u="none" strike="noStrike" dirty="0" err="1">
                <a:solidFill>
                  <a:srgbClr val="343A40"/>
                </a:solidFill>
                <a:effectLst/>
                <a:latin typeface="Nunito" pitchFamily="2" charset="0"/>
              </a:rPr>
              <a:t>Лук’янов</a:t>
            </a:r>
            <a:r>
              <a:rPr lang="ru-RU" b="0" i="0" u="none" strike="noStrike" dirty="0">
                <a:solidFill>
                  <a:srgbClr val="343A40"/>
                </a:solidFill>
                <a:effectLst/>
                <a:latin typeface="Nunito" pitchFamily="2" charset="0"/>
              </a:rPr>
              <a:t>, Олександр </a:t>
            </a:r>
            <a:r>
              <a:rPr lang="ru-RU" b="0" i="0" u="none" strike="noStrike" dirty="0" err="1">
                <a:solidFill>
                  <a:srgbClr val="343A40"/>
                </a:solidFill>
                <a:effectLst/>
                <a:latin typeface="Nunito" pitchFamily="2" charset="0"/>
              </a:rPr>
              <a:t>Марін</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Ірина</a:t>
            </a:r>
            <a:r>
              <a:rPr lang="ru-RU" b="0" i="0" u="none" strike="noStrike" dirty="0">
                <a:solidFill>
                  <a:srgbClr val="343A40"/>
                </a:solidFill>
                <a:effectLst/>
                <a:latin typeface="Nunito" pitchFamily="2" charset="0"/>
              </a:rPr>
              <a:t> Сень, Вячеслав Туляков, </a:t>
            </a:r>
            <a:r>
              <a:rPr lang="ru-RU" b="0" i="0" u="none" strike="noStrike" dirty="0" err="1">
                <a:solidFill>
                  <a:srgbClr val="343A40"/>
                </a:solidFill>
                <a:effectLst/>
                <a:latin typeface="Nunito" pitchFamily="2" charset="0"/>
              </a:rPr>
              <a:t>Олена</a:t>
            </a:r>
            <a:r>
              <a:rPr lang="ru-RU" b="0" i="0" u="none" strike="noStrike" dirty="0">
                <a:solidFill>
                  <a:srgbClr val="343A40"/>
                </a:solidFill>
                <a:effectLst/>
                <a:latin typeface="Nunito" pitchFamily="2" charset="0"/>
              </a:rPr>
              <a:t> Уварова, </a:t>
            </a:r>
            <a:r>
              <a:rPr lang="ru-RU" b="0" i="0" u="none" strike="noStrike" dirty="0" err="1">
                <a:solidFill>
                  <a:srgbClr val="343A40"/>
                </a:solidFill>
                <a:effectLst/>
                <a:latin typeface="Nunito" pitchFamily="2" charset="0"/>
              </a:rPr>
              <a:t>Олена</a:t>
            </a:r>
            <a:r>
              <a:rPr lang="ru-RU" b="0" i="0" u="none" strike="noStrike" dirty="0">
                <a:solidFill>
                  <a:srgbClr val="343A40"/>
                </a:solidFill>
                <a:effectLst/>
                <a:latin typeface="Nunito" pitchFamily="2" charset="0"/>
              </a:rPr>
              <a:t> Харитонова, </a:t>
            </a:r>
            <a:r>
              <a:rPr lang="ru-RU" b="0" i="0" u="none" strike="noStrike" dirty="0" err="1">
                <a:solidFill>
                  <a:srgbClr val="343A40"/>
                </a:solidFill>
                <a:effectLst/>
                <a:latin typeface="Nunito" pitchFamily="2" charset="0"/>
              </a:rPr>
              <a:t>Олена</a:t>
            </a:r>
            <a:r>
              <a:rPr lang="ru-RU" b="0" i="0" u="none" strike="noStrike" dirty="0">
                <a:solidFill>
                  <a:srgbClr val="343A40"/>
                </a:solidFill>
                <a:effectLst/>
                <a:latin typeface="Nunito" pitchFamily="2" charset="0"/>
              </a:rPr>
              <a:t> Шостак]; за ред. Олени </a:t>
            </a:r>
            <a:r>
              <a:rPr lang="ru-RU" b="0" i="0" u="none" strike="noStrike" dirty="0" err="1">
                <a:solidFill>
                  <a:srgbClr val="343A40"/>
                </a:solidFill>
                <a:effectLst/>
                <a:latin typeface="Nunito" pitchFamily="2" charset="0"/>
              </a:rPr>
              <a:t>Харитонової</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Габріеле</a:t>
            </a:r>
            <a:r>
              <a:rPr lang="ru-RU" b="0" i="0" u="none" strike="noStrike" dirty="0">
                <a:solidFill>
                  <a:srgbClr val="343A40"/>
                </a:solidFill>
                <a:effectLst/>
                <a:latin typeface="Nunito" pitchFamily="2" charset="0"/>
              </a:rPr>
              <a:t> Шмельцер. – </a:t>
            </a:r>
            <a:r>
              <a:rPr lang="ru-RU" b="0" i="0" u="none" strike="noStrike" dirty="0" err="1">
                <a:solidFill>
                  <a:srgbClr val="343A40"/>
                </a:solidFill>
                <a:effectLst/>
                <a:latin typeface="Nunito" pitchFamily="2" charset="0"/>
              </a:rPr>
              <a:t>Харків</a:t>
            </a:r>
            <a:r>
              <a:rPr lang="ru-RU" b="0" i="0" u="none" strike="noStrike" dirty="0">
                <a:solidFill>
                  <a:srgbClr val="343A40"/>
                </a:solidFill>
                <a:effectLst/>
                <a:latin typeface="Nunito" pitchFamily="2" charset="0"/>
              </a:rPr>
              <a:t>: Право, 2022. – 220 с. – (</a:t>
            </a:r>
            <a:r>
              <a:rPr lang="ru-RU" b="0" i="0" u="none" strike="noStrike" dirty="0" err="1">
                <a:solidFill>
                  <a:srgbClr val="343A40"/>
                </a:solidFill>
                <a:effectLst/>
                <a:latin typeface="Nunito" pitchFamily="2" charset="0"/>
              </a:rPr>
              <a:t>Удосконалення</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магістер</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програми</a:t>
            </a:r>
            <a:r>
              <a:rPr lang="ru-RU" b="0" i="0" u="none" strike="noStrike" dirty="0">
                <a:solidFill>
                  <a:srgbClr val="343A40"/>
                </a:solidFill>
                <a:effectLst/>
                <a:latin typeface="Nunito" pitchFamily="2" charset="0"/>
              </a:rPr>
              <a:t> з </a:t>
            </a:r>
            <a:r>
              <a:rPr lang="ru-RU" b="0" i="0" u="none" strike="noStrike" dirty="0" err="1">
                <a:solidFill>
                  <a:srgbClr val="343A40"/>
                </a:solidFill>
                <a:effectLst/>
                <a:latin typeface="Nunito" pitchFamily="2" charset="0"/>
              </a:rPr>
              <a:t>кримін</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юстиції</a:t>
            </a:r>
            <a:r>
              <a:rPr lang="ru-RU" b="0" i="0" u="none" strike="noStrike" dirty="0">
                <a:solidFill>
                  <a:srgbClr val="343A40"/>
                </a:solidFill>
                <a:effectLst/>
                <a:latin typeface="Nunito" pitchFamily="2" charset="0"/>
              </a:rPr>
              <a:t> = </a:t>
            </a:r>
            <a:r>
              <a:rPr lang="en" b="0" i="0" u="none" strike="noStrike" dirty="0" err="1">
                <a:solidFill>
                  <a:srgbClr val="343A40"/>
                </a:solidFill>
                <a:effectLst/>
                <a:latin typeface="Nunito" pitchFamily="2" charset="0"/>
              </a:rPr>
              <a:t>Modernising</a:t>
            </a:r>
            <a:r>
              <a:rPr lang="en" b="0" i="0" u="none" strike="noStrike" dirty="0">
                <a:solidFill>
                  <a:srgbClr val="343A40"/>
                </a:solidFill>
                <a:effectLst/>
                <a:latin typeface="Nunito" pitchFamily="2" charset="0"/>
              </a:rPr>
              <a:t> Master’s Training on Criminal Justice. CRIMHUM). – </a:t>
            </a:r>
            <a:r>
              <a:rPr lang="ru-RU" b="0" i="0" u="none" strike="noStrike" dirty="0">
                <a:solidFill>
                  <a:srgbClr val="343A40"/>
                </a:solidFill>
                <a:effectLst/>
                <a:latin typeface="Nunito" pitchFamily="2" charset="0"/>
              </a:rPr>
              <a:t>Режим доступу: </a:t>
            </a:r>
            <a:r>
              <a:rPr lang="en" b="0" i="0" u="none" strike="noStrike" dirty="0">
                <a:solidFill>
                  <a:srgbClr val="343A40"/>
                </a:solidFill>
                <a:effectLst/>
                <a:latin typeface="Nunito" pitchFamily="2" charset="0"/>
              </a:rPr>
              <a:t>https://</a:t>
            </a:r>
            <a:r>
              <a:rPr lang="en" b="0" i="0" u="none" strike="noStrike" dirty="0" err="1">
                <a:solidFill>
                  <a:srgbClr val="343A40"/>
                </a:solidFill>
                <a:effectLst/>
                <a:latin typeface="Nunito" pitchFamily="2" charset="0"/>
              </a:rPr>
              <a:t>library.nlu.edu.ua</a:t>
            </a:r>
            <a:r>
              <a:rPr lang="en" b="0" i="0" u="none" strike="noStrike" dirty="0">
                <a:solidFill>
                  <a:srgbClr val="343A40"/>
                </a:solidFill>
                <a:effectLst/>
                <a:latin typeface="Nunito" pitchFamily="2" charset="0"/>
              </a:rPr>
              <a:t>/images/files/</a:t>
            </a:r>
            <a:r>
              <a:rPr lang="en" b="0" i="0" u="none" strike="noStrike" dirty="0" err="1">
                <a:solidFill>
                  <a:srgbClr val="343A40"/>
                </a:solidFill>
                <a:effectLst/>
                <a:latin typeface="Nunito" pitchFamily="2" charset="0"/>
              </a:rPr>
              <a:t>MSPLKP.pdf</a:t>
            </a:r>
            <a:r>
              <a:rPr lang="en" b="0" i="0" u="none" strike="noStrike" dirty="0">
                <a:solidFill>
                  <a:srgbClr val="343A40"/>
                </a:solidFill>
                <a:effectLst/>
                <a:latin typeface="Nunito" pitchFamily="2" charset="0"/>
              </a:rPr>
              <a:t>. </a:t>
            </a:r>
            <a:endParaRPr lang="uk-UA" b="0" i="0" u="none" strike="noStrike" dirty="0">
              <a:solidFill>
                <a:srgbClr val="343A40"/>
              </a:solidFill>
              <a:effectLst/>
              <a:latin typeface="Nunito" pitchFamily="2" charset="0"/>
            </a:endParaRPr>
          </a:p>
          <a:p>
            <a:r>
              <a:rPr lang="ru-RU" b="0" i="0" u="none" strike="noStrike" dirty="0">
                <a:solidFill>
                  <a:srgbClr val="343A40"/>
                </a:solidFill>
                <a:effectLst/>
                <a:latin typeface="Nunito" pitchFamily="2" charset="0"/>
              </a:rPr>
              <a:t>Туляков В. О. </a:t>
            </a:r>
            <a:r>
              <a:rPr lang="ru-RU" b="0" i="0" u="none" strike="noStrike" dirty="0" err="1">
                <a:solidFill>
                  <a:srgbClr val="343A40"/>
                </a:solidFill>
                <a:effectLst/>
                <a:latin typeface="Nunito" pitchFamily="2" charset="0"/>
              </a:rPr>
              <a:t>Сенси</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кримінального</a:t>
            </a:r>
            <a:r>
              <a:rPr lang="ru-RU" b="0" i="0" u="none" strike="noStrike" dirty="0">
                <a:solidFill>
                  <a:srgbClr val="343A40"/>
                </a:solidFill>
                <a:effectLst/>
                <a:latin typeface="Nunito" pitchFamily="2" charset="0"/>
              </a:rPr>
              <a:t> права в </a:t>
            </a:r>
            <a:r>
              <a:rPr lang="ru-RU" b="0" i="0" u="none" strike="noStrike" dirty="0" err="1">
                <a:solidFill>
                  <a:srgbClr val="343A40"/>
                </a:solidFill>
                <a:effectLst/>
                <a:latin typeface="Nunito" pitchFamily="2" charset="0"/>
              </a:rPr>
              <a:t>епоху</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нестабільності</a:t>
            </a:r>
            <a:r>
              <a:rPr lang="ru-RU" b="0" i="0" u="none" strike="noStrike" dirty="0">
                <a:solidFill>
                  <a:srgbClr val="343A40"/>
                </a:solidFill>
                <a:effectLst/>
                <a:latin typeface="Nunito" pitchFamily="2" charset="0"/>
              </a:rPr>
              <a:t> / В. О. Туляков // </a:t>
            </a:r>
            <a:r>
              <a:rPr lang="ru-RU" b="0" i="0" u="none" strike="noStrike" dirty="0" err="1">
                <a:solidFill>
                  <a:srgbClr val="343A40"/>
                </a:solidFill>
                <a:effectLst/>
                <a:latin typeface="Nunito" pitchFamily="2" charset="0"/>
              </a:rPr>
              <a:t>Правове</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життя</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сучасної</a:t>
            </a:r>
            <a:r>
              <a:rPr lang="ru-RU" b="0" i="0" u="none" strike="noStrike" dirty="0">
                <a:solidFill>
                  <a:srgbClr val="343A40"/>
                </a:solidFill>
                <a:effectLst/>
                <a:latin typeface="Nunito" pitchFamily="2" charset="0"/>
              </a:rPr>
              <a:t> України : у 3 т. : </a:t>
            </a:r>
            <a:r>
              <a:rPr lang="ru-RU" b="0" i="0" u="none" strike="noStrike" dirty="0" err="1">
                <a:solidFill>
                  <a:srgbClr val="343A40"/>
                </a:solidFill>
                <a:effectLst/>
                <a:latin typeface="Nunito" pitchFamily="2" charset="0"/>
              </a:rPr>
              <a:t>матеріали</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Міжнар</a:t>
            </a:r>
            <a:r>
              <a:rPr lang="ru-RU" b="0" i="0" u="none" strike="noStrike" dirty="0">
                <a:solidFill>
                  <a:srgbClr val="343A40"/>
                </a:solidFill>
                <a:effectLst/>
                <a:latin typeface="Nunito" pitchFamily="2" charset="0"/>
              </a:rPr>
              <a:t>. наук.-</a:t>
            </a:r>
            <a:r>
              <a:rPr lang="ru-RU" b="0" i="0" u="none" strike="noStrike" dirty="0" err="1">
                <a:solidFill>
                  <a:srgbClr val="343A40"/>
                </a:solidFill>
                <a:effectLst/>
                <a:latin typeface="Nunito" pitchFamily="2" charset="0"/>
              </a:rPr>
              <a:t>практ</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конф</a:t>
            </a:r>
            <a:r>
              <a:rPr lang="ru-RU" b="0" i="0" u="none" strike="noStrike" dirty="0">
                <a:solidFill>
                  <a:srgbClr val="343A40"/>
                </a:solidFill>
                <a:effectLst/>
                <a:latin typeface="Nunito" pitchFamily="2" charset="0"/>
              </a:rPr>
              <a:t>. (м. Одеса, 15 трав. 2020 р.) / </a:t>
            </a:r>
            <a:r>
              <a:rPr lang="ru-RU" b="0" i="0" u="none" strike="noStrike" dirty="0" err="1">
                <a:solidFill>
                  <a:srgbClr val="343A40"/>
                </a:solidFill>
                <a:effectLst/>
                <a:latin typeface="Nunito" pitchFamily="2" charset="0"/>
              </a:rPr>
              <a:t>відп</a:t>
            </a:r>
            <a:r>
              <a:rPr lang="ru-RU" b="0" i="0" u="none" strike="noStrike" dirty="0">
                <a:solidFill>
                  <a:srgbClr val="343A40"/>
                </a:solidFill>
                <a:effectLst/>
                <a:latin typeface="Nunito" pitchFamily="2" charset="0"/>
              </a:rPr>
              <a:t>. ред. М. Р. Аракелян. – Одеса : Гельветика, 2020. – Т. 3. – С. 86-88.</a:t>
            </a:r>
          </a:p>
          <a:p>
            <a:r>
              <a:rPr lang="ru-RU" b="0" i="0" u="none" strike="noStrike" dirty="0">
                <a:solidFill>
                  <a:srgbClr val="343A40"/>
                </a:solidFill>
                <a:effectLst/>
                <a:latin typeface="Nunito" pitchFamily="2" charset="0"/>
              </a:rPr>
              <a:t>Абрамович Р. М. </a:t>
            </a:r>
            <a:r>
              <a:rPr lang="ru-RU" b="0" i="0" u="none" strike="noStrike" dirty="0" err="1">
                <a:solidFill>
                  <a:srgbClr val="343A40"/>
                </a:solidFill>
                <a:effectLst/>
                <a:latin typeface="Nunito" pitchFamily="2" charset="0"/>
              </a:rPr>
              <a:t>Еволюція</a:t>
            </a:r>
            <a:r>
              <a:rPr lang="ru-RU" b="0" i="0" u="none" strike="noStrike" dirty="0">
                <a:solidFill>
                  <a:srgbClr val="343A40"/>
                </a:solidFill>
                <a:effectLst/>
                <a:latin typeface="Nunito" pitchFamily="2" charset="0"/>
              </a:rPr>
              <a:t> та </a:t>
            </a:r>
            <a:r>
              <a:rPr lang="ru-RU" b="0" i="0" u="none" strike="noStrike" dirty="0" err="1">
                <a:solidFill>
                  <a:srgbClr val="343A40"/>
                </a:solidFill>
                <a:effectLst/>
                <a:latin typeface="Nunito" pitchFamily="2" charset="0"/>
              </a:rPr>
              <a:t>співвідношення</a:t>
            </a:r>
            <a:r>
              <a:rPr lang="ru-RU" b="0" i="0" u="none" strike="noStrike" dirty="0">
                <a:solidFill>
                  <a:srgbClr val="343A40"/>
                </a:solidFill>
                <a:effectLst/>
                <a:latin typeface="Nunito" pitchFamily="2" charset="0"/>
              </a:rPr>
              <a:t> </a:t>
            </a:r>
            <a:r>
              <a:rPr lang="ru-RU" b="0" i="0" u="none" strike="noStrike" dirty="0" err="1">
                <a:solidFill>
                  <a:srgbClr val="343A40"/>
                </a:solidFill>
                <a:effectLst/>
                <a:latin typeface="Nunito" pitchFamily="2" charset="0"/>
              </a:rPr>
              <a:t>принципів</a:t>
            </a:r>
            <a:r>
              <a:rPr lang="ru-RU" b="0" i="0" u="none" strike="noStrike" dirty="0">
                <a:solidFill>
                  <a:srgbClr val="343A40"/>
                </a:solidFill>
                <a:effectLst/>
                <a:latin typeface="Nunito" pitchFamily="2" charset="0"/>
              </a:rPr>
              <a:t> "</a:t>
            </a:r>
            <a:r>
              <a:rPr lang="en" b="0" i="0" u="none" strike="noStrike" dirty="0" err="1">
                <a:solidFill>
                  <a:srgbClr val="343A40"/>
                </a:solidFill>
                <a:effectLst/>
                <a:latin typeface="Nunito" pitchFamily="2" charset="0"/>
              </a:rPr>
              <a:t>Nullum</a:t>
            </a:r>
            <a:r>
              <a:rPr lang="en" b="0" i="0" u="none" strike="noStrike" dirty="0">
                <a:solidFill>
                  <a:srgbClr val="343A40"/>
                </a:solidFill>
                <a:effectLst/>
                <a:latin typeface="Nunito" pitchFamily="2" charset="0"/>
              </a:rPr>
              <a:t> </a:t>
            </a:r>
            <a:r>
              <a:rPr lang="en" b="0" i="0" u="none" strike="noStrike" dirty="0" err="1">
                <a:solidFill>
                  <a:srgbClr val="343A40"/>
                </a:solidFill>
                <a:effectLst/>
                <a:latin typeface="Nunito" pitchFamily="2" charset="0"/>
              </a:rPr>
              <a:t>crimen</a:t>
            </a:r>
            <a:r>
              <a:rPr lang="en" b="0" i="0" u="none" strike="noStrike" dirty="0">
                <a:solidFill>
                  <a:srgbClr val="343A40"/>
                </a:solidFill>
                <a:effectLst/>
                <a:latin typeface="Nunito" pitchFamily="2" charset="0"/>
              </a:rPr>
              <a:t> sine </a:t>
            </a:r>
            <a:r>
              <a:rPr lang="en" b="0" i="0" u="none" strike="noStrike" dirty="0" err="1">
                <a:solidFill>
                  <a:srgbClr val="343A40"/>
                </a:solidFill>
                <a:effectLst/>
                <a:latin typeface="Nunito" pitchFamily="2" charset="0"/>
              </a:rPr>
              <a:t>lege</a:t>
            </a:r>
            <a:r>
              <a:rPr lang="en" b="0" i="0" u="none" strike="noStrike" dirty="0">
                <a:solidFill>
                  <a:srgbClr val="343A40"/>
                </a:solidFill>
                <a:effectLst/>
                <a:latin typeface="Nunito" pitchFamily="2" charset="0"/>
              </a:rPr>
              <a:t>, </a:t>
            </a:r>
            <a:r>
              <a:rPr lang="en" b="0" i="0" u="none" strike="noStrike" dirty="0" err="1">
                <a:solidFill>
                  <a:srgbClr val="343A40"/>
                </a:solidFill>
                <a:effectLst/>
                <a:latin typeface="Nunito" pitchFamily="2" charset="0"/>
              </a:rPr>
              <a:t>nulla</a:t>
            </a:r>
            <a:r>
              <a:rPr lang="en" b="0" i="0" u="none" strike="noStrike" dirty="0">
                <a:solidFill>
                  <a:srgbClr val="343A40"/>
                </a:solidFill>
                <a:effectLst/>
                <a:latin typeface="Nunito" pitchFamily="2" charset="0"/>
              </a:rPr>
              <a:t> </a:t>
            </a:r>
            <a:r>
              <a:rPr lang="en" b="0" i="0" u="none" strike="noStrike" dirty="0" err="1">
                <a:solidFill>
                  <a:srgbClr val="343A40"/>
                </a:solidFill>
                <a:effectLst/>
                <a:latin typeface="Nunito" pitchFamily="2" charset="0"/>
              </a:rPr>
              <a:t>poena</a:t>
            </a:r>
            <a:r>
              <a:rPr lang="en" b="0" i="0" u="none" strike="noStrike" dirty="0">
                <a:solidFill>
                  <a:srgbClr val="343A40"/>
                </a:solidFill>
                <a:effectLst/>
                <a:latin typeface="Nunito" pitchFamily="2" charset="0"/>
              </a:rPr>
              <a:t> sine </a:t>
            </a:r>
            <a:r>
              <a:rPr lang="en" b="0" i="0" u="none" strike="noStrike" dirty="0" err="1">
                <a:solidFill>
                  <a:srgbClr val="343A40"/>
                </a:solidFill>
                <a:effectLst/>
                <a:latin typeface="Nunito" pitchFamily="2" charset="0"/>
              </a:rPr>
              <a:t>lege</a:t>
            </a:r>
            <a:r>
              <a:rPr lang="en" b="0" i="0" u="none" strike="noStrike" dirty="0">
                <a:solidFill>
                  <a:srgbClr val="343A40"/>
                </a:solidFill>
                <a:effectLst/>
                <a:latin typeface="Nunito" pitchFamily="2" charset="0"/>
              </a:rPr>
              <a:t>" </a:t>
            </a:r>
            <a:r>
              <a:rPr lang="ru-RU" b="0" i="0" u="none" strike="noStrike" dirty="0">
                <a:solidFill>
                  <a:srgbClr val="343A40"/>
                </a:solidFill>
                <a:effectLst/>
                <a:latin typeface="Nunito" pitchFamily="2" charset="0"/>
              </a:rPr>
              <a:t>та "</a:t>
            </a:r>
            <a:r>
              <a:rPr lang="en" b="0" i="0" u="none" strike="noStrike" dirty="0">
                <a:solidFill>
                  <a:srgbClr val="343A40"/>
                </a:solidFill>
                <a:effectLst/>
                <a:latin typeface="Nunito" pitchFamily="2" charset="0"/>
              </a:rPr>
              <a:t>Ex post facto law" / </a:t>
            </a:r>
            <a:r>
              <a:rPr lang="ru-RU" b="0" i="0" u="none" strike="noStrike" dirty="0">
                <a:solidFill>
                  <a:srgbClr val="343A40"/>
                </a:solidFill>
                <a:effectLst/>
                <a:latin typeface="Nunito" pitchFamily="2" charset="0"/>
              </a:rPr>
              <a:t>Абрамович Р. М. // </a:t>
            </a:r>
            <a:r>
              <a:rPr lang="ru-RU" b="0" i="0" u="none" strike="noStrike" dirty="0" err="1">
                <a:solidFill>
                  <a:srgbClr val="343A40"/>
                </a:solidFill>
                <a:effectLst/>
                <a:latin typeface="Nunito" pitchFamily="2" charset="0"/>
              </a:rPr>
              <a:t>Наукові</a:t>
            </a:r>
            <a:r>
              <a:rPr lang="ru-RU" b="0" i="0" u="none" strike="noStrike" dirty="0">
                <a:solidFill>
                  <a:srgbClr val="343A40"/>
                </a:solidFill>
                <a:effectLst/>
                <a:latin typeface="Nunito" pitchFamily="2" charset="0"/>
              </a:rPr>
              <a:t> записки НаУКМА. - 2012. - Т. 129: </a:t>
            </a:r>
            <a:r>
              <a:rPr lang="ru-RU" b="0" i="0" u="none" strike="noStrike" dirty="0" err="1">
                <a:solidFill>
                  <a:srgbClr val="343A40"/>
                </a:solidFill>
                <a:effectLst/>
                <a:latin typeface="Nunito" pitchFamily="2" charset="0"/>
              </a:rPr>
              <a:t>Юридичні</a:t>
            </a:r>
            <a:r>
              <a:rPr lang="ru-RU" b="0" i="0" u="none" strike="noStrike" dirty="0">
                <a:solidFill>
                  <a:srgbClr val="343A40"/>
                </a:solidFill>
                <a:effectLst/>
                <a:latin typeface="Nunito" pitchFamily="2" charset="0"/>
              </a:rPr>
              <a:t> науки. - С. 59-62.</a:t>
            </a:r>
            <a:endParaRPr lang="ru-UA" dirty="0"/>
          </a:p>
        </p:txBody>
      </p:sp>
    </p:spTree>
    <p:extLst>
      <p:ext uri="{BB962C8B-B14F-4D97-AF65-F5344CB8AC3E}">
        <p14:creationId xmlns:p14="http://schemas.microsoft.com/office/powerpoint/2010/main" val="1614525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4125" name="Rectangle 4124">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1126762" y="1227279"/>
            <a:ext cx="4328819" cy="2509213"/>
          </a:xfrm>
        </p:spPr>
        <p:txBody>
          <a:bodyPr>
            <a:normAutofit/>
          </a:bodyPr>
          <a:lstStyle/>
          <a:p>
            <a:endParaRPr lang="ru-UA"/>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1126762" y="3812694"/>
            <a:ext cx="4328819"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solidFill>
                  <a:schemeClr val="tx1">
                    <a:lumMod val="50000"/>
                    <a:lumOff val="50000"/>
                  </a:schemeClr>
                </a:solidFill>
              </a:rPr>
              <a:t>Viacheslav TULIAKOV © 2025</a:t>
            </a:r>
            <a:endParaRPr lang="uk-UA" dirty="0">
              <a:solidFill>
                <a:schemeClr val="tx1">
                  <a:lumMod val="50000"/>
                  <a:lumOff val="50000"/>
                </a:schemeClr>
              </a:solidFill>
            </a:endParaRPr>
          </a:p>
        </p:txBody>
      </p:sp>
      <p:pic>
        <p:nvPicPr>
          <p:cNvPr id="4127" name="Picture 4126">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4129" name="Picture 4128">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3" name="Рисунок 2" descr="Изображение выглядит как текст, искусство, весы, музей&#10;&#10;Контент, сгенерированный ИИ, может содержать ошибки.">
            <a:extLst>
              <a:ext uri="{FF2B5EF4-FFF2-40B4-BE49-F238E27FC236}">
                <a16:creationId xmlns:a16="http://schemas.microsoft.com/office/drawing/2014/main" id="{380B3AF3-A4CD-13C2-511A-336633AAD23A}"/>
              </a:ext>
            </a:extLst>
          </p:cNvPr>
          <p:cNvPicPr>
            <a:picLocks noChangeAspect="1"/>
          </p:cNvPicPr>
          <p:nvPr/>
        </p:nvPicPr>
        <p:blipFill>
          <a:blip r:embed="rId3"/>
          <a:stretch>
            <a:fillRect/>
          </a:stretch>
        </p:blipFill>
        <p:spPr>
          <a:xfrm>
            <a:off x="6290459" y="948266"/>
            <a:ext cx="4743406" cy="4743406"/>
          </a:xfrm>
          <a:prstGeom prst="rect">
            <a:avLst/>
          </a:prstGeom>
        </p:spPr>
      </p:pic>
      <p:pic>
        <p:nvPicPr>
          <p:cNvPr id="4131" name="Picture 4130">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descr="Изображение выглядит как текст, искусство, весы, музей&#10;&#10;Контент, сгенерированный ИИ, может содержать ошибки.">
            <a:extLst>
              <a:ext uri="{FF2B5EF4-FFF2-40B4-BE49-F238E27FC236}">
                <a16:creationId xmlns:a16="http://schemas.microsoft.com/office/drawing/2014/main" id="{7E3809CD-46F8-705E-A145-67A542E5763E}"/>
              </a:ext>
            </a:extLst>
          </p:cNvPr>
          <p:cNvPicPr>
            <a:picLocks noChangeAspect="1"/>
          </p:cNvPicPr>
          <p:nvPr/>
        </p:nvPicPr>
        <p:blipFill>
          <a:blip r:embed="rId2"/>
          <a:stretch>
            <a:fillRect/>
          </a:stretch>
        </p:blipFill>
        <p:spPr>
          <a:xfrm>
            <a:off x="5667892" y="640831"/>
            <a:ext cx="5461389" cy="5461389"/>
          </a:xfrm>
          <a:prstGeom prst="rect">
            <a:avLst/>
          </a:prstGeom>
        </p:spPr>
      </p:pic>
      <p:pic>
        <p:nvPicPr>
          <p:cNvPr id="19" name="Picture 18">
            <a:extLst>
              <a:ext uri="{FF2B5EF4-FFF2-40B4-BE49-F238E27FC236}">
                <a16:creationId xmlns:a16="http://schemas.microsoft.com/office/drawing/2014/main" id="{00E374F5-52B2-4260-8B1C-54237931F06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F7A86EEA-53E2-EDB0-5F5C-3EB8F0940962}"/>
              </a:ext>
            </a:extLst>
          </p:cNvPr>
          <p:cNvSpPr>
            <a:spLocks noGrp="1"/>
          </p:cNvSpPr>
          <p:nvPr>
            <p:ph sz="quarter" idx="13"/>
          </p:nvPr>
        </p:nvSpPr>
        <p:spPr>
          <a:xfrm>
            <a:off x="913774" y="1053548"/>
            <a:ext cx="4393722" cy="5194853"/>
          </a:xfrm>
        </p:spPr>
        <p:txBody>
          <a:bodyPr>
            <a:normAutofit fontScale="92500"/>
          </a:bodyPr>
          <a:lstStyle/>
          <a:p>
            <a:pPr>
              <a:lnSpc>
                <a:spcPct val="110000"/>
              </a:lnSpc>
            </a:pPr>
            <a:r>
              <a:rPr lang="ru-RU" sz="1400" b="0" i="0" u="none" strike="noStrike" dirty="0">
                <a:effectLst/>
              </a:rPr>
              <a:t>Принцип </a:t>
            </a:r>
            <a:r>
              <a:rPr lang="ru-RU" sz="1400" b="0" i="0" u="none" strike="noStrike" dirty="0" err="1">
                <a:effectLst/>
              </a:rPr>
              <a:t>законності</a:t>
            </a:r>
            <a:r>
              <a:rPr lang="ru-RU" sz="1400" b="0" i="0" u="none" strike="noStrike" dirty="0">
                <a:effectLst/>
              </a:rPr>
              <a:t> та </a:t>
            </a:r>
            <a:r>
              <a:rPr lang="ru-RU" sz="1400" b="0" i="0" u="none" strike="noStrike" dirty="0" err="1">
                <a:effectLst/>
              </a:rPr>
              <a:t>його</a:t>
            </a:r>
            <a:r>
              <a:rPr lang="ru-RU" sz="1400" b="0" i="0" u="none" strike="noStrike" dirty="0">
                <a:effectLst/>
              </a:rPr>
              <a:t> </a:t>
            </a:r>
            <a:r>
              <a:rPr lang="ru-RU" sz="1400" b="0" i="0" u="none" strike="noStrike" dirty="0" err="1">
                <a:effectLst/>
              </a:rPr>
              <a:t>значення</a:t>
            </a:r>
            <a:r>
              <a:rPr lang="ru-RU" sz="1400" b="0" i="0" u="none" strike="noStrike" dirty="0">
                <a:effectLst/>
              </a:rPr>
              <a:t> в </a:t>
            </a:r>
            <a:r>
              <a:rPr lang="ru-RU" sz="1400" b="0" i="0" u="none" strike="noStrike" dirty="0" err="1">
                <a:effectLst/>
              </a:rPr>
              <a:t>кримінальному</a:t>
            </a:r>
            <a:r>
              <a:rPr lang="ru-RU" sz="1400" b="0" i="0" u="none" strike="noStrike" dirty="0">
                <a:effectLst/>
              </a:rPr>
              <a:t> </a:t>
            </a:r>
            <a:r>
              <a:rPr lang="ru-RU" sz="1400" b="0" i="0" u="none" strike="noStrike" dirty="0" err="1">
                <a:effectLst/>
              </a:rPr>
              <a:t>праві</a:t>
            </a:r>
            <a:endParaRPr lang="ru-RU" sz="1400" b="0" i="0" u="none" strike="noStrike" dirty="0">
              <a:effectLst/>
            </a:endParaRPr>
          </a:p>
          <a:p>
            <a:pPr>
              <a:lnSpc>
                <a:spcPct val="110000"/>
              </a:lnSpc>
              <a:buFont typeface="Arial" panose="020B0604020202020204" pitchFamily="34" charset="0"/>
              <a:buChar char="•"/>
            </a:pPr>
            <a:r>
              <a:rPr lang="ru-RU" sz="1400" b="0" i="0" u="none" strike="noStrike" dirty="0" err="1">
                <a:effectLst/>
              </a:rPr>
              <a:t>Вступ</a:t>
            </a:r>
            <a:r>
              <a:rPr lang="ru-RU" sz="1400" b="0" i="0" u="none" strike="noStrike" dirty="0">
                <a:effectLst/>
              </a:rPr>
              <a:t> до теми</a:t>
            </a:r>
          </a:p>
          <a:p>
            <a:pPr>
              <a:lnSpc>
                <a:spcPct val="110000"/>
              </a:lnSpc>
            </a:pPr>
            <a:r>
              <a:rPr lang="ru-RU" sz="1400" b="0" i="0" u="none" strike="noStrike" dirty="0">
                <a:effectLst/>
                <a:latin typeface="ui-sans-serif"/>
              </a:rPr>
              <a:t>Принцип </a:t>
            </a:r>
            <a:r>
              <a:rPr lang="ru-RU" sz="1400" b="0" i="0" u="none" strike="noStrike" dirty="0" err="1">
                <a:effectLst/>
                <a:latin typeface="ui-sans-serif"/>
              </a:rPr>
              <a:t>законності</a:t>
            </a:r>
            <a:r>
              <a:rPr lang="ru-RU" sz="1400" b="0" i="0" u="none" strike="noStrike" dirty="0">
                <a:effectLst/>
                <a:latin typeface="ui-sans-serif"/>
              </a:rPr>
              <a:t> </a:t>
            </a:r>
            <a:r>
              <a:rPr lang="ru-RU" sz="1400" b="0" i="0" u="none" strike="noStrike" dirty="0" err="1">
                <a:effectLst/>
                <a:latin typeface="ui-sans-serif"/>
              </a:rPr>
              <a:t>є</a:t>
            </a:r>
            <a:r>
              <a:rPr lang="ru-RU" sz="1400" b="0" i="0" u="none" strike="noStrike" dirty="0">
                <a:effectLst/>
                <a:latin typeface="ui-sans-serif"/>
              </a:rPr>
              <a:t> фундаментальною засадою </a:t>
            </a:r>
            <a:r>
              <a:rPr lang="ru-RU" sz="1400" b="0" i="0" u="none" strike="noStrike" dirty="0" err="1">
                <a:effectLst/>
                <a:latin typeface="ui-sans-serif"/>
              </a:rPr>
              <a:t>кримінального</a:t>
            </a:r>
            <a:r>
              <a:rPr lang="ru-RU" sz="1400" b="0" i="0" u="none" strike="noStrike" dirty="0">
                <a:effectLst/>
                <a:latin typeface="ui-sans-serif"/>
              </a:rPr>
              <a:t> права, </a:t>
            </a:r>
            <a:r>
              <a:rPr lang="ru-RU" sz="1400" b="0" i="0" u="none" strike="noStrike" dirty="0" err="1">
                <a:effectLst/>
                <a:latin typeface="ui-sans-serif"/>
              </a:rPr>
              <a:t>що</a:t>
            </a:r>
            <a:r>
              <a:rPr lang="ru-RU" sz="1400" b="0" i="0" u="none" strike="noStrike" dirty="0">
                <a:effectLst/>
                <a:latin typeface="ui-sans-serif"/>
              </a:rPr>
              <a:t> </a:t>
            </a:r>
            <a:r>
              <a:rPr lang="ru-RU" sz="1400" b="0" i="0" u="none" strike="noStrike" dirty="0" err="1">
                <a:effectLst/>
                <a:latin typeface="ui-sans-serif"/>
              </a:rPr>
              <a:t>забезпечує</a:t>
            </a:r>
            <a:r>
              <a:rPr lang="ru-RU" sz="1400" b="0" i="0" u="none" strike="noStrike" dirty="0">
                <a:effectLst/>
                <a:latin typeface="ui-sans-serif"/>
              </a:rPr>
              <a:t> </a:t>
            </a:r>
            <a:r>
              <a:rPr lang="ru-RU" sz="1400" b="0" i="0" u="none" strike="noStrike" dirty="0" err="1">
                <a:effectLst/>
                <a:latin typeface="ui-sans-serif"/>
              </a:rPr>
              <a:t>правову</a:t>
            </a:r>
            <a:r>
              <a:rPr lang="ru-RU" sz="1400" b="0" i="0" u="none" strike="noStrike" dirty="0">
                <a:effectLst/>
                <a:latin typeface="ui-sans-serif"/>
              </a:rPr>
              <a:t> </a:t>
            </a:r>
            <a:r>
              <a:rPr lang="ru-RU" sz="1400" b="0" i="0" u="none" strike="noStrike" dirty="0" err="1">
                <a:effectLst/>
                <a:latin typeface="ui-sans-serif"/>
              </a:rPr>
              <a:t>визначеність</a:t>
            </a:r>
            <a:r>
              <a:rPr lang="ru-RU" sz="1400" b="0" i="0" u="none" strike="noStrike" dirty="0">
                <a:effectLst/>
                <a:latin typeface="ui-sans-serif"/>
              </a:rPr>
              <a:t>, </a:t>
            </a:r>
            <a:r>
              <a:rPr lang="ru-RU" sz="1400" b="0" i="0" u="none" strike="noStrike" dirty="0" err="1">
                <a:effectLst/>
                <a:latin typeface="ui-sans-serif"/>
              </a:rPr>
              <a:t>передбачуваність</a:t>
            </a:r>
            <a:r>
              <a:rPr lang="ru-RU" sz="1400" b="0" i="0" u="none" strike="noStrike" dirty="0">
                <a:effectLst/>
                <a:latin typeface="ui-sans-serif"/>
              </a:rPr>
              <a:t> та </a:t>
            </a:r>
            <a:r>
              <a:rPr lang="ru-RU" sz="1400" b="0" i="0" u="none" strike="noStrike" dirty="0" err="1">
                <a:effectLst/>
                <a:latin typeface="ui-sans-serif"/>
              </a:rPr>
              <a:t>захист</a:t>
            </a:r>
            <a:r>
              <a:rPr lang="ru-RU" sz="1400" b="0" i="0" u="none" strike="noStrike" dirty="0">
                <a:effectLst/>
                <a:latin typeface="ui-sans-serif"/>
              </a:rPr>
              <a:t> </a:t>
            </a:r>
            <a:r>
              <a:rPr lang="ru-RU" sz="1400" b="0" i="0" u="none" strike="noStrike" dirty="0" err="1">
                <a:effectLst/>
                <a:latin typeface="ui-sans-serif"/>
              </a:rPr>
              <a:t>від</a:t>
            </a:r>
            <a:r>
              <a:rPr lang="ru-RU" sz="1400" b="0" i="0" u="none" strike="noStrike" dirty="0">
                <a:effectLst/>
                <a:latin typeface="ui-sans-serif"/>
              </a:rPr>
              <a:t> </a:t>
            </a:r>
            <a:r>
              <a:rPr lang="ru-RU" sz="1400" b="0" i="0" u="none" strike="noStrike" dirty="0" err="1">
                <a:effectLst/>
                <a:latin typeface="ui-sans-serif"/>
              </a:rPr>
              <a:t>свавілля</a:t>
            </a:r>
            <a:r>
              <a:rPr lang="ru-RU" sz="1400" b="0" i="0" u="none" strike="noStrike" dirty="0">
                <a:effectLst/>
                <a:latin typeface="ui-sans-serif"/>
              </a:rPr>
              <a:t> </a:t>
            </a:r>
            <a:r>
              <a:rPr lang="ru-RU" sz="1400" b="0" i="0" u="none" strike="noStrike" dirty="0" err="1">
                <a:effectLst/>
                <a:latin typeface="ui-sans-serif"/>
              </a:rPr>
              <a:t>державних</a:t>
            </a:r>
            <a:r>
              <a:rPr lang="ru-RU" sz="1400" b="0" i="0" u="none" strike="noStrike" dirty="0">
                <a:effectLst/>
                <a:latin typeface="ui-sans-serif"/>
              </a:rPr>
              <a:t> </a:t>
            </a:r>
            <a:r>
              <a:rPr lang="ru-RU" sz="1400" b="0" i="0" u="none" strike="noStrike" dirty="0" err="1">
                <a:effectLst/>
                <a:latin typeface="ui-sans-serif"/>
              </a:rPr>
              <a:t>органів</a:t>
            </a:r>
            <a:r>
              <a:rPr lang="ru-RU" sz="1400" b="0" i="0" u="none" strike="noStrike" dirty="0">
                <a:effectLst/>
                <a:latin typeface="ui-sans-serif"/>
              </a:rPr>
              <a:t>. </a:t>
            </a:r>
            <a:endParaRPr lang="en-US" sz="1400" b="0" i="0" u="none" strike="noStrike" dirty="0">
              <a:effectLst/>
              <a:latin typeface="ui-sans-serif"/>
            </a:endParaRPr>
          </a:p>
          <a:p>
            <a:pPr>
              <a:lnSpc>
                <a:spcPct val="110000"/>
              </a:lnSpc>
            </a:pPr>
            <a:r>
              <a:rPr lang="ru-RU" sz="1400" b="0" i="0" u="none" strike="noStrike" dirty="0" err="1">
                <a:effectLst/>
                <a:latin typeface="ui-sans-serif"/>
              </a:rPr>
              <a:t>Цей</a:t>
            </a:r>
            <a:r>
              <a:rPr lang="ru-RU" sz="1400" b="0" i="0" u="none" strike="noStrike" dirty="0">
                <a:effectLst/>
                <a:latin typeface="ui-sans-serif"/>
              </a:rPr>
              <a:t> принцип </a:t>
            </a:r>
            <a:r>
              <a:rPr lang="ru-RU" sz="1400" b="0" i="0" u="none" strike="noStrike" dirty="0" err="1">
                <a:effectLst/>
                <a:latin typeface="ui-sans-serif"/>
              </a:rPr>
              <a:t>гарантує</a:t>
            </a:r>
            <a:r>
              <a:rPr lang="ru-RU" sz="1400" b="0" i="0" u="none" strike="noStrike" dirty="0">
                <a:effectLst/>
                <a:latin typeface="ui-sans-serif"/>
              </a:rPr>
              <a:t>, </a:t>
            </a:r>
            <a:r>
              <a:rPr lang="ru-RU" sz="1400" b="0" i="0" u="none" strike="noStrike" dirty="0" err="1">
                <a:effectLst/>
                <a:latin typeface="ui-sans-serif"/>
              </a:rPr>
              <a:t>що</a:t>
            </a:r>
            <a:r>
              <a:rPr lang="ru-RU" sz="1400" b="0" i="0" u="none" strike="noStrike" dirty="0">
                <a:effectLst/>
                <a:latin typeface="ui-sans-serif"/>
              </a:rPr>
              <a:t> особа </a:t>
            </a:r>
            <a:r>
              <a:rPr lang="ru-RU" sz="1400" b="0" i="0" u="none" strike="noStrike" dirty="0" err="1">
                <a:effectLst/>
                <a:latin typeface="ui-sans-serif"/>
              </a:rPr>
              <a:t>може</a:t>
            </a:r>
            <a:r>
              <a:rPr lang="ru-RU" sz="1400" b="0" i="0" u="none" strike="noStrike" dirty="0">
                <a:effectLst/>
                <a:latin typeface="ui-sans-serif"/>
              </a:rPr>
              <a:t> бути </a:t>
            </a:r>
            <a:r>
              <a:rPr lang="ru-RU" sz="1400" b="0" i="0" u="none" strike="noStrike" dirty="0" err="1">
                <a:effectLst/>
                <a:latin typeface="ui-sans-serif"/>
              </a:rPr>
              <a:t>притягнута</a:t>
            </a:r>
            <a:r>
              <a:rPr lang="ru-RU" sz="1400" b="0" i="0" u="none" strike="noStrike" dirty="0">
                <a:effectLst/>
                <a:latin typeface="ui-sans-serif"/>
              </a:rPr>
              <a:t> до </a:t>
            </a:r>
            <a:r>
              <a:rPr lang="ru-RU" sz="1400" b="0" i="0" u="none" strike="noStrike" dirty="0" err="1">
                <a:effectLst/>
                <a:latin typeface="ui-sans-serif"/>
              </a:rPr>
              <a:t>кримінальної</a:t>
            </a:r>
            <a:r>
              <a:rPr lang="ru-RU" sz="1400" b="0" i="0" u="none" strike="noStrike" dirty="0">
                <a:effectLst/>
                <a:latin typeface="ui-sans-serif"/>
              </a:rPr>
              <a:t> </a:t>
            </a:r>
            <a:r>
              <a:rPr lang="ru-RU" sz="1400" b="0" i="0" u="none" strike="noStrike" dirty="0" err="1">
                <a:effectLst/>
                <a:latin typeface="ui-sans-serif"/>
              </a:rPr>
              <a:t>відповідальності</a:t>
            </a:r>
            <a:r>
              <a:rPr lang="ru-RU" sz="1400" b="0" i="0" u="none" strike="noStrike" dirty="0">
                <a:effectLst/>
                <a:latin typeface="ui-sans-serif"/>
              </a:rPr>
              <a:t> </a:t>
            </a:r>
            <a:r>
              <a:rPr lang="ru-RU" sz="1400" b="0" i="0" u="none" strike="noStrike" dirty="0" err="1">
                <a:effectLst/>
                <a:latin typeface="ui-sans-serif"/>
              </a:rPr>
              <a:t>лише</a:t>
            </a:r>
            <a:r>
              <a:rPr lang="ru-RU" sz="1400" b="0" i="0" u="none" strike="noStrike" dirty="0">
                <a:effectLst/>
                <a:latin typeface="ui-sans-serif"/>
              </a:rPr>
              <a:t> за </a:t>
            </a:r>
            <a:r>
              <a:rPr lang="ru-RU" sz="1400" b="0" i="0" u="none" strike="noStrike" dirty="0" err="1">
                <a:effectLst/>
                <a:latin typeface="ui-sans-serif"/>
              </a:rPr>
              <a:t>діяння</a:t>
            </a:r>
            <a:r>
              <a:rPr lang="ru-RU" sz="1400" b="0" i="0" u="none" strike="noStrike" dirty="0">
                <a:effectLst/>
                <a:latin typeface="ui-sans-serif"/>
              </a:rPr>
              <a:t>, </a:t>
            </a:r>
            <a:r>
              <a:rPr lang="ru-RU" sz="1400" b="0" i="0" u="none" strike="noStrike" dirty="0" err="1">
                <a:effectLst/>
                <a:latin typeface="ui-sans-serif"/>
              </a:rPr>
              <a:t>які</a:t>
            </a:r>
            <a:r>
              <a:rPr lang="ru-RU" sz="1400" b="0" i="0" u="none" strike="noStrike" dirty="0">
                <a:effectLst/>
                <a:latin typeface="ui-sans-serif"/>
              </a:rPr>
              <a:t> </a:t>
            </a:r>
            <a:r>
              <a:rPr lang="ru-RU" sz="1400" b="0" i="0" u="none" strike="noStrike" dirty="0" err="1">
                <a:effectLst/>
                <a:latin typeface="ui-sans-serif"/>
              </a:rPr>
              <a:t>передбачені</a:t>
            </a:r>
            <a:r>
              <a:rPr lang="ru-RU" sz="1400" b="0" i="0" u="none" strike="noStrike" dirty="0">
                <a:effectLst/>
                <a:latin typeface="ui-sans-serif"/>
              </a:rPr>
              <a:t> законом як </a:t>
            </a:r>
            <a:r>
              <a:rPr lang="ru-RU" sz="1400" b="0" i="0" u="none" strike="noStrike" dirty="0" err="1">
                <a:effectLst/>
                <a:latin typeface="ui-sans-serif"/>
              </a:rPr>
              <a:t>злочини</a:t>
            </a:r>
            <a:r>
              <a:rPr lang="ru-RU" sz="1400" b="0" i="0" u="none" strike="noStrike" dirty="0">
                <a:effectLst/>
                <a:latin typeface="ui-sans-serif"/>
              </a:rPr>
              <a:t>, і </a:t>
            </a:r>
            <a:r>
              <a:rPr lang="ru-RU" sz="1400" b="0" i="0" u="none" strike="noStrike" dirty="0" err="1">
                <a:effectLst/>
                <a:latin typeface="ui-sans-serif"/>
              </a:rPr>
              <a:t>що</a:t>
            </a:r>
            <a:r>
              <a:rPr lang="ru-RU" sz="1400" b="0" i="0" u="none" strike="noStrike" dirty="0">
                <a:effectLst/>
                <a:latin typeface="ui-sans-serif"/>
              </a:rPr>
              <a:t> </a:t>
            </a:r>
            <a:r>
              <a:rPr lang="ru-RU" sz="1400" b="0" i="0" u="none" strike="noStrike" dirty="0" err="1">
                <a:effectLst/>
                <a:latin typeface="ui-sans-serif"/>
              </a:rPr>
              <a:t>покарання</a:t>
            </a:r>
            <a:r>
              <a:rPr lang="ru-RU" sz="1400" b="0" i="0" u="none" strike="noStrike" dirty="0">
                <a:effectLst/>
                <a:latin typeface="ui-sans-serif"/>
              </a:rPr>
              <a:t> </a:t>
            </a:r>
            <a:r>
              <a:rPr lang="ru-RU" sz="1400" b="0" i="0" u="none" strike="noStrike" dirty="0" err="1">
                <a:effectLst/>
                <a:latin typeface="ui-sans-serif"/>
              </a:rPr>
              <a:t>може</a:t>
            </a:r>
            <a:r>
              <a:rPr lang="ru-RU" sz="1400" b="0" i="0" u="none" strike="noStrike" dirty="0">
                <a:effectLst/>
                <a:latin typeface="ui-sans-serif"/>
              </a:rPr>
              <a:t> бути </a:t>
            </a:r>
            <a:r>
              <a:rPr lang="ru-RU" sz="1400" b="0" i="0" u="none" strike="noStrike" dirty="0" err="1">
                <a:effectLst/>
                <a:latin typeface="ui-sans-serif"/>
              </a:rPr>
              <a:t>призначене</a:t>
            </a:r>
            <a:r>
              <a:rPr lang="ru-RU" sz="1400" b="0" i="0" u="none" strike="noStrike" dirty="0">
                <a:effectLst/>
                <a:latin typeface="ui-sans-serif"/>
              </a:rPr>
              <a:t> </a:t>
            </a:r>
            <a:r>
              <a:rPr lang="ru-RU" sz="1400" b="0" i="0" u="none" strike="noStrike" dirty="0" err="1">
                <a:effectLst/>
                <a:latin typeface="ui-sans-serif"/>
              </a:rPr>
              <a:t>лише</a:t>
            </a:r>
            <a:r>
              <a:rPr lang="ru-RU" sz="1400" b="0" i="0" u="none" strike="noStrike" dirty="0">
                <a:effectLst/>
                <a:latin typeface="ui-sans-serif"/>
              </a:rPr>
              <a:t> </a:t>
            </a:r>
            <a:r>
              <a:rPr lang="ru-RU" sz="1400" b="0" i="0" u="none" strike="noStrike" dirty="0" err="1">
                <a:effectLst/>
                <a:latin typeface="ui-sans-serif"/>
              </a:rPr>
              <a:t>відповідно</a:t>
            </a:r>
            <a:r>
              <a:rPr lang="ru-RU" sz="1400" b="0" i="0" u="none" strike="noStrike" dirty="0">
                <a:effectLst/>
                <a:latin typeface="ui-sans-serif"/>
              </a:rPr>
              <a:t> до закону.</a:t>
            </a:r>
            <a:endParaRPr lang="en-US" sz="1400" b="0" i="0" u="none" strike="noStrike" dirty="0">
              <a:effectLst/>
              <a:latin typeface="ui-sans-serif"/>
            </a:endParaRPr>
          </a:p>
          <a:p>
            <a:pPr algn="l">
              <a:buFont typeface="Arial" panose="020B0604020202020204" pitchFamily="34" charset="0"/>
              <a:buChar char="•"/>
            </a:pPr>
            <a:r>
              <a:rPr lang="ru-RU" sz="1200" b="0" i="0" u="none" strike="noStrike" dirty="0">
                <a:solidFill>
                  <a:srgbClr val="374151"/>
                </a:solidFill>
                <a:effectLst/>
                <a:latin typeface="ui-sans-serif"/>
              </a:rPr>
              <a:t>Римський статут МКС (1998): </a:t>
            </a:r>
            <a:r>
              <a:rPr lang="en" sz="1200" b="0" i="0" u="sng" strike="noStrike" dirty="0">
                <a:solidFill>
                  <a:srgbClr val="374151"/>
                </a:solidFill>
                <a:effectLst/>
                <a:latin typeface="ui-sans-serif"/>
                <a:hlinkClick r:id="rId4"/>
              </a:rPr>
              <a:t>https://www.un.org/ru/law/icc/rome_statute(r).pdf</a:t>
            </a:r>
            <a:endParaRPr lang="en" sz="1200" b="0" i="0" u="none" strike="noStrike" dirty="0">
              <a:solidFill>
                <a:srgbClr val="374151"/>
              </a:solidFill>
              <a:effectLst/>
              <a:latin typeface="ui-sans-serif"/>
            </a:endParaRPr>
          </a:p>
          <a:p>
            <a:pPr algn="l">
              <a:buFont typeface="Arial" panose="020B0604020202020204" pitchFamily="34" charset="0"/>
              <a:buChar char="•"/>
            </a:pPr>
            <a:r>
              <a:rPr lang="ru-RU" sz="1200" b="0" i="0" u="none" strike="noStrike" dirty="0" err="1">
                <a:solidFill>
                  <a:srgbClr val="374151"/>
                </a:solidFill>
                <a:effectLst/>
                <a:latin typeface="ui-sans-serif"/>
              </a:rPr>
              <a:t>Європейська</a:t>
            </a:r>
            <a:r>
              <a:rPr lang="ru-RU" sz="1200" b="0" i="0" u="none" strike="noStrike" dirty="0">
                <a:solidFill>
                  <a:srgbClr val="374151"/>
                </a:solidFill>
                <a:effectLst/>
                <a:latin typeface="ui-sans-serif"/>
              </a:rPr>
              <a:t> </a:t>
            </a:r>
            <a:r>
              <a:rPr lang="ru-RU" sz="1200" b="0" i="0" u="none" strike="noStrike" dirty="0" err="1">
                <a:solidFill>
                  <a:srgbClr val="374151"/>
                </a:solidFill>
                <a:effectLst/>
                <a:latin typeface="ui-sans-serif"/>
              </a:rPr>
              <a:t>конвенція</a:t>
            </a:r>
            <a:r>
              <a:rPr lang="ru-RU" sz="1200" b="0" i="0" u="none" strike="noStrike" dirty="0">
                <a:solidFill>
                  <a:srgbClr val="374151"/>
                </a:solidFill>
                <a:effectLst/>
                <a:latin typeface="ui-sans-serif"/>
              </a:rPr>
              <a:t> з прав </a:t>
            </a:r>
            <a:r>
              <a:rPr lang="ru-RU" sz="1200" b="0" i="0" u="none" strike="noStrike" dirty="0" err="1">
                <a:solidFill>
                  <a:srgbClr val="374151"/>
                </a:solidFill>
                <a:effectLst/>
                <a:latin typeface="ui-sans-serif"/>
              </a:rPr>
              <a:t>людини</a:t>
            </a:r>
            <a:r>
              <a:rPr lang="ru-RU" sz="1200" b="0" i="0" u="none" strike="noStrike" dirty="0">
                <a:solidFill>
                  <a:srgbClr val="374151"/>
                </a:solidFill>
                <a:effectLst/>
                <a:latin typeface="ui-sans-serif"/>
              </a:rPr>
              <a:t>: </a:t>
            </a:r>
            <a:r>
              <a:rPr lang="en" sz="1200" b="0" i="0" u="sng" strike="noStrike" dirty="0">
                <a:solidFill>
                  <a:srgbClr val="374151"/>
                </a:solidFill>
                <a:effectLst/>
                <a:latin typeface="ui-sans-serif"/>
                <a:hlinkClick r:id="rId5"/>
              </a:rPr>
              <a:t>https://www.echr.coe.int</a:t>
            </a:r>
            <a:endParaRPr lang="en" sz="1200" b="0" i="0" u="none" strike="noStrike" dirty="0">
              <a:solidFill>
                <a:srgbClr val="374151"/>
              </a:solidFill>
              <a:effectLst/>
              <a:latin typeface="ui-sans-serif"/>
            </a:endParaRPr>
          </a:p>
          <a:p>
            <a:pPr>
              <a:lnSpc>
                <a:spcPct val="110000"/>
              </a:lnSpc>
            </a:pPr>
            <a:endParaRPr lang="ru-RU" sz="1400" b="0" i="0" u="none" strike="noStrike" dirty="0">
              <a:effectLst/>
              <a:latin typeface="ui-sans-serif"/>
            </a:endParaRPr>
          </a:p>
          <a:p>
            <a:pPr marL="0" indent="0">
              <a:lnSpc>
                <a:spcPct val="110000"/>
              </a:lnSpc>
              <a:buNone/>
            </a:pPr>
            <a:br>
              <a:rPr lang="ru-RU" sz="1100" dirty="0"/>
            </a:br>
            <a:endParaRPr lang="ru-UA" sz="1100" dirty="0"/>
          </a:p>
        </p:txBody>
      </p:sp>
    </p:spTree>
    <p:extLst>
      <p:ext uri="{BB962C8B-B14F-4D97-AF65-F5344CB8AC3E}">
        <p14:creationId xmlns:p14="http://schemas.microsoft.com/office/powerpoint/2010/main" val="2072157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445EE9-DE7F-7263-09B1-421F60C84207}"/>
              </a:ext>
            </a:extLst>
          </p:cNvPr>
          <p:cNvSpPr>
            <a:spLocks noGrp="1"/>
          </p:cNvSpPr>
          <p:nvPr>
            <p:ph type="title"/>
          </p:nvPr>
        </p:nvSpPr>
        <p:spPr/>
        <p:txBody>
          <a:bodyPr/>
          <a:lstStyle/>
          <a:p>
            <a:r>
              <a:rPr lang="uk-UA" dirty="0"/>
              <a:t>СКЛАДОВІ</a:t>
            </a:r>
            <a:endParaRPr lang="ru-UA" dirty="0"/>
          </a:p>
        </p:txBody>
      </p:sp>
      <p:sp>
        <p:nvSpPr>
          <p:cNvPr id="3" name="Объект 2">
            <a:extLst>
              <a:ext uri="{FF2B5EF4-FFF2-40B4-BE49-F238E27FC236}">
                <a16:creationId xmlns:a16="http://schemas.microsoft.com/office/drawing/2014/main" id="{D3ABF9ED-EEA6-BF1D-281A-2E4B3ECB9AE6}"/>
              </a:ext>
            </a:extLst>
          </p:cNvPr>
          <p:cNvSpPr>
            <a:spLocks noGrp="1"/>
          </p:cNvSpPr>
          <p:nvPr>
            <p:ph sz="quarter" idx="13"/>
          </p:nvPr>
        </p:nvSpPr>
        <p:spPr>
          <a:xfrm>
            <a:off x="913774" y="1775792"/>
            <a:ext cx="10363826" cy="4598504"/>
          </a:xfrm>
        </p:spPr>
        <p:txBody>
          <a:bodyPr>
            <a:normAutofit fontScale="85000" lnSpcReduction="10000"/>
          </a:bodyPr>
          <a:lstStyle/>
          <a:p>
            <a:r>
              <a:rPr lang="en" b="0" i="0" u="none" strike="noStrike" dirty="0" err="1">
                <a:solidFill>
                  <a:srgbClr val="FF0000"/>
                </a:solidFill>
                <a:effectLst/>
                <a:latin typeface="ui-sans-serif"/>
              </a:rPr>
              <a:t>Nullum</a:t>
            </a:r>
            <a:r>
              <a:rPr lang="en" b="0" i="0" u="none" strike="noStrike" dirty="0">
                <a:solidFill>
                  <a:srgbClr val="FF0000"/>
                </a:solidFill>
                <a:effectLst/>
                <a:latin typeface="ui-sans-serif"/>
              </a:rPr>
              <a:t> </a:t>
            </a:r>
            <a:r>
              <a:rPr lang="en" b="0" i="0" u="none" strike="noStrike" dirty="0" err="1">
                <a:solidFill>
                  <a:srgbClr val="FF0000"/>
                </a:solidFill>
                <a:effectLst/>
                <a:latin typeface="ui-sans-serif"/>
              </a:rPr>
              <a:t>crimen</a:t>
            </a:r>
            <a:r>
              <a:rPr lang="en" b="0" i="0" u="none" strike="noStrike" dirty="0">
                <a:solidFill>
                  <a:srgbClr val="FF0000"/>
                </a:solidFill>
                <a:effectLst/>
                <a:latin typeface="ui-sans-serif"/>
              </a:rPr>
              <a:t> sine </a:t>
            </a:r>
            <a:r>
              <a:rPr lang="en" b="0" i="0" u="none" strike="noStrike" dirty="0" err="1">
                <a:solidFill>
                  <a:srgbClr val="FF0000"/>
                </a:solidFill>
                <a:effectLst/>
                <a:latin typeface="ui-sans-serif"/>
              </a:rPr>
              <a:t>lege</a:t>
            </a:r>
            <a:r>
              <a:rPr lang="en" b="0" i="0" u="none" strike="noStrike" dirty="0">
                <a:solidFill>
                  <a:srgbClr val="374151"/>
                </a:solidFill>
                <a:effectLst/>
                <a:latin typeface="ui-sans-serif"/>
              </a:rPr>
              <a:t>: "</a:t>
            </a:r>
            <a:r>
              <a:rPr lang="ru-RU" b="0" i="0" u="none" strike="noStrike" dirty="0" err="1">
                <a:solidFill>
                  <a:srgbClr val="374151"/>
                </a:solidFill>
                <a:effectLst/>
                <a:latin typeface="ui-sans-serif"/>
              </a:rPr>
              <a:t>Немає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злочину</a:t>
            </a:r>
            <a:r>
              <a:rPr lang="ru-RU" b="0" i="0" u="none" strike="noStrike" dirty="0">
                <a:solidFill>
                  <a:srgbClr val="374151"/>
                </a:solidFill>
                <a:effectLst/>
                <a:latin typeface="ui-sans-serif"/>
              </a:rPr>
              <a:t> без закону". </a:t>
            </a:r>
            <a:r>
              <a:rPr lang="ru-RU" b="0" i="0" u="none" strike="noStrike" dirty="0" err="1">
                <a:solidFill>
                  <a:srgbClr val="374151"/>
                </a:solidFill>
                <a:effectLst/>
                <a:latin typeface="ui-sans-serif"/>
              </a:rPr>
              <a:t>Це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означає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що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діяння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може</a:t>
            </a:r>
            <a:r>
              <a:rPr lang="ru-RU" b="0" i="0" u="none" strike="noStrike" dirty="0">
                <a:solidFill>
                  <a:srgbClr val="374151"/>
                </a:solidFill>
                <a:effectLst/>
                <a:latin typeface="ui-sans-serif"/>
              </a:rPr>
              <a:t> бути </a:t>
            </a:r>
            <a:r>
              <a:rPr lang="ru-RU" b="0" i="0" u="none" strike="noStrike" dirty="0" err="1">
                <a:solidFill>
                  <a:srgbClr val="374151"/>
                </a:solidFill>
                <a:effectLst/>
                <a:latin typeface="ui-sans-serif"/>
              </a:rPr>
              <a:t>визнане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злочином</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лише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тоді</a:t>
            </a:r>
            <a:r>
              <a:rPr lang="ru-RU" b="0" i="0" u="none" strike="noStrike" dirty="0">
                <a:solidFill>
                  <a:srgbClr val="374151"/>
                </a:solidFill>
                <a:effectLst/>
                <a:latin typeface="ui-sans-serif"/>
              </a:rPr>
              <a:t>, коли </a:t>
            </a:r>
            <a:r>
              <a:rPr lang="ru-RU" b="0" i="0" u="none" strike="noStrike" dirty="0" err="1">
                <a:solidFill>
                  <a:srgbClr val="374151"/>
                </a:solidFill>
                <a:effectLst/>
                <a:latin typeface="ui-sans-serif"/>
              </a:rPr>
              <a:t>воно</a:t>
            </a:r>
            <a:r>
              <a:rPr lang="ru-RU" b="0" i="0" u="none" strike="noStrike" dirty="0">
                <a:solidFill>
                  <a:srgbClr val="374151"/>
                </a:solidFill>
                <a:effectLst/>
                <a:latin typeface="ui-sans-serif"/>
              </a:rPr>
              <a:t> прямо </a:t>
            </a:r>
            <a:r>
              <a:rPr lang="ru-RU" b="0" i="0" u="none" strike="noStrike" dirty="0" err="1">
                <a:solidFill>
                  <a:srgbClr val="374151"/>
                </a:solidFill>
                <a:effectLst/>
                <a:latin typeface="ui-sans-serif"/>
              </a:rPr>
              <a:t>передбачене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кримінальним</a:t>
            </a:r>
            <a:r>
              <a:rPr lang="ru-RU" b="0" i="0" u="none" strike="noStrike" dirty="0">
                <a:solidFill>
                  <a:srgbClr val="374151"/>
                </a:solidFill>
                <a:effectLst/>
                <a:latin typeface="ui-sans-serif"/>
              </a:rPr>
              <a:t> законом. </a:t>
            </a:r>
          </a:p>
          <a:p>
            <a:r>
              <a:rPr lang="en" b="0" i="0" u="none" strike="noStrike" dirty="0" err="1">
                <a:solidFill>
                  <a:srgbClr val="374151"/>
                </a:solidFill>
                <a:effectLst/>
                <a:latin typeface="ui-sans-serif"/>
              </a:rPr>
              <a:t>Nulla</a:t>
            </a:r>
            <a:r>
              <a:rPr lang="en" b="0" i="0" u="none" strike="noStrike" dirty="0">
                <a:solidFill>
                  <a:srgbClr val="374151"/>
                </a:solidFill>
                <a:effectLst/>
                <a:latin typeface="ui-sans-serif"/>
              </a:rPr>
              <a:t> </a:t>
            </a:r>
            <a:r>
              <a:rPr lang="en" b="0" i="0" u="none" strike="noStrike" dirty="0" err="1">
                <a:solidFill>
                  <a:srgbClr val="374151"/>
                </a:solidFill>
                <a:effectLst/>
                <a:latin typeface="ui-sans-serif"/>
              </a:rPr>
              <a:t>poena</a:t>
            </a:r>
            <a:r>
              <a:rPr lang="en" b="0" i="0" u="none" strike="noStrike" dirty="0">
                <a:solidFill>
                  <a:srgbClr val="374151"/>
                </a:solidFill>
                <a:effectLst/>
                <a:latin typeface="ui-sans-serif"/>
              </a:rPr>
              <a:t> sine </a:t>
            </a:r>
            <a:r>
              <a:rPr lang="en" b="0" i="0" u="none" strike="noStrike" dirty="0" err="1">
                <a:solidFill>
                  <a:srgbClr val="374151"/>
                </a:solidFill>
                <a:effectLst/>
                <a:latin typeface="ui-sans-serif"/>
              </a:rPr>
              <a:t>lege</a:t>
            </a:r>
            <a:r>
              <a:rPr lang="en" b="0" i="0" u="none" strike="noStrike" dirty="0">
                <a:solidFill>
                  <a:srgbClr val="374151"/>
                </a:solidFill>
                <a:effectLst/>
                <a:latin typeface="ui-sans-serif"/>
              </a:rPr>
              <a:t>: "</a:t>
            </a:r>
            <a:r>
              <a:rPr lang="ru-RU" b="0" i="0" u="none" strike="noStrike" dirty="0" err="1">
                <a:solidFill>
                  <a:srgbClr val="374151"/>
                </a:solidFill>
                <a:effectLst/>
                <a:latin typeface="ui-sans-serif"/>
              </a:rPr>
              <a:t>Немає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покарання</a:t>
            </a:r>
            <a:r>
              <a:rPr lang="ru-RU" b="0" i="0" u="none" strike="noStrike" dirty="0">
                <a:solidFill>
                  <a:srgbClr val="374151"/>
                </a:solidFill>
                <a:effectLst/>
                <a:latin typeface="ui-sans-serif"/>
              </a:rPr>
              <a:t> без закону". </a:t>
            </a:r>
            <a:r>
              <a:rPr lang="ru-RU" b="0" i="0" u="none" strike="noStrike" dirty="0" err="1">
                <a:solidFill>
                  <a:srgbClr val="374151"/>
                </a:solidFill>
                <a:effectLst/>
                <a:latin typeface="ui-sans-serif"/>
              </a:rPr>
              <a:t>Це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означає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що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покарання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може</a:t>
            </a:r>
            <a:r>
              <a:rPr lang="ru-RU" b="0" i="0" u="none" strike="noStrike" dirty="0">
                <a:solidFill>
                  <a:srgbClr val="374151"/>
                </a:solidFill>
                <a:effectLst/>
                <a:latin typeface="ui-sans-serif"/>
              </a:rPr>
              <a:t> бути </a:t>
            </a:r>
            <a:r>
              <a:rPr lang="ru-RU" b="0" i="0" u="none" strike="noStrike" dirty="0" err="1">
                <a:solidFill>
                  <a:srgbClr val="374151"/>
                </a:solidFill>
                <a:effectLst/>
                <a:latin typeface="ui-sans-serif"/>
              </a:rPr>
              <a:t>призначене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лише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тоді</a:t>
            </a:r>
            <a:r>
              <a:rPr lang="ru-RU" b="0" i="0" u="none" strike="noStrike" dirty="0">
                <a:solidFill>
                  <a:srgbClr val="374151"/>
                </a:solidFill>
                <a:effectLst/>
                <a:latin typeface="ui-sans-serif"/>
              </a:rPr>
              <a:t>, коли </a:t>
            </a:r>
            <a:r>
              <a:rPr lang="ru-RU" b="0" i="0" u="none" strike="noStrike" dirty="0" err="1">
                <a:solidFill>
                  <a:srgbClr val="374151"/>
                </a:solidFill>
                <a:effectLst/>
                <a:latin typeface="ui-sans-serif"/>
              </a:rPr>
              <a:t>воно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передбачене</a:t>
            </a:r>
            <a:r>
              <a:rPr lang="ru-RU" b="0" i="0" u="none" strike="noStrike" dirty="0">
                <a:solidFill>
                  <a:srgbClr val="374151"/>
                </a:solidFill>
                <a:effectLst/>
                <a:latin typeface="ui-sans-serif"/>
              </a:rPr>
              <a:t> законом за </a:t>
            </a:r>
            <a:r>
              <a:rPr lang="ru-RU" b="0" i="0" u="none" strike="noStrike" dirty="0" err="1">
                <a:solidFill>
                  <a:srgbClr val="374151"/>
                </a:solidFill>
                <a:effectLst/>
                <a:latin typeface="ui-sans-serif"/>
              </a:rPr>
              <a:t>конкретне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злочинне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діяння</a:t>
            </a:r>
            <a:r>
              <a:rPr lang="ru-RU" b="0" i="0" u="none" strike="noStrike" dirty="0">
                <a:solidFill>
                  <a:srgbClr val="374151"/>
                </a:solidFill>
                <a:effectLst/>
                <a:latin typeface="ui-sans-serif"/>
              </a:rPr>
              <a:t>. </a:t>
            </a:r>
          </a:p>
          <a:p>
            <a:r>
              <a:rPr lang="en" b="0" i="0" u="none" strike="noStrike" dirty="0">
                <a:solidFill>
                  <a:srgbClr val="FF0000"/>
                </a:solidFill>
                <a:effectLst/>
                <a:latin typeface="ui-sans-serif"/>
              </a:rPr>
              <a:t>Lex </a:t>
            </a:r>
            <a:r>
              <a:rPr lang="en" b="0" i="0" u="none" strike="noStrike" dirty="0" err="1">
                <a:solidFill>
                  <a:srgbClr val="FF0000"/>
                </a:solidFill>
                <a:effectLst/>
                <a:latin typeface="ui-sans-serif"/>
              </a:rPr>
              <a:t>certa</a:t>
            </a:r>
            <a:r>
              <a:rPr lang="en" b="0" i="0" u="none" strike="noStrike" dirty="0">
                <a:solidFill>
                  <a:srgbClr val="374151"/>
                </a:solidFill>
                <a:effectLst/>
                <a:latin typeface="ui-sans-serif"/>
              </a:rPr>
              <a:t>: </a:t>
            </a:r>
            <a:r>
              <a:rPr lang="ru-RU" b="0" i="0" u="none" strike="noStrike" dirty="0" err="1">
                <a:solidFill>
                  <a:srgbClr val="374151"/>
                </a:solidFill>
                <a:effectLst/>
                <a:latin typeface="ui-sans-serif"/>
              </a:rPr>
              <a:t>Вимога</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визначеності</a:t>
            </a:r>
            <a:r>
              <a:rPr lang="ru-RU" b="0" i="0" u="none" strike="noStrike" dirty="0">
                <a:solidFill>
                  <a:srgbClr val="374151"/>
                </a:solidFill>
                <a:effectLst/>
                <a:latin typeface="ui-sans-serif"/>
              </a:rPr>
              <a:t> закону. </a:t>
            </a:r>
            <a:r>
              <a:rPr lang="ru-RU" b="0" i="0" u="none" strike="noStrike" dirty="0" err="1">
                <a:solidFill>
                  <a:srgbClr val="374151"/>
                </a:solidFill>
                <a:effectLst/>
                <a:latin typeface="ui-sans-serif"/>
              </a:rPr>
              <a:t>Кримінальний</a:t>
            </a:r>
            <a:r>
              <a:rPr lang="ru-RU" b="0" i="0" u="none" strike="noStrike" dirty="0">
                <a:solidFill>
                  <a:srgbClr val="374151"/>
                </a:solidFill>
                <a:effectLst/>
                <a:latin typeface="ui-sans-serif"/>
              </a:rPr>
              <a:t> закон повинен бути </a:t>
            </a:r>
            <a:r>
              <a:rPr lang="ru-RU" b="0" i="0" u="none" strike="noStrike" dirty="0" err="1">
                <a:solidFill>
                  <a:srgbClr val="374151"/>
                </a:solidFill>
                <a:effectLst/>
                <a:latin typeface="ui-sans-serif"/>
              </a:rPr>
              <a:t>чітким</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зрозумілим</a:t>
            </a:r>
            <a:r>
              <a:rPr lang="ru-RU" b="0" i="0" u="none" strike="noStrike" dirty="0">
                <a:solidFill>
                  <a:srgbClr val="374151"/>
                </a:solidFill>
                <a:effectLst/>
                <a:latin typeface="ui-sans-serif"/>
              </a:rPr>
              <a:t> і </a:t>
            </a:r>
            <a:r>
              <a:rPr lang="ru-RU" b="0" i="0" u="none" strike="noStrike" dirty="0" err="1">
                <a:solidFill>
                  <a:srgbClr val="374151"/>
                </a:solidFill>
                <a:effectLst/>
                <a:latin typeface="ui-sans-serif"/>
              </a:rPr>
              <a:t>недвозначним</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щоб</a:t>
            </a:r>
            <a:r>
              <a:rPr lang="ru-RU" b="0" i="0" u="none" strike="noStrike" dirty="0">
                <a:solidFill>
                  <a:srgbClr val="374151"/>
                </a:solidFill>
                <a:effectLst/>
                <a:latin typeface="ui-sans-serif"/>
              </a:rPr>
              <a:t> особа могла </a:t>
            </a:r>
            <a:r>
              <a:rPr lang="ru-RU" b="0" i="0" u="none" strike="noStrike" dirty="0" err="1">
                <a:solidFill>
                  <a:srgbClr val="374151"/>
                </a:solidFill>
                <a:effectLst/>
                <a:latin typeface="ui-sans-serif"/>
              </a:rPr>
              <a:t>передбачити</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наслідки</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своїх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дій</a:t>
            </a:r>
            <a:r>
              <a:rPr lang="ru-RU" b="0" i="0" u="none" strike="noStrike" dirty="0">
                <a:solidFill>
                  <a:srgbClr val="374151"/>
                </a:solidFill>
                <a:effectLst/>
                <a:latin typeface="ui-sans-serif"/>
              </a:rPr>
              <a:t>. </a:t>
            </a:r>
          </a:p>
          <a:p>
            <a:r>
              <a:rPr lang="en" b="0" i="0" u="none" strike="noStrike" dirty="0">
                <a:solidFill>
                  <a:srgbClr val="FF0000"/>
                </a:solidFill>
                <a:effectLst/>
                <a:latin typeface="ui-sans-serif"/>
              </a:rPr>
              <a:t>Lex stricta</a:t>
            </a:r>
            <a:r>
              <a:rPr lang="en" b="0" i="0" u="none" strike="noStrike" dirty="0">
                <a:solidFill>
                  <a:srgbClr val="374151"/>
                </a:solidFill>
                <a:effectLst/>
                <a:latin typeface="ui-sans-serif"/>
              </a:rPr>
              <a:t>: </a:t>
            </a:r>
            <a:r>
              <a:rPr lang="ru-RU" b="0" i="0" u="none" strike="noStrike" dirty="0">
                <a:solidFill>
                  <a:srgbClr val="374151"/>
                </a:solidFill>
                <a:effectLst/>
                <a:latin typeface="ui-sans-serif"/>
              </a:rPr>
              <a:t>Заборона </a:t>
            </a:r>
            <a:r>
              <a:rPr lang="ru-RU" b="0" i="0" u="none" strike="noStrike" dirty="0" err="1">
                <a:solidFill>
                  <a:srgbClr val="374151"/>
                </a:solidFill>
                <a:effectLst/>
                <a:latin typeface="ui-sans-serif"/>
              </a:rPr>
              <a:t>застосування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аналогії</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Це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означає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що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кримінальний</a:t>
            </a:r>
            <a:r>
              <a:rPr lang="ru-RU" b="0" i="0" u="none" strike="noStrike" dirty="0">
                <a:solidFill>
                  <a:srgbClr val="374151"/>
                </a:solidFill>
                <a:effectLst/>
                <a:latin typeface="ui-sans-serif"/>
              </a:rPr>
              <a:t> закон не </a:t>
            </a:r>
            <a:r>
              <a:rPr lang="ru-RU" b="0" i="0" u="none" strike="noStrike" dirty="0" err="1">
                <a:solidFill>
                  <a:srgbClr val="374151"/>
                </a:solidFill>
                <a:effectLst/>
                <a:latin typeface="ui-sans-serif"/>
              </a:rPr>
              <a:t>може</a:t>
            </a:r>
            <a:r>
              <a:rPr lang="ru-RU" b="0" i="0" u="none" strike="noStrike" dirty="0">
                <a:solidFill>
                  <a:srgbClr val="374151"/>
                </a:solidFill>
                <a:effectLst/>
                <a:latin typeface="ui-sans-serif"/>
              </a:rPr>
              <a:t> бути </a:t>
            </a:r>
            <a:r>
              <a:rPr lang="ru-RU" b="0" i="0" u="none" strike="noStrike" dirty="0" err="1">
                <a:solidFill>
                  <a:srgbClr val="374151"/>
                </a:solidFill>
                <a:effectLst/>
                <a:latin typeface="ui-sans-serif"/>
              </a:rPr>
              <a:t>розширено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тлумачений</a:t>
            </a:r>
            <a:r>
              <a:rPr lang="ru-RU" b="0" i="0" u="none" strike="noStrike" dirty="0">
                <a:solidFill>
                  <a:srgbClr val="374151"/>
                </a:solidFill>
                <a:effectLst/>
                <a:latin typeface="ui-sans-serif"/>
              </a:rPr>
              <a:t> на шкоду </a:t>
            </a:r>
            <a:r>
              <a:rPr lang="ru-RU" b="0" i="0" u="none" strike="noStrike" dirty="0" err="1">
                <a:solidFill>
                  <a:srgbClr val="374151"/>
                </a:solidFill>
                <a:effectLst/>
                <a:latin typeface="ui-sans-serif"/>
              </a:rPr>
              <a:t>особі</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покарання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може</a:t>
            </a:r>
            <a:r>
              <a:rPr lang="ru-RU" b="0" i="0" u="none" strike="noStrike" dirty="0">
                <a:solidFill>
                  <a:srgbClr val="374151"/>
                </a:solidFill>
                <a:effectLst/>
                <a:latin typeface="ui-sans-serif"/>
              </a:rPr>
              <a:t> бути </a:t>
            </a:r>
            <a:r>
              <a:rPr lang="ru-RU" b="0" i="0" u="none" strike="noStrike" dirty="0" err="1">
                <a:solidFill>
                  <a:srgbClr val="374151"/>
                </a:solidFill>
                <a:effectLst/>
                <a:latin typeface="ui-sans-serif"/>
              </a:rPr>
              <a:t>призначене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лише</a:t>
            </a:r>
            <a:r>
              <a:rPr lang="ru-RU" b="0" i="0" u="none" strike="noStrike" dirty="0">
                <a:solidFill>
                  <a:srgbClr val="374151"/>
                </a:solidFill>
                <a:effectLst/>
                <a:latin typeface="ui-sans-serif"/>
              </a:rPr>
              <a:t> за </a:t>
            </a:r>
            <a:r>
              <a:rPr lang="ru-RU" b="0" i="0" u="none" strike="noStrike" dirty="0" err="1">
                <a:solidFill>
                  <a:srgbClr val="374151"/>
                </a:solidFill>
                <a:effectLst/>
                <a:latin typeface="ui-sans-serif"/>
              </a:rPr>
              <a:t>ті</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діяння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які</a:t>
            </a:r>
            <a:r>
              <a:rPr lang="ru-RU" b="0" i="0" u="none" strike="noStrike" dirty="0">
                <a:solidFill>
                  <a:srgbClr val="374151"/>
                </a:solidFill>
                <a:effectLst/>
                <a:latin typeface="ui-sans-serif"/>
              </a:rPr>
              <a:t> прямо </a:t>
            </a:r>
            <a:r>
              <a:rPr lang="ru-RU" b="0" i="0" u="none" strike="noStrike" dirty="0" err="1">
                <a:solidFill>
                  <a:srgbClr val="374151"/>
                </a:solidFill>
                <a:effectLst/>
                <a:latin typeface="ui-sans-serif"/>
              </a:rPr>
              <a:t>передбачені</a:t>
            </a:r>
            <a:r>
              <a:rPr lang="ru-RU" b="0" i="0" u="none" strike="noStrike" dirty="0">
                <a:solidFill>
                  <a:srgbClr val="374151"/>
                </a:solidFill>
                <a:effectLst/>
                <a:latin typeface="ui-sans-serif"/>
              </a:rPr>
              <a:t> законом. </a:t>
            </a:r>
          </a:p>
          <a:p>
            <a:r>
              <a:rPr lang="en" b="0" i="0" u="none" strike="noStrike" dirty="0">
                <a:solidFill>
                  <a:srgbClr val="FF0000"/>
                </a:solidFill>
                <a:effectLst/>
                <a:latin typeface="ui-sans-serif"/>
              </a:rPr>
              <a:t>Lex </a:t>
            </a:r>
            <a:r>
              <a:rPr lang="en" b="0" i="0" u="none" strike="noStrike" dirty="0" err="1">
                <a:solidFill>
                  <a:srgbClr val="FF0000"/>
                </a:solidFill>
                <a:effectLst/>
                <a:latin typeface="ui-sans-serif"/>
              </a:rPr>
              <a:t>praevia</a:t>
            </a:r>
            <a:r>
              <a:rPr lang="en" b="0" i="0" u="none" strike="noStrike" dirty="0">
                <a:solidFill>
                  <a:srgbClr val="374151"/>
                </a:solidFill>
                <a:effectLst/>
                <a:latin typeface="ui-sans-serif"/>
              </a:rPr>
              <a:t>: </a:t>
            </a:r>
            <a:r>
              <a:rPr lang="ru-RU" b="0" i="0" u="none" strike="noStrike" dirty="0">
                <a:solidFill>
                  <a:srgbClr val="374151"/>
                </a:solidFill>
                <a:effectLst/>
                <a:latin typeface="ui-sans-serif"/>
              </a:rPr>
              <a:t>Заборона </a:t>
            </a:r>
            <a:r>
              <a:rPr lang="ru-RU" b="0" i="0" u="none" strike="noStrike" dirty="0" err="1">
                <a:solidFill>
                  <a:srgbClr val="374151"/>
                </a:solidFill>
                <a:effectLst/>
                <a:latin typeface="ui-sans-serif"/>
              </a:rPr>
              <a:t>зворотної</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дії</a:t>
            </a:r>
            <a:r>
              <a:rPr lang="ru-RU" b="0" i="0" u="none" strike="noStrike" dirty="0">
                <a:solidFill>
                  <a:srgbClr val="374151"/>
                </a:solidFill>
                <a:effectLst/>
                <a:latin typeface="ui-sans-serif"/>
              </a:rPr>
              <a:t> закону в </a:t>
            </a:r>
            <a:r>
              <a:rPr lang="ru-RU" b="0" i="0" u="none" strike="noStrike" dirty="0" err="1">
                <a:solidFill>
                  <a:srgbClr val="374151"/>
                </a:solidFill>
                <a:effectLst/>
                <a:latin typeface="ui-sans-serif"/>
              </a:rPr>
              <a:t>часі</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Це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означає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що</a:t>
            </a:r>
            <a:r>
              <a:rPr lang="ru-RU" b="0" i="0" u="none" strike="noStrike" dirty="0">
                <a:solidFill>
                  <a:srgbClr val="374151"/>
                </a:solidFill>
                <a:effectLst/>
                <a:latin typeface="ui-sans-serif"/>
              </a:rPr>
              <a:t> особа не </a:t>
            </a:r>
            <a:r>
              <a:rPr lang="ru-RU" b="0" i="0" u="none" strike="noStrike" dirty="0" err="1">
                <a:solidFill>
                  <a:srgbClr val="374151"/>
                </a:solidFill>
                <a:effectLst/>
                <a:latin typeface="ui-sans-serif"/>
              </a:rPr>
              <a:t>може</a:t>
            </a:r>
            <a:r>
              <a:rPr lang="ru-RU" b="0" i="0" u="none" strike="noStrike" dirty="0">
                <a:solidFill>
                  <a:srgbClr val="374151"/>
                </a:solidFill>
                <a:effectLst/>
                <a:latin typeface="ui-sans-serif"/>
              </a:rPr>
              <a:t> бути </a:t>
            </a:r>
            <a:r>
              <a:rPr lang="ru-RU" b="0" i="0" u="none" strike="noStrike" dirty="0" err="1">
                <a:solidFill>
                  <a:srgbClr val="374151"/>
                </a:solidFill>
                <a:effectLst/>
                <a:latin typeface="ui-sans-serif"/>
              </a:rPr>
              <a:t>притягнута</a:t>
            </a:r>
            <a:r>
              <a:rPr lang="ru-RU" b="0" i="0" u="none" strike="noStrike" dirty="0">
                <a:solidFill>
                  <a:srgbClr val="374151"/>
                </a:solidFill>
                <a:effectLst/>
                <a:latin typeface="ui-sans-serif"/>
              </a:rPr>
              <a:t> до </a:t>
            </a:r>
            <a:r>
              <a:rPr lang="ru-RU" b="0" i="0" u="none" strike="noStrike" dirty="0" err="1">
                <a:solidFill>
                  <a:srgbClr val="374151"/>
                </a:solidFill>
                <a:effectLst/>
                <a:latin typeface="ui-sans-serif"/>
              </a:rPr>
              <a:t>відповідальності</a:t>
            </a:r>
            <a:r>
              <a:rPr lang="ru-RU" b="0" i="0" u="none" strike="noStrike" dirty="0">
                <a:solidFill>
                  <a:srgbClr val="374151"/>
                </a:solidFill>
                <a:effectLst/>
                <a:latin typeface="ui-sans-serif"/>
              </a:rPr>
              <a:t> за </a:t>
            </a:r>
            <a:r>
              <a:rPr lang="ru-RU" b="0" i="0" u="none" strike="noStrike" dirty="0" err="1">
                <a:solidFill>
                  <a:srgbClr val="374151"/>
                </a:solidFill>
                <a:effectLst/>
                <a:latin typeface="ui-sans-serif"/>
              </a:rPr>
              <a:t>діяння</a:t>
            </a:r>
            <a:r>
              <a:rPr lang="ru-RU" b="0" i="0" u="none" strike="noStrike" dirty="0">
                <a:solidFill>
                  <a:srgbClr val="374151"/>
                </a:solidFill>
                <a:effectLst/>
                <a:latin typeface="ui-sans-serif"/>
              </a:rPr>
              <a:t>, яке на момент </a:t>
            </a:r>
            <a:r>
              <a:rPr lang="ru-RU" b="0" i="0" u="none" strike="noStrike" dirty="0" err="1">
                <a:solidFill>
                  <a:srgbClr val="374151"/>
                </a:solidFill>
                <a:effectLst/>
                <a:latin typeface="ui-sans-serif"/>
              </a:rPr>
              <a:t>його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вчинення</a:t>
            </a:r>
            <a:r>
              <a:rPr lang="ru-RU" b="0" i="0" u="none" strike="noStrike" dirty="0">
                <a:solidFill>
                  <a:srgbClr val="374151"/>
                </a:solidFill>
                <a:effectLst/>
                <a:latin typeface="ui-sans-serif"/>
              </a:rPr>
              <a:t> не </a:t>
            </a:r>
            <a:r>
              <a:rPr lang="ru-RU" b="0" i="0" u="none" strike="noStrike" dirty="0" err="1">
                <a:solidFill>
                  <a:srgbClr val="374151"/>
                </a:solidFill>
                <a:effectLst/>
                <a:latin typeface="ui-sans-serif"/>
              </a:rPr>
              <a:t>було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визнане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злочином</a:t>
            </a:r>
            <a:r>
              <a:rPr lang="ru-RU" b="0" i="0" u="none" strike="noStrike" dirty="0">
                <a:solidFill>
                  <a:srgbClr val="374151"/>
                </a:solidFill>
                <a:effectLst/>
                <a:latin typeface="ui-sans-serif"/>
              </a:rPr>
              <a:t>, і </a:t>
            </a:r>
            <a:r>
              <a:rPr lang="ru-RU" b="0" i="0" u="none" strike="noStrike" dirty="0" err="1">
                <a:solidFill>
                  <a:srgbClr val="374151"/>
                </a:solidFill>
                <a:effectLst/>
                <a:latin typeface="ui-sans-serif"/>
              </a:rPr>
              <a:t>що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більш</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суворий</a:t>
            </a:r>
            <a:r>
              <a:rPr lang="ru-RU" b="0" i="0" u="none" strike="noStrike" dirty="0">
                <a:solidFill>
                  <a:srgbClr val="374151"/>
                </a:solidFill>
                <a:effectLst/>
                <a:latin typeface="ui-sans-serif"/>
              </a:rPr>
              <a:t> закон не </a:t>
            </a:r>
            <a:r>
              <a:rPr lang="ru-RU" b="0" i="0" u="none" strike="noStrike" dirty="0" err="1">
                <a:solidFill>
                  <a:srgbClr val="374151"/>
                </a:solidFill>
                <a:effectLst/>
                <a:latin typeface="ui-sans-serif"/>
              </a:rPr>
              <a:t>може</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застосовуватися</a:t>
            </a:r>
            <a:r>
              <a:rPr lang="ru-RU" b="0" i="0" u="none" strike="noStrike" dirty="0">
                <a:solidFill>
                  <a:srgbClr val="374151"/>
                </a:solidFill>
                <a:effectLst/>
                <a:latin typeface="ui-sans-serif"/>
              </a:rPr>
              <a:t> до </a:t>
            </a:r>
            <a:r>
              <a:rPr lang="ru-RU" b="0" i="0" u="none" strike="noStrike" dirty="0" err="1">
                <a:solidFill>
                  <a:srgbClr val="374151"/>
                </a:solidFill>
                <a:effectLst/>
                <a:latin typeface="ui-sans-serif"/>
              </a:rPr>
              <a:t>діянь</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вчинених</a:t>
            </a:r>
            <a:r>
              <a:rPr lang="ru-RU" b="0" i="0" u="none" strike="noStrike" dirty="0">
                <a:solidFill>
                  <a:srgbClr val="374151"/>
                </a:solidFill>
                <a:effectLst/>
                <a:latin typeface="ui-sans-serif"/>
              </a:rPr>
              <a:t> до </a:t>
            </a:r>
            <a:r>
              <a:rPr lang="ru-RU" b="0" i="0" u="none" strike="noStrike" dirty="0" err="1">
                <a:solidFill>
                  <a:srgbClr val="374151"/>
                </a:solidFill>
                <a:effectLst/>
                <a:latin typeface="ui-sans-serif"/>
              </a:rPr>
              <a:t>його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прийняття</a:t>
            </a:r>
            <a:r>
              <a:rPr lang="ru-RU" b="0" i="0" u="none" strike="noStrike" dirty="0">
                <a:solidFill>
                  <a:srgbClr val="374151"/>
                </a:solidFill>
                <a:effectLst/>
                <a:latin typeface="ui-sans-serif"/>
              </a:rPr>
              <a:t>.</a:t>
            </a:r>
            <a:endParaRPr lang="ru-UA" dirty="0"/>
          </a:p>
        </p:txBody>
      </p:sp>
    </p:spTree>
    <p:extLst>
      <p:ext uri="{BB962C8B-B14F-4D97-AF65-F5344CB8AC3E}">
        <p14:creationId xmlns:p14="http://schemas.microsoft.com/office/powerpoint/2010/main" val="1594328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9040D9-C230-404D-4BF7-FA96215B8187}"/>
              </a:ext>
            </a:extLst>
          </p:cNvPr>
          <p:cNvSpPr>
            <a:spLocks noGrp="1"/>
          </p:cNvSpPr>
          <p:nvPr>
            <p:ph type="title"/>
          </p:nvPr>
        </p:nvSpPr>
        <p:spPr/>
        <p:txBody>
          <a:bodyPr/>
          <a:lstStyle/>
          <a:p>
            <a:r>
              <a:rPr lang="ru-UA" dirty="0"/>
              <a:t>ПРактика</a:t>
            </a:r>
          </a:p>
        </p:txBody>
      </p:sp>
      <p:graphicFrame>
        <p:nvGraphicFramePr>
          <p:cNvPr id="7" name="Объект 2">
            <a:extLst>
              <a:ext uri="{FF2B5EF4-FFF2-40B4-BE49-F238E27FC236}">
                <a16:creationId xmlns:a16="http://schemas.microsoft.com/office/drawing/2014/main" id="{496CD43D-0C6A-9B08-E94E-84F74216637D}"/>
              </a:ext>
            </a:extLst>
          </p:cNvPr>
          <p:cNvGraphicFramePr>
            <a:graphicFrameLocks noGrp="1"/>
          </p:cNvGraphicFramePr>
          <p:nvPr>
            <p:ph sz="quarter" idx="13"/>
            <p:extLst>
              <p:ext uri="{D42A27DB-BD31-4B8C-83A1-F6EECF244321}">
                <p14:modId xmlns:p14="http://schemas.microsoft.com/office/powerpoint/2010/main" val="3088872576"/>
              </p:ext>
            </p:extLst>
          </p:nvPr>
        </p:nvGraphicFramePr>
        <p:xfrm>
          <a:off x="913774" y="1842052"/>
          <a:ext cx="10364451" cy="39491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9347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624974-20D8-CE6E-9086-7C0328BA4A01}"/>
              </a:ext>
            </a:extLst>
          </p:cNvPr>
          <p:cNvSpPr>
            <a:spLocks noGrp="1"/>
          </p:cNvSpPr>
          <p:nvPr>
            <p:ph type="title"/>
          </p:nvPr>
        </p:nvSpPr>
        <p:spPr/>
        <p:txBody>
          <a:bodyPr/>
          <a:lstStyle/>
          <a:p>
            <a:r>
              <a:rPr lang="ru-RU" b="1" dirty="0" err="1">
                <a:latin typeface="ui-sans-serif"/>
              </a:rPr>
              <a:t>Історичні</a:t>
            </a:r>
            <a:r>
              <a:rPr lang="ru-RU" b="1" dirty="0">
                <a:latin typeface="ui-sans-serif"/>
              </a:rPr>
              <a:t> </a:t>
            </a:r>
            <a:r>
              <a:rPr lang="ru-RU" b="1" dirty="0" err="1">
                <a:latin typeface="ui-sans-serif"/>
              </a:rPr>
              <a:t>корені</a:t>
            </a:r>
            <a:r>
              <a:rPr lang="ru-RU" b="1" dirty="0">
                <a:latin typeface="ui-sans-serif"/>
              </a:rPr>
              <a:t> принципу </a:t>
            </a:r>
            <a:r>
              <a:rPr lang="ru-RU" b="1" dirty="0" err="1">
                <a:latin typeface="ui-sans-serif"/>
              </a:rPr>
              <a:t>законності</a:t>
            </a:r>
            <a:br>
              <a:rPr lang="ru-RU" b="1" dirty="0">
                <a:latin typeface="ui-sans-serif"/>
              </a:rPr>
            </a:br>
            <a:endParaRPr lang="ru-UA" dirty="0"/>
          </a:p>
        </p:txBody>
      </p:sp>
      <p:sp>
        <p:nvSpPr>
          <p:cNvPr id="3" name="Объект 2">
            <a:extLst>
              <a:ext uri="{FF2B5EF4-FFF2-40B4-BE49-F238E27FC236}">
                <a16:creationId xmlns:a16="http://schemas.microsoft.com/office/drawing/2014/main" id="{AC6FAB1C-06AA-042A-9DA6-F0614E4D99EB}"/>
              </a:ext>
            </a:extLst>
          </p:cNvPr>
          <p:cNvSpPr>
            <a:spLocks noGrp="1"/>
          </p:cNvSpPr>
          <p:nvPr>
            <p:ph sz="quarter" idx="13"/>
          </p:nvPr>
        </p:nvSpPr>
        <p:spPr/>
        <p:txBody>
          <a:bodyPr>
            <a:normAutofit/>
          </a:bodyPr>
          <a:lstStyle/>
          <a:p>
            <a:pPr algn="l">
              <a:buFont typeface="Arial" panose="020B0604020202020204" pitchFamily="34" charset="0"/>
              <a:buChar char="•"/>
            </a:pPr>
            <a:r>
              <a:rPr lang="ru-RU" b="0" i="0" u="none" strike="noStrike" dirty="0" err="1">
                <a:solidFill>
                  <a:srgbClr val="374151"/>
                </a:solidFill>
                <a:effectLst/>
                <a:latin typeface="ui-sans-serif"/>
              </a:rPr>
              <a:t>Римське</a:t>
            </a:r>
            <a:r>
              <a:rPr lang="ru-RU" b="0" i="0" u="none" strike="noStrike" dirty="0">
                <a:solidFill>
                  <a:srgbClr val="374151"/>
                </a:solidFill>
                <a:effectLst/>
                <a:latin typeface="ui-sans-serif"/>
              </a:rPr>
              <a:t> право: </a:t>
            </a:r>
            <a:r>
              <a:rPr lang="ru-RU" b="0" i="0" u="none" strike="noStrike" dirty="0" err="1">
                <a:solidFill>
                  <a:srgbClr val="374151"/>
                </a:solidFill>
                <a:effectLst/>
                <a:latin typeface="ui-sans-serif"/>
              </a:rPr>
              <a:t>формули</a:t>
            </a:r>
            <a:r>
              <a:rPr lang="ru-RU" b="0" i="0" u="none" strike="noStrike" dirty="0">
                <a:solidFill>
                  <a:srgbClr val="374151"/>
                </a:solidFill>
                <a:effectLst/>
                <a:latin typeface="ui-sans-serif"/>
              </a:rPr>
              <a:t> </a:t>
            </a:r>
            <a:r>
              <a:rPr lang="ru-RU" b="0" i="1" u="none" strike="noStrike" dirty="0">
                <a:solidFill>
                  <a:srgbClr val="374151"/>
                </a:solidFill>
                <a:effectLst/>
                <a:latin typeface="ui-sans-serif"/>
              </a:rPr>
              <a:t>"</a:t>
            </a:r>
            <a:r>
              <a:rPr lang="en" b="0" i="1" u="none" strike="noStrike" dirty="0" err="1">
                <a:solidFill>
                  <a:srgbClr val="374151"/>
                </a:solidFill>
                <a:effectLst/>
                <a:latin typeface="ui-sans-serif"/>
              </a:rPr>
              <a:t>Nullum</a:t>
            </a:r>
            <a:r>
              <a:rPr lang="en" b="0" i="1" u="none" strike="noStrike" dirty="0">
                <a:solidFill>
                  <a:srgbClr val="374151"/>
                </a:solidFill>
                <a:effectLst/>
                <a:latin typeface="ui-sans-serif"/>
              </a:rPr>
              <a:t> </a:t>
            </a:r>
            <a:r>
              <a:rPr lang="en" b="0" i="1" u="none" strike="noStrike" dirty="0" err="1">
                <a:solidFill>
                  <a:srgbClr val="374151"/>
                </a:solidFill>
                <a:effectLst/>
                <a:latin typeface="ui-sans-serif"/>
              </a:rPr>
              <a:t>crimen</a:t>
            </a:r>
            <a:r>
              <a:rPr lang="en" b="0" i="1" u="none" strike="noStrike" dirty="0">
                <a:solidFill>
                  <a:srgbClr val="374151"/>
                </a:solidFill>
                <a:effectLst/>
                <a:latin typeface="ui-sans-serif"/>
              </a:rPr>
              <a:t> sine </a:t>
            </a:r>
            <a:r>
              <a:rPr lang="en" b="0" i="1" u="none" strike="noStrike" dirty="0" err="1">
                <a:solidFill>
                  <a:srgbClr val="374151"/>
                </a:solidFill>
                <a:effectLst/>
                <a:latin typeface="ui-sans-serif"/>
              </a:rPr>
              <a:t>lege</a:t>
            </a:r>
            <a:r>
              <a:rPr lang="en" b="0" i="1" u="none" strike="noStrike" dirty="0">
                <a:solidFill>
                  <a:srgbClr val="374151"/>
                </a:solidFill>
                <a:effectLst/>
                <a:latin typeface="ui-sans-serif"/>
              </a:rPr>
              <a:t>" </a:t>
            </a:r>
            <a:r>
              <a:rPr lang="ru-RU" b="0" i="0" u="none" strike="noStrike" dirty="0">
                <a:solidFill>
                  <a:srgbClr val="374151"/>
                </a:solidFill>
                <a:effectLst/>
                <a:latin typeface="ui-sans-serif"/>
              </a:rPr>
              <a:t>та </a:t>
            </a:r>
            <a:r>
              <a:rPr lang="ru-RU" b="0" i="1" u="none" strike="noStrike" dirty="0">
                <a:solidFill>
                  <a:srgbClr val="374151"/>
                </a:solidFill>
                <a:effectLst/>
                <a:latin typeface="ui-sans-serif"/>
              </a:rPr>
              <a:t>"</a:t>
            </a:r>
            <a:r>
              <a:rPr lang="en" b="0" i="1" u="none" strike="noStrike" dirty="0" err="1">
                <a:solidFill>
                  <a:srgbClr val="374151"/>
                </a:solidFill>
                <a:effectLst/>
                <a:latin typeface="ui-sans-serif"/>
              </a:rPr>
              <a:t>Nulla</a:t>
            </a:r>
            <a:r>
              <a:rPr lang="en" b="0" i="1" u="none" strike="noStrike" dirty="0">
                <a:solidFill>
                  <a:srgbClr val="374151"/>
                </a:solidFill>
                <a:effectLst/>
                <a:latin typeface="ui-sans-serif"/>
              </a:rPr>
              <a:t> </a:t>
            </a:r>
            <a:r>
              <a:rPr lang="en" b="0" i="1" u="none" strike="noStrike" dirty="0" err="1">
                <a:solidFill>
                  <a:srgbClr val="374151"/>
                </a:solidFill>
                <a:effectLst/>
                <a:latin typeface="ui-sans-serif"/>
              </a:rPr>
              <a:t>poena</a:t>
            </a:r>
            <a:r>
              <a:rPr lang="en" b="0" i="1" u="none" strike="noStrike" dirty="0">
                <a:solidFill>
                  <a:srgbClr val="374151"/>
                </a:solidFill>
                <a:effectLst/>
                <a:latin typeface="ui-sans-serif"/>
              </a:rPr>
              <a:t> sine </a:t>
            </a:r>
            <a:r>
              <a:rPr lang="en" b="0" i="1" u="none" strike="noStrike" dirty="0" err="1">
                <a:solidFill>
                  <a:srgbClr val="374151"/>
                </a:solidFill>
                <a:effectLst/>
                <a:latin typeface="ui-sans-serif"/>
              </a:rPr>
              <a:t>lege</a:t>
            </a:r>
            <a:r>
              <a:rPr lang="en" b="0" i="1" u="none" strike="noStrike" dirty="0">
                <a:solidFill>
                  <a:srgbClr val="374151"/>
                </a:solidFill>
                <a:effectLst/>
                <a:latin typeface="ui-sans-serif"/>
              </a:rPr>
              <a:t>" </a:t>
            </a:r>
            <a:r>
              <a:rPr lang="en" b="0" i="0" u="none" strike="noStrike" dirty="0">
                <a:solidFill>
                  <a:srgbClr val="374151"/>
                </a:solidFill>
                <a:effectLst/>
                <a:latin typeface="ui-sans-serif"/>
              </a:rPr>
              <a:t>. </a:t>
            </a:r>
          </a:p>
          <a:p>
            <a:pPr algn="l">
              <a:buFont typeface="Arial" panose="020B0604020202020204" pitchFamily="34" charset="0"/>
              <a:buChar char="•"/>
            </a:pPr>
            <a:r>
              <a:rPr lang="ru-RU" b="0" i="0" u="none" strike="noStrike" dirty="0" err="1">
                <a:solidFill>
                  <a:srgbClr val="374151"/>
                </a:solidFill>
                <a:effectLst/>
                <a:latin typeface="ui-sans-serif"/>
              </a:rPr>
              <a:t>Французька</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Декларація</a:t>
            </a:r>
            <a:r>
              <a:rPr lang="ru-RU" b="0" i="0" u="none" strike="noStrike" dirty="0">
                <a:solidFill>
                  <a:srgbClr val="374151"/>
                </a:solidFill>
                <a:effectLst/>
                <a:latin typeface="ui-sans-serif"/>
              </a:rPr>
              <a:t> прав </a:t>
            </a:r>
            <a:r>
              <a:rPr lang="ru-RU" b="0" i="0" u="none" strike="noStrike" dirty="0" err="1">
                <a:solidFill>
                  <a:srgbClr val="374151"/>
                </a:solidFill>
                <a:effectLst/>
                <a:latin typeface="ui-sans-serif"/>
              </a:rPr>
              <a:t>людини</a:t>
            </a:r>
            <a:r>
              <a:rPr lang="ru-RU" b="0" i="0" u="none" strike="noStrike" dirty="0">
                <a:solidFill>
                  <a:srgbClr val="374151"/>
                </a:solidFill>
                <a:effectLst/>
                <a:latin typeface="ui-sans-serif"/>
              </a:rPr>
              <a:t> та </a:t>
            </a:r>
            <a:r>
              <a:rPr lang="ru-RU" b="0" i="0" u="none" strike="noStrike" dirty="0" err="1">
                <a:solidFill>
                  <a:srgbClr val="FF0000"/>
                </a:solidFill>
                <a:effectLst/>
                <a:latin typeface="ui-sans-serif"/>
              </a:rPr>
              <a:t>громадянки</a:t>
            </a:r>
            <a:r>
              <a:rPr lang="ru-RU" b="0" i="0" u="none" strike="noStrike" dirty="0">
                <a:solidFill>
                  <a:srgbClr val="374151"/>
                </a:solidFill>
                <a:effectLst/>
                <a:latin typeface="ui-sans-serif"/>
              </a:rPr>
              <a:t> (1789): </a:t>
            </a:r>
            <a:r>
              <a:rPr lang="ru-RU" b="0" i="0" u="none" strike="noStrike" dirty="0" err="1">
                <a:solidFill>
                  <a:srgbClr val="374151"/>
                </a:solidFill>
                <a:effectLst/>
                <a:latin typeface="ui-sans-serif"/>
              </a:rPr>
              <a:t>закріплення</a:t>
            </a:r>
            <a:r>
              <a:rPr lang="ru-RU" b="0" i="0" u="none" strike="noStrike" dirty="0">
                <a:solidFill>
                  <a:srgbClr val="374151"/>
                </a:solidFill>
                <a:effectLst/>
                <a:latin typeface="ui-sans-serif"/>
              </a:rPr>
              <a:t> принципу </a:t>
            </a:r>
            <a:r>
              <a:rPr lang="ru-RU" b="0" i="0" u="none" strike="noStrike" dirty="0" err="1">
                <a:solidFill>
                  <a:srgbClr val="374151"/>
                </a:solidFill>
                <a:effectLst/>
                <a:latin typeface="ui-sans-serif"/>
              </a:rPr>
              <a:t>законності</a:t>
            </a:r>
            <a:r>
              <a:rPr lang="ru-RU" b="0" i="0" u="none" strike="noStrike" dirty="0">
                <a:solidFill>
                  <a:srgbClr val="374151"/>
                </a:solidFill>
                <a:effectLst/>
                <a:latin typeface="ui-sans-serif"/>
              </a:rPr>
              <a:t>. </a:t>
            </a:r>
          </a:p>
          <a:p>
            <a:pPr algn="l">
              <a:buFont typeface="Arial" panose="020B0604020202020204" pitchFamily="34" charset="0"/>
              <a:buChar char="•"/>
            </a:pPr>
            <a:r>
              <a:rPr lang="ru-RU" b="0" i="0" u="none" strike="noStrike" dirty="0" err="1">
                <a:solidFill>
                  <a:srgbClr val="374151"/>
                </a:solidFill>
                <a:effectLst/>
                <a:latin typeface="ui-sans-serif"/>
              </a:rPr>
              <a:t>Європейська</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конвенція</a:t>
            </a:r>
            <a:r>
              <a:rPr lang="ru-RU" b="0" i="0" u="none" strike="noStrike" dirty="0">
                <a:solidFill>
                  <a:srgbClr val="374151"/>
                </a:solidFill>
                <a:effectLst/>
                <a:latin typeface="ui-sans-serif"/>
              </a:rPr>
              <a:t> з прав </a:t>
            </a:r>
            <a:r>
              <a:rPr lang="ru-RU" b="0" i="0" u="none" strike="noStrike" dirty="0" err="1">
                <a:solidFill>
                  <a:srgbClr val="374151"/>
                </a:solidFill>
                <a:effectLst/>
                <a:latin typeface="ui-sans-serif"/>
              </a:rPr>
              <a:t>людини</a:t>
            </a:r>
            <a:r>
              <a:rPr lang="ru-RU" b="0" i="0" u="none" strike="noStrike" dirty="0">
                <a:solidFill>
                  <a:srgbClr val="374151"/>
                </a:solidFill>
                <a:effectLst/>
                <a:latin typeface="ui-sans-serif"/>
              </a:rPr>
              <a:t> (1950): ст. 7 – </a:t>
            </a:r>
            <a:r>
              <a:rPr lang="ru-RU" b="0" i="1" u="none" strike="noStrike" dirty="0">
                <a:solidFill>
                  <a:srgbClr val="374151"/>
                </a:solidFill>
                <a:effectLst/>
                <a:latin typeface="ui-sans-serif"/>
              </a:rPr>
              <a:t>"</a:t>
            </a:r>
            <a:r>
              <a:rPr lang="ru-RU" b="0" i="1" u="none" strike="noStrike" dirty="0" err="1">
                <a:solidFill>
                  <a:srgbClr val="374151"/>
                </a:solidFill>
                <a:effectLst/>
                <a:latin typeface="ui-sans-serif"/>
              </a:rPr>
              <a:t>Ніякого</a:t>
            </a:r>
            <a:r>
              <a:rPr lang="ru-RU" b="0" i="1" u="none" strike="noStrike" dirty="0">
                <a:solidFill>
                  <a:srgbClr val="374151"/>
                </a:solidFill>
                <a:effectLst/>
                <a:latin typeface="ui-sans-serif"/>
              </a:rPr>
              <a:t> </a:t>
            </a:r>
            <a:r>
              <a:rPr lang="ru-RU" b="0" i="1" u="none" strike="noStrike" dirty="0" err="1">
                <a:solidFill>
                  <a:srgbClr val="374151"/>
                </a:solidFill>
                <a:effectLst/>
                <a:latin typeface="ui-sans-serif"/>
              </a:rPr>
              <a:t>покарання</a:t>
            </a:r>
            <a:r>
              <a:rPr lang="ru-RU" b="0" i="1" u="none" strike="noStrike" dirty="0">
                <a:solidFill>
                  <a:srgbClr val="374151"/>
                </a:solidFill>
                <a:effectLst/>
                <a:latin typeface="ui-sans-serif"/>
              </a:rPr>
              <a:t> без закону" </a:t>
            </a:r>
            <a:r>
              <a:rPr lang="ru-RU" b="0" i="0" u="none" strike="noStrike" dirty="0">
                <a:solidFill>
                  <a:srgbClr val="374151"/>
                </a:solidFill>
                <a:effectLst/>
                <a:latin typeface="ui-sans-serif"/>
              </a:rPr>
              <a:t>.</a:t>
            </a:r>
            <a:endParaRPr lang="en-US" b="0" i="0" u="none" strike="noStrike" dirty="0">
              <a:solidFill>
                <a:srgbClr val="374151"/>
              </a:solidFill>
              <a:effectLst/>
              <a:latin typeface="ui-sans-serif"/>
            </a:endParaRPr>
          </a:p>
          <a:p>
            <a:pPr algn="l">
              <a:buFont typeface="Arial" panose="020B0604020202020204" pitchFamily="34" charset="0"/>
              <a:buChar char="•"/>
            </a:pPr>
            <a:br>
              <a:rPr lang="ru-RU" dirty="0"/>
            </a:br>
            <a:endParaRPr lang="ru-UA" dirty="0"/>
          </a:p>
        </p:txBody>
      </p:sp>
    </p:spTree>
    <p:extLst>
      <p:ext uri="{BB962C8B-B14F-4D97-AF65-F5344CB8AC3E}">
        <p14:creationId xmlns:p14="http://schemas.microsoft.com/office/powerpoint/2010/main" val="2058256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E3254AE-C4CD-426D-A6E8-7FA13B0F88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descr="Изображение выглядит как текст, снимок экрана, линия, диаграмма&#10;&#10;Контент, сгенерированный ИИ, может содержать ошибки.">
            <a:extLst>
              <a:ext uri="{FF2B5EF4-FFF2-40B4-BE49-F238E27FC236}">
                <a16:creationId xmlns:a16="http://schemas.microsoft.com/office/drawing/2014/main" id="{D9662838-5A21-0EAA-1843-0806A3C45DFD}"/>
              </a:ext>
            </a:extLst>
          </p:cNvPr>
          <p:cNvPicPr>
            <a:picLocks noChangeAspect="1"/>
          </p:cNvPicPr>
          <p:nvPr/>
        </p:nvPicPr>
        <p:blipFill>
          <a:blip r:embed="rId2"/>
          <a:stretch>
            <a:fillRect/>
          </a:stretch>
        </p:blipFill>
        <p:spPr>
          <a:xfrm>
            <a:off x="6417734" y="2546712"/>
            <a:ext cx="4770219" cy="3064865"/>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1" name="Picture 10">
            <a:extLst>
              <a:ext uri="{FF2B5EF4-FFF2-40B4-BE49-F238E27FC236}">
                <a16:creationId xmlns:a16="http://schemas.microsoft.com/office/drawing/2014/main" id="{F5C53434-A0C7-4A81-8EB0-D460DAD9BB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AC4E0E38-49B9-8E0D-168E-594C3ADCF414}"/>
              </a:ext>
            </a:extLst>
          </p:cNvPr>
          <p:cNvSpPr>
            <a:spLocks noGrp="1"/>
          </p:cNvSpPr>
          <p:nvPr>
            <p:ph type="title"/>
          </p:nvPr>
        </p:nvSpPr>
        <p:spPr>
          <a:xfrm>
            <a:off x="913775" y="618517"/>
            <a:ext cx="10364451" cy="1596177"/>
          </a:xfrm>
        </p:spPr>
        <p:txBody>
          <a:bodyPr>
            <a:normAutofit/>
          </a:bodyPr>
          <a:lstStyle/>
          <a:p>
            <a:r>
              <a:rPr lang="ru-RU" err="1"/>
              <a:t>Європейська</a:t>
            </a:r>
            <a:r>
              <a:rPr lang="ru-RU"/>
              <a:t> </a:t>
            </a:r>
            <a:r>
              <a:rPr lang="ru-RU" err="1"/>
              <a:t>конвенція</a:t>
            </a:r>
            <a:r>
              <a:rPr lang="ru-RU"/>
              <a:t> з прав </a:t>
            </a:r>
            <a:r>
              <a:rPr lang="ru-RU" err="1"/>
              <a:t>людини</a:t>
            </a:r>
            <a:r>
              <a:rPr lang="ru-RU"/>
              <a:t>: </a:t>
            </a:r>
            <a:r>
              <a:rPr lang="ru-RU" err="1"/>
              <a:t>Стаття</a:t>
            </a:r>
            <a:r>
              <a:rPr lang="ru-RU"/>
              <a:t> 7</a:t>
            </a:r>
            <a:endParaRPr lang="ru-UA" dirty="0"/>
          </a:p>
        </p:txBody>
      </p:sp>
      <p:sp>
        <p:nvSpPr>
          <p:cNvPr id="3" name="Объект 2">
            <a:extLst>
              <a:ext uri="{FF2B5EF4-FFF2-40B4-BE49-F238E27FC236}">
                <a16:creationId xmlns:a16="http://schemas.microsoft.com/office/drawing/2014/main" id="{9A9EA77D-CDBA-1E27-0405-256B3DFB8723}"/>
              </a:ext>
            </a:extLst>
          </p:cNvPr>
          <p:cNvSpPr>
            <a:spLocks noGrp="1"/>
          </p:cNvSpPr>
          <p:nvPr>
            <p:ph sz="quarter" idx="13"/>
          </p:nvPr>
        </p:nvSpPr>
        <p:spPr>
          <a:xfrm>
            <a:off x="913774" y="2367092"/>
            <a:ext cx="4860493" cy="3424107"/>
          </a:xfrm>
        </p:spPr>
        <p:txBody>
          <a:bodyPr>
            <a:normAutofit/>
          </a:bodyPr>
          <a:lstStyle/>
          <a:p>
            <a:pPr>
              <a:buFont typeface="Arial" panose="020B0604020202020204" pitchFamily="34" charset="0"/>
              <a:buChar char="•"/>
            </a:pPr>
            <a:r>
              <a:rPr lang="ru-RU" sz="1900" b="0" i="0" u="none" strike="noStrike">
                <a:effectLst/>
              </a:rPr>
              <a:t>"</a:t>
            </a:r>
            <a:r>
              <a:rPr lang="ru-RU" sz="1900" b="0" i="0" u="none" strike="noStrike" err="1">
                <a:effectLst/>
              </a:rPr>
              <a:t>Немає</a:t>
            </a:r>
            <a:r>
              <a:rPr lang="ru-RU" sz="1900" b="0" i="0" u="none" strike="noStrike">
                <a:effectLst/>
              </a:rPr>
              <a:t> </a:t>
            </a:r>
            <a:r>
              <a:rPr lang="ru-RU" sz="1900" b="0" i="0" u="none" strike="noStrike" err="1">
                <a:effectLst/>
              </a:rPr>
              <a:t>покарання</a:t>
            </a:r>
            <a:r>
              <a:rPr lang="ru-RU" sz="1900" b="0" i="0" u="none" strike="noStrike">
                <a:effectLst/>
              </a:rPr>
              <a:t> без закону" (</a:t>
            </a:r>
            <a:r>
              <a:rPr lang="en" sz="1900" b="0" i="1" u="none" strike="noStrike" err="1">
                <a:effectLst/>
              </a:rPr>
              <a:t>Nullum</a:t>
            </a:r>
            <a:r>
              <a:rPr lang="en" sz="1900" b="0" i="1" u="none" strike="noStrike">
                <a:effectLst/>
              </a:rPr>
              <a:t> </a:t>
            </a:r>
            <a:r>
              <a:rPr lang="en" sz="1900" b="0" i="1" u="none" strike="noStrike" err="1">
                <a:effectLst/>
              </a:rPr>
              <a:t>crimen</a:t>
            </a:r>
            <a:r>
              <a:rPr lang="en" sz="1900" b="0" i="1" u="none" strike="noStrike">
                <a:effectLst/>
              </a:rPr>
              <a:t>, </a:t>
            </a:r>
            <a:r>
              <a:rPr lang="en" sz="1900" b="0" i="1" u="none" strike="noStrike" err="1">
                <a:effectLst/>
              </a:rPr>
              <a:t>nulla</a:t>
            </a:r>
            <a:r>
              <a:rPr lang="en" sz="1900" b="0" i="1" u="none" strike="noStrike">
                <a:effectLst/>
              </a:rPr>
              <a:t> </a:t>
            </a:r>
            <a:r>
              <a:rPr lang="en" sz="1900" b="0" i="1" u="none" strike="noStrike" err="1">
                <a:effectLst/>
              </a:rPr>
              <a:t>poena</a:t>
            </a:r>
            <a:r>
              <a:rPr lang="en" sz="1900" b="0" i="1" u="none" strike="noStrike">
                <a:effectLst/>
              </a:rPr>
              <a:t> sine </a:t>
            </a:r>
            <a:r>
              <a:rPr lang="en" sz="1900" b="0" i="1" u="none" strike="noStrike" err="1">
                <a:effectLst/>
              </a:rPr>
              <a:t>lege</a:t>
            </a:r>
            <a:r>
              <a:rPr lang="en" sz="1900" b="0" i="0" u="none" strike="noStrike">
                <a:effectLst/>
              </a:rPr>
              <a:t>)</a:t>
            </a:r>
          </a:p>
          <a:p>
            <a:pPr>
              <a:buFont typeface="Arial" panose="020B0604020202020204" pitchFamily="34" charset="0"/>
              <a:buChar char="•"/>
            </a:pPr>
            <a:r>
              <a:rPr lang="ru-RU" sz="1900" b="0" i="0" u="none" strike="noStrike">
                <a:effectLst/>
              </a:rPr>
              <a:t>Заборона </a:t>
            </a:r>
            <a:r>
              <a:rPr lang="ru-RU" sz="1900" b="0" i="0" u="none" strike="noStrike" err="1">
                <a:effectLst/>
              </a:rPr>
              <a:t>негативної</a:t>
            </a:r>
            <a:r>
              <a:rPr lang="ru-RU" sz="1900" b="0" i="0" u="none" strike="noStrike">
                <a:effectLst/>
              </a:rPr>
              <a:t> </a:t>
            </a:r>
            <a:r>
              <a:rPr lang="ru-RU" sz="1900" b="0" i="0" u="none" strike="noStrike" err="1">
                <a:effectLst/>
              </a:rPr>
              <a:t>ретроактивності</a:t>
            </a:r>
            <a:endParaRPr lang="ru-RU" sz="1900" b="0" i="0" u="none" strike="noStrike">
              <a:effectLst/>
            </a:endParaRPr>
          </a:p>
          <a:p>
            <a:pPr>
              <a:buFont typeface="Arial" panose="020B0604020202020204" pitchFamily="34" charset="0"/>
              <a:buChar char="•"/>
            </a:pPr>
            <a:r>
              <a:rPr lang="ru-RU" sz="1900" b="0" i="0" u="none" strike="noStrike" err="1">
                <a:effectLst/>
              </a:rPr>
              <a:t>Судова</a:t>
            </a:r>
            <a:r>
              <a:rPr lang="ru-RU" sz="1900" b="0" i="0" u="none" strike="noStrike">
                <a:effectLst/>
              </a:rPr>
              <a:t> практика ЄСПЛ (</a:t>
            </a:r>
            <a:r>
              <a:rPr lang="en" sz="1900" b="0" i="0" u="none" strike="noStrike">
                <a:effectLst/>
              </a:rPr>
              <a:t>Del Río Prada v. Spain, 2013, App no. 42750/09)</a:t>
            </a:r>
            <a:endParaRPr lang="uk-UA" sz="1900" b="0" i="0" u="none" strike="noStrike">
              <a:effectLst/>
            </a:endParaRPr>
          </a:p>
          <a:p>
            <a:pPr>
              <a:buFont typeface="Arial" panose="020B0604020202020204" pitchFamily="34" charset="0"/>
              <a:buChar char="•"/>
            </a:pPr>
            <a:r>
              <a:rPr lang="en" sz="1900" b="0" i="0" u="none" strike="noStrike">
                <a:effectLst/>
                <a:hlinkClick r:id="rId4"/>
              </a:rPr>
              <a:t>https://ks.echr.coe.int/documents/d/echr-ks/guide_art_7_ukr</a:t>
            </a:r>
            <a:endParaRPr lang="uk-UA" sz="1900" b="0" i="0" u="none" strike="noStrike">
              <a:effectLst/>
            </a:endParaRPr>
          </a:p>
          <a:p>
            <a:pPr>
              <a:buFont typeface="Arial" panose="020B0604020202020204" pitchFamily="34" charset="0"/>
              <a:buChar char="•"/>
            </a:pPr>
            <a:endParaRPr lang="ru-UA" sz="1900"/>
          </a:p>
        </p:txBody>
      </p:sp>
    </p:spTree>
    <p:extLst>
      <p:ext uri="{BB962C8B-B14F-4D97-AF65-F5344CB8AC3E}">
        <p14:creationId xmlns:p14="http://schemas.microsoft.com/office/powerpoint/2010/main" val="1676869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Фейерверки">
            <a:extLst>
              <a:ext uri="{FF2B5EF4-FFF2-40B4-BE49-F238E27FC236}">
                <a16:creationId xmlns:a16="http://schemas.microsoft.com/office/drawing/2014/main" id="{D19715A9-4046-41FC-4984-6FF54E5A981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464" y="1418730"/>
            <a:ext cx="3995592" cy="3995592"/>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2" name="Picture 11">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C9D8431E-6361-B81A-E6A2-898EAA97C093}"/>
              </a:ext>
            </a:extLst>
          </p:cNvPr>
          <p:cNvSpPr>
            <a:spLocks noGrp="1"/>
          </p:cNvSpPr>
          <p:nvPr>
            <p:ph type="title"/>
          </p:nvPr>
        </p:nvSpPr>
        <p:spPr>
          <a:xfrm>
            <a:off x="5282520" y="618517"/>
            <a:ext cx="5855416" cy="1596177"/>
          </a:xfrm>
        </p:spPr>
        <p:txBody>
          <a:bodyPr>
            <a:normAutofit/>
          </a:bodyPr>
          <a:lstStyle/>
          <a:p>
            <a:r>
              <a:rPr lang="ru-RU"/>
              <a:t>Принцип субсидіарності в </a:t>
            </a:r>
            <a:r>
              <a:rPr lang="ru-RU" err="1"/>
              <a:t>кримінальному</a:t>
            </a:r>
            <a:r>
              <a:rPr lang="ru-RU"/>
              <a:t> </a:t>
            </a:r>
            <a:r>
              <a:rPr lang="ru-RU" err="1"/>
              <a:t>праві</a:t>
            </a:r>
            <a:br>
              <a:rPr lang="ru-RU"/>
            </a:br>
            <a:endParaRPr lang="ru-UA" dirty="0"/>
          </a:p>
        </p:txBody>
      </p:sp>
      <p:sp>
        <p:nvSpPr>
          <p:cNvPr id="3" name="Объект 2">
            <a:extLst>
              <a:ext uri="{FF2B5EF4-FFF2-40B4-BE49-F238E27FC236}">
                <a16:creationId xmlns:a16="http://schemas.microsoft.com/office/drawing/2014/main" id="{BAA4E63D-43A8-26AB-615F-643BB3FD89AB}"/>
              </a:ext>
            </a:extLst>
          </p:cNvPr>
          <p:cNvSpPr>
            <a:spLocks noGrp="1"/>
          </p:cNvSpPr>
          <p:nvPr>
            <p:ph sz="quarter" idx="13"/>
          </p:nvPr>
        </p:nvSpPr>
        <p:spPr>
          <a:xfrm>
            <a:off x="5282520" y="2367092"/>
            <a:ext cx="5855415" cy="3847444"/>
          </a:xfrm>
        </p:spPr>
        <p:txBody>
          <a:bodyPr>
            <a:normAutofit/>
          </a:bodyPr>
          <a:lstStyle/>
          <a:p>
            <a:pPr>
              <a:buFont typeface="Arial" panose="020B0604020202020204" pitchFamily="34" charset="0"/>
              <a:buChar char="•"/>
            </a:pPr>
            <a:r>
              <a:rPr lang="ru-RU" b="0" i="0" u="none" strike="noStrike" err="1">
                <a:effectLst/>
              </a:rPr>
              <a:t>Перехід</a:t>
            </a:r>
            <a:r>
              <a:rPr lang="ru-RU" b="0" i="0" u="none" strike="noStrike">
                <a:effectLst/>
              </a:rPr>
              <a:t> </a:t>
            </a:r>
            <a:r>
              <a:rPr lang="ru-RU" b="0" i="0" u="none" strike="noStrike" err="1">
                <a:effectLst/>
              </a:rPr>
              <a:t>від</a:t>
            </a:r>
            <a:r>
              <a:rPr lang="ru-RU" b="0" i="0" u="none" strike="noStrike">
                <a:effectLst/>
              </a:rPr>
              <a:t> </a:t>
            </a:r>
            <a:r>
              <a:rPr lang="ru-RU" b="0" i="0" u="none" strike="noStrike" err="1">
                <a:effectLst/>
              </a:rPr>
              <a:t>гармонізації</a:t>
            </a:r>
            <a:r>
              <a:rPr lang="ru-RU" b="0" i="0" u="none" strike="noStrike">
                <a:effectLst/>
              </a:rPr>
              <a:t> до субсидіарності</a:t>
            </a:r>
          </a:p>
          <a:p>
            <a:pPr>
              <a:buFont typeface="Arial" panose="020B0604020202020204" pitchFamily="34" charset="0"/>
              <a:buChar char="•"/>
            </a:pPr>
            <a:r>
              <a:rPr lang="ru-RU" b="0" i="0" u="none" strike="noStrike" err="1">
                <a:effectLst/>
              </a:rPr>
              <a:t>Європейський</a:t>
            </a:r>
            <a:r>
              <a:rPr lang="ru-RU" b="0" i="0" u="none" strike="noStrike">
                <a:effectLst/>
              </a:rPr>
              <a:t> </a:t>
            </a:r>
            <a:r>
              <a:rPr lang="ru-RU" b="0" i="0" u="none" strike="noStrike" err="1">
                <a:effectLst/>
              </a:rPr>
              <a:t>досвід</a:t>
            </a:r>
            <a:r>
              <a:rPr lang="ru-RU" b="0" i="0" u="none" strike="noStrike">
                <a:effectLst/>
              </a:rPr>
              <a:t> (</a:t>
            </a:r>
            <a:r>
              <a:rPr lang="en" b="0" i="0" u="none" strike="noStrike">
                <a:effectLst/>
              </a:rPr>
              <a:t>Directive 2014/42/EU </a:t>
            </a:r>
            <a:r>
              <a:rPr lang="ru-RU" b="0" i="0" u="none" strike="noStrike">
                <a:effectLst/>
              </a:rPr>
              <a:t>про </a:t>
            </a:r>
            <a:r>
              <a:rPr lang="ru-RU" b="0" i="0" u="none" strike="noStrike" err="1">
                <a:effectLst/>
              </a:rPr>
              <a:t>конфіскацію</a:t>
            </a:r>
            <a:r>
              <a:rPr lang="ru-RU" b="0" i="0" u="none" strike="noStrike">
                <a:effectLst/>
              </a:rPr>
              <a:t> </a:t>
            </a:r>
            <a:r>
              <a:rPr lang="ru-RU" b="0" i="0" u="none" strike="noStrike" err="1">
                <a:effectLst/>
              </a:rPr>
              <a:t>доходів</a:t>
            </a:r>
            <a:r>
              <a:rPr lang="ru-RU" b="0" i="0" u="none" strike="noStrike">
                <a:effectLst/>
              </a:rPr>
              <a:t>, </a:t>
            </a:r>
            <a:r>
              <a:rPr lang="ru-RU" b="0" i="0" u="none" strike="noStrike" err="1">
                <a:effectLst/>
              </a:rPr>
              <a:t>отриманих</a:t>
            </a:r>
            <a:r>
              <a:rPr lang="ru-RU" b="0" i="0" u="none" strike="noStrike">
                <a:effectLst/>
              </a:rPr>
              <a:t> </a:t>
            </a:r>
            <a:r>
              <a:rPr lang="ru-RU" b="0" i="0" u="none" strike="noStrike" err="1">
                <a:effectLst/>
              </a:rPr>
              <a:t>злочинним</a:t>
            </a:r>
            <a:r>
              <a:rPr lang="ru-RU" b="0" i="0" u="none" strike="noStrike">
                <a:effectLst/>
              </a:rPr>
              <a:t> шляхом)</a:t>
            </a:r>
          </a:p>
          <a:p>
            <a:pPr>
              <a:buFont typeface="Arial" panose="020B0604020202020204" pitchFamily="34" charset="0"/>
              <a:buChar char="•"/>
            </a:pPr>
            <a:r>
              <a:rPr lang="ru-RU" b="0" i="0" u="none" strike="noStrike" err="1">
                <a:effectLst/>
              </a:rPr>
              <a:t>Ризики</a:t>
            </a:r>
            <a:r>
              <a:rPr lang="ru-RU" b="0" i="0" u="none" strike="noStrike">
                <a:effectLst/>
              </a:rPr>
              <a:t> </a:t>
            </a:r>
            <a:r>
              <a:rPr lang="ru-RU" b="0" i="0" u="none" strike="noStrike" err="1">
                <a:effectLst/>
              </a:rPr>
              <a:t>правової</a:t>
            </a:r>
            <a:r>
              <a:rPr lang="ru-RU" b="0" i="0" u="none" strike="noStrike">
                <a:effectLst/>
              </a:rPr>
              <a:t> </a:t>
            </a:r>
            <a:r>
              <a:rPr lang="ru-RU" b="0" i="0" u="none" strike="noStrike" err="1">
                <a:effectLst/>
              </a:rPr>
              <a:t>дисиміляції</a:t>
            </a:r>
            <a:endParaRPr lang="ru-RU" b="0" i="0" u="none" strike="noStrike">
              <a:effectLst/>
            </a:endParaRPr>
          </a:p>
          <a:p>
            <a:endParaRPr lang="ru-UA" dirty="0"/>
          </a:p>
        </p:txBody>
      </p:sp>
    </p:spTree>
    <p:extLst>
      <p:ext uri="{BB962C8B-B14F-4D97-AF65-F5344CB8AC3E}">
        <p14:creationId xmlns:p14="http://schemas.microsoft.com/office/powerpoint/2010/main" val="945968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Заголовок 1">
            <a:extLst>
              <a:ext uri="{FF2B5EF4-FFF2-40B4-BE49-F238E27FC236}">
                <a16:creationId xmlns:a16="http://schemas.microsoft.com/office/drawing/2014/main" id="{63A9F88E-7B29-E49D-CDDC-E55275E3CBB1}"/>
              </a:ext>
            </a:extLst>
          </p:cNvPr>
          <p:cNvSpPr>
            <a:spLocks noGrp="1"/>
          </p:cNvSpPr>
          <p:nvPr>
            <p:ph type="title"/>
          </p:nvPr>
        </p:nvSpPr>
        <p:spPr>
          <a:xfrm>
            <a:off x="641074" y="1419900"/>
            <a:ext cx="2844002" cy="4018201"/>
          </a:xfrm>
        </p:spPr>
        <p:txBody>
          <a:bodyPr>
            <a:normAutofit/>
          </a:bodyPr>
          <a:lstStyle/>
          <a:p>
            <a:pPr algn="l"/>
            <a:r>
              <a:rPr lang="en" sz="3100"/>
              <a:t>Lex certa: </a:t>
            </a:r>
            <a:r>
              <a:rPr lang="ru-RU" sz="3100"/>
              <a:t>вимога визначеності закону</a:t>
            </a:r>
            <a:br>
              <a:rPr lang="ru-RU" sz="3100"/>
            </a:br>
            <a:endParaRPr lang="ru-UA" sz="3100"/>
          </a:p>
        </p:txBody>
      </p:sp>
      <p:sp>
        <p:nvSpPr>
          <p:cNvPr id="3" name="Объект 2">
            <a:extLst>
              <a:ext uri="{FF2B5EF4-FFF2-40B4-BE49-F238E27FC236}">
                <a16:creationId xmlns:a16="http://schemas.microsoft.com/office/drawing/2014/main" id="{A75F3D79-0CE0-3C8C-0B27-0C357F840988}"/>
              </a:ext>
            </a:extLst>
          </p:cNvPr>
          <p:cNvSpPr>
            <a:spLocks noGrp="1"/>
          </p:cNvSpPr>
          <p:nvPr>
            <p:ph sz="quarter" idx="13"/>
          </p:nvPr>
        </p:nvSpPr>
        <p:spPr>
          <a:xfrm>
            <a:off x="4701008" y="1193576"/>
            <a:ext cx="6576591" cy="4470850"/>
          </a:xfrm>
        </p:spPr>
        <p:txBody>
          <a:bodyPr anchor="ctr">
            <a:normAutofit/>
          </a:bodyPr>
          <a:lstStyle/>
          <a:p>
            <a:pPr>
              <a:lnSpc>
                <a:spcPct val="110000"/>
              </a:lnSpc>
              <a:buFont typeface="Arial" panose="020B0604020202020204" pitchFamily="34" charset="0"/>
              <a:buChar char="•"/>
            </a:pPr>
            <a:r>
              <a:rPr lang="ru-RU" sz="1900" b="0" i="0" u="none" strike="noStrike" err="1">
                <a:effectLst/>
              </a:rPr>
              <a:t>Доступність</a:t>
            </a:r>
            <a:r>
              <a:rPr lang="ru-RU" sz="1900" b="0" i="0" u="none" strike="noStrike">
                <a:effectLst/>
              </a:rPr>
              <a:t> і </a:t>
            </a:r>
            <a:r>
              <a:rPr lang="ru-RU" sz="1900" b="0" i="0" u="none" strike="noStrike" err="1">
                <a:effectLst/>
              </a:rPr>
              <a:t>передбачуваність</a:t>
            </a:r>
            <a:r>
              <a:rPr lang="ru-RU" sz="1900" b="0" i="0" u="none" strike="noStrike">
                <a:effectLst/>
              </a:rPr>
              <a:t> норм</a:t>
            </a:r>
          </a:p>
          <a:p>
            <a:pPr>
              <a:lnSpc>
                <a:spcPct val="110000"/>
              </a:lnSpc>
              <a:buFont typeface="Arial" panose="020B0604020202020204" pitchFamily="34" charset="0"/>
              <a:buChar char="•"/>
            </a:pPr>
            <a:r>
              <a:rPr lang="ru-RU" sz="1900" b="0" i="0" u="none" strike="noStrike" err="1">
                <a:effectLst/>
              </a:rPr>
              <a:t>Судова</a:t>
            </a:r>
            <a:r>
              <a:rPr lang="ru-RU" sz="1900" b="0" i="0" u="none" strike="noStrike">
                <a:effectLst/>
              </a:rPr>
              <a:t> практика (</a:t>
            </a:r>
            <a:r>
              <a:rPr lang="en" sz="1900" b="0" i="0" u="none" strike="noStrike">
                <a:effectLst/>
              </a:rPr>
              <a:t>Volkov v. Ukraine, 2013, App no. 21722/11)</a:t>
            </a:r>
          </a:p>
          <a:p>
            <a:pPr>
              <a:lnSpc>
                <a:spcPct val="110000"/>
              </a:lnSpc>
              <a:buFont typeface="Arial" panose="020B0604020202020204" pitchFamily="34" charset="0"/>
              <a:buChar char="•"/>
            </a:pPr>
            <a:r>
              <a:rPr lang="ru-RU" sz="1900" b="0" i="0" u="none" strike="noStrike" err="1">
                <a:effectLst/>
              </a:rPr>
              <a:t>Вплив</a:t>
            </a:r>
            <a:r>
              <a:rPr lang="ru-RU" sz="1900" b="0" i="0" u="none" strike="noStrike">
                <a:effectLst/>
              </a:rPr>
              <a:t> </a:t>
            </a:r>
            <a:r>
              <a:rPr lang="ru-RU" sz="1900" b="0" i="0" u="none" strike="noStrike" err="1">
                <a:effectLst/>
              </a:rPr>
              <a:t>невизначеності</a:t>
            </a:r>
            <a:r>
              <a:rPr lang="ru-RU" sz="1900" b="0" i="0" u="none" strike="noStrike">
                <a:effectLst/>
              </a:rPr>
              <a:t> на </a:t>
            </a:r>
            <a:r>
              <a:rPr lang="ru-RU" sz="1900" b="0" i="0" u="none" strike="noStrike" err="1">
                <a:effectLst/>
              </a:rPr>
              <a:t>правозастосування</a:t>
            </a:r>
            <a:r>
              <a:rPr lang="ru-RU" sz="1900" b="0" i="0" u="none" strike="noStrike">
                <a:effectLst/>
              </a:rPr>
              <a:t> (</a:t>
            </a:r>
            <a:r>
              <a:rPr lang="en" sz="1900" b="0" i="0" u="none" strike="noStrike">
                <a:effectLst/>
              </a:rPr>
              <a:t>Cantoni v. France, 1996, App no. 17862/91)</a:t>
            </a:r>
            <a:endParaRPr lang="uk-UA" sz="1900" b="0" i="0" u="none" strike="noStrike">
              <a:effectLst/>
            </a:endParaRPr>
          </a:p>
          <a:p>
            <a:pPr>
              <a:lnSpc>
                <a:spcPct val="110000"/>
              </a:lnSpc>
            </a:pPr>
            <a:r>
              <a:rPr lang="ru-RU" sz="1900" b="0" i="0" u="none" strike="noStrike" err="1">
                <a:effectLst/>
              </a:rPr>
              <a:t>Рішення</a:t>
            </a:r>
            <a:r>
              <a:rPr lang="ru-RU" sz="1900" b="0" i="0" u="none" strike="noStrike">
                <a:effectLst/>
              </a:rPr>
              <a:t> КСУ </a:t>
            </a:r>
            <a:r>
              <a:rPr lang="ru-RU" sz="1900" b="0" i="0" u="none" strike="noStrike" err="1">
                <a:effectLst/>
              </a:rPr>
              <a:t>щодо</a:t>
            </a:r>
            <a:r>
              <a:rPr lang="ru-RU" sz="1900" b="0" i="0" u="none" strike="noStrike">
                <a:effectLst/>
              </a:rPr>
              <a:t> </a:t>
            </a:r>
            <a:r>
              <a:rPr lang="ru-RU" sz="1900" b="0" i="0" u="none" strike="noStrike" err="1">
                <a:effectLst/>
              </a:rPr>
              <a:t>застосування</a:t>
            </a:r>
            <a:r>
              <a:rPr lang="ru-RU" sz="1900" b="0" i="0" u="none" strike="noStrike">
                <a:effectLst/>
              </a:rPr>
              <a:t> ст. 5 КК України (2000, № 6-рп/2000) </a:t>
            </a:r>
            <a:r>
              <a:rPr lang="en" sz="1900" b="0" i="0" u="none" strike="noStrike">
                <a:effectLst/>
                <a:hlinkClick r:id="rId3"/>
              </a:rPr>
              <a:t>https://zakon.rada.gov.ua/laws/show/v006p710-00#Text</a:t>
            </a:r>
            <a:r>
              <a:rPr lang="uk-UA" sz="1900" b="0" i="0" u="none" strike="noStrike">
                <a:effectLst/>
              </a:rPr>
              <a:t> ПОРІВНЯЄМО</a:t>
            </a:r>
            <a:r>
              <a:rPr lang="uk-UA" sz="1900"/>
              <a:t>:</a:t>
            </a:r>
            <a:endParaRPr lang="uk-UA" sz="1900" b="0" i="0" u="none" strike="noStrike">
              <a:effectLst/>
            </a:endParaRPr>
          </a:p>
          <a:p>
            <a:pPr marL="0" indent="0">
              <a:lnSpc>
                <a:spcPct val="110000"/>
              </a:lnSpc>
              <a:buNone/>
            </a:pPr>
            <a:r>
              <a:rPr lang="en" sz="1900">
                <a:hlinkClick r:id="rId4"/>
              </a:rPr>
              <a:t>https://reyestr.court.gov.ua/Review/74309822</a:t>
            </a:r>
            <a:r>
              <a:rPr lang="uk-UA" sz="1900"/>
              <a:t> ДОДАМО </a:t>
            </a:r>
            <a:r>
              <a:rPr lang="en" sz="1900">
                <a:hlinkClick r:id="rId5"/>
              </a:rPr>
              <a:t>https://ccu.gov.ua/storinka-knygy/35-diya-normatyvno-pravovogo-akta-v-chasi</a:t>
            </a:r>
            <a:endParaRPr lang="uk-UA" sz="1900"/>
          </a:p>
          <a:p>
            <a:pPr marL="0" indent="0">
              <a:lnSpc>
                <a:spcPct val="110000"/>
              </a:lnSpc>
              <a:buNone/>
            </a:pPr>
            <a:endParaRPr lang="uk-UA" sz="1900"/>
          </a:p>
          <a:p>
            <a:pPr marL="0" indent="0">
              <a:lnSpc>
                <a:spcPct val="110000"/>
              </a:lnSpc>
              <a:buNone/>
            </a:pPr>
            <a:endParaRPr lang="ru-UA" sz="190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28128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2CC302-34F0-39AD-C3BB-5717709E3E36}"/>
              </a:ext>
            </a:extLst>
          </p:cNvPr>
          <p:cNvSpPr>
            <a:spLocks noGrp="1"/>
          </p:cNvSpPr>
          <p:nvPr>
            <p:ph type="title"/>
          </p:nvPr>
        </p:nvSpPr>
        <p:spPr>
          <a:xfrm>
            <a:off x="913775" y="618517"/>
            <a:ext cx="10364451" cy="1596177"/>
          </a:xfrm>
        </p:spPr>
        <p:txBody>
          <a:bodyPr>
            <a:normAutofit/>
          </a:bodyPr>
          <a:lstStyle/>
          <a:p>
            <a:r>
              <a:rPr lang="ru-RU" b="1" dirty="0">
                <a:latin typeface="ui-sans-serif"/>
              </a:rPr>
              <a:t>Заборона </a:t>
            </a:r>
            <a:r>
              <a:rPr lang="ru-RU" b="1" dirty="0" err="1">
                <a:latin typeface="ui-sans-serif"/>
              </a:rPr>
              <a:t>негативної</a:t>
            </a:r>
            <a:r>
              <a:rPr lang="ru-RU" b="1" dirty="0">
                <a:latin typeface="ui-sans-serif"/>
              </a:rPr>
              <a:t> </a:t>
            </a:r>
            <a:r>
              <a:rPr lang="ru-RU" b="1" dirty="0" err="1">
                <a:latin typeface="ui-sans-serif"/>
              </a:rPr>
              <a:t>ретроактивності</a:t>
            </a:r>
            <a:r>
              <a:rPr lang="ru-RU" b="1" dirty="0">
                <a:latin typeface="ui-sans-serif"/>
              </a:rPr>
              <a:t> та принцип </a:t>
            </a:r>
            <a:r>
              <a:rPr lang="en" b="1" dirty="0">
                <a:latin typeface="ui-sans-serif"/>
              </a:rPr>
              <a:t>lex </a:t>
            </a:r>
            <a:r>
              <a:rPr lang="en" b="1" dirty="0" err="1">
                <a:latin typeface="ui-sans-serif"/>
              </a:rPr>
              <a:t>mitior</a:t>
            </a:r>
            <a:br>
              <a:rPr lang="en" b="1" dirty="0">
                <a:latin typeface="ui-sans-serif"/>
              </a:rPr>
            </a:br>
            <a:endParaRPr lang="ru-UA" dirty="0"/>
          </a:p>
        </p:txBody>
      </p:sp>
      <p:graphicFrame>
        <p:nvGraphicFramePr>
          <p:cNvPr id="5" name="Объект 2">
            <a:extLst>
              <a:ext uri="{FF2B5EF4-FFF2-40B4-BE49-F238E27FC236}">
                <a16:creationId xmlns:a16="http://schemas.microsoft.com/office/drawing/2014/main" id="{A46A2B0D-DD32-5F04-5379-1CEEA168D3F9}"/>
              </a:ext>
            </a:extLst>
          </p:cNvPr>
          <p:cNvGraphicFramePr>
            <a:graphicFrameLocks noGrp="1"/>
          </p:cNvGraphicFramePr>
          <p:nvPr>
            <p:ph sz="quarter" idx="13"/>
            <p:extLst>
              <p:ext uri="{D42A27DB-BD31-4B8C-83A1-F6EECF244321}">
                <p14:modId xmlns:p14="http://schemas.microsoft.com/office/powerpoint/2010/main" val="899252407"/>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5841470"/>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Капля</Template>
  <TotalTime>1730</TotalTime>
  <Words>1537</Words>
  <Application>Microsoft Macintosh PowerPoint</Application>
  <PresentationFormat>Широкоэкранный</PresentationFormat>
  <Paragraphs>104</Paragraphs>
  <Slides>16</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16</vt:i4>
      </vt:variant>
    </vt:vector>
  </HeadingPairs>
  <TitlesOfParts>
    <vt:vector size="23" baseType="lpstr">
      <vt:lpstr>Aptos</vt:lpstr>
      <vt:lpstr>Arial</vt:lpstr>
      <vt:lpstr>Helvetica</vt:lpstr>
      <vt:lpstr>Nunito</vt:lpstr>
      <vt:lpstr>Tw Cen MT</vt:lpstr>
      <vt:lpstr>ui-sans-serif</vt:lpstr>
      <vt:lpstr>Капля</vt:lpstr>
      <vt:lpstr>ПАРАДИГМИ КРИМІНАЛЬНОГО ПРАВА Лекція 5 ЗАКОННІСТЬ: ПРИНЦИП, ПАРАДИГМА ЧИ ФІКЦІЯ? </vt:lpstr>
      <vt:lpstr>Презентация PowerPoint</vt:lpstr>
      <vt:lpstr>СКЛАДОВІ</vt:lpstr>
      <vt:lpstr>ПРактика</vt:lpstr>
      <vt:lpstr>Історичні корені принципу законності </vt:lpstr>
      <vt:lpstr>Європейська конвенція з прав людини: Стаття 7</vt:lpstr>
      <vt:lpstr>Принцип субсидіарності в кримінальному праві </vt:lpstr>
      <vt:lpstr>Lex certa: вимога визначеності закону </vt:lpstr>
      <vt:lpstr>Заборона негативної ретроактивності та принцип lex mitior </vt:lpstr>
      <vt:lpstr>ДЛЯ ПОВТОРЕННЯ</vt:lpstr>
      <vt:lpstr>Аналіз прецедентів ЄСПЛ </vt:lpstr>
      <vt:lpstr>Аналіз прецедентів КСУ </vt:lpstr>
      <vt:lpstr>Nulla poena sine lege parlamentaria </vt:lpstr>
      <vt:lpstr>Сучасні проблеми реалізації принципу законності </vt:lpstr>
      <vt:lpstr>НА ДОДАТОК</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41</cp:revision>
  <dcterms:created xsi:type="dcterms:W3CDTF">2024-12-26T17:09:39Z</dcterms:created>
  <dcterms:modified xsi:type="dcterms:W3CDTF">2025-10-05T08:37:58Z</dcterms:modified>
</cp:coreProperties>
</file>