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media/image28.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40"/>
  </p:notesMasterIdLst>
  <p:sldIdLst>
    <p:sldId id="256" r:id="rId2"/>
    <p:sldId id="286" r:id="rId3"/>
    <p:sldId id="287" r:id="rId4"/>
    <p:sldId id="282" r:id="rId5"/>
    <p:sldId id="314" r:id="rId6"/>
    <p:sldId id="315" r:id="rId7"/>
    <p:sldId id="316" r:id="rId8"/>
    <p:sldId id="317" r:id="rId9"/>
    <p:sldId id="309" r:id="rId10"/>
    <p:sldId id="310" r:id="rId11"/>
    <p:sldId id="311" r:id="rId12"/>
    <p:sldId id="318" r:id="rId13"/>
    <p:sldId id="303" r:id="rId14"/>
    <p:sldId id="300" r:id="rId15"/>
    <p:sldId id="312" r:id="rId16"/>
    <p:sldId id="301" r:id="rId17"/>
    <p:sldId id="296" r:id="rId18"/>
    <p:sldId id="304" r:id="rId19"/>
    <p:sldId id="292" r:id="rId20"/>
    <p:sldId id="288" r:id="rId21"/>
    <p:sldId id="319" r:id="rId22"/>
    <p:sldId id="289" r:id="rId23"/>
    <p:sldId id="320" r:id="rId24"/>
    <p:sldId id="295" r:id="rId25"/>
    <p:sldId id="293" r:id="rId26"/>
    <p:sldId id="306" r:id="rId27"/>
    <p:sldId id="294" r:id="rId28"/>
    <p:sldId id="305" r:id="rId29"/>
    <p:sldId id="290" r:id="rId30"/>
    <p:sldId id="291" r:id="rId31"/>
    <p:sldId id="297" r:id="rId32"/>
    <p:sldId id="298" r:id="rId33"/>
    <p:sldId id="299" r:id="rId34"/>
    <p:sldId id="302" r:id="rId35"/>
    <p:sldId id="307" r:id="rId36"/>
    <p:sldId id="308" r:id="rId37"/>
    <p:sldId id="313" r:id="rId38"/>
    <p:sldId id="265" r:id="rId39"/>
  </p:sldIdLst>
  <p:sldSz cx="12192000" cy="6858000"/>
  <p:notesSz cx="6858000" cy="9144000"/>
  <p:defaultText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069"/>
    <p:restoredTop sz="94659"/>
  </p:normalViewPr>
  <p:slideViewPr>
    <p:cSldViewPr snapToGrid="0">
      <p:cViewPr varScale="1">
        <p:scale>
          <a:sx n="110" d="100"/>
          <a:sy n="110" d="100"/>
        </p:scale>
        <p:origin x="24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_rels/data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diagrams/_rels/drawing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AD70F1-BBD4-4469-ADA0-7F61A7F44AE9}"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171A7509-9ACB-4989-BD28-336B627FAC87}">
      <dgm:prSet/>
      <dgm:spPr/>
      <dgm:t>
        <a:bodyPr/>
        <a:lstStyle/>
        <a:p>
          <a:r>
            <a:rPr lang="en-US" b="0" i="0"/>
            <a:t>Civil society and human rights are like roommates with conflicting lifestyles: essential to coexist but constantly stepping on each other’s toes.</a:t>
          </a:r>
          <a:endParaRPr lang="en-US"/>
        </a:p>
      </dgm:t>
    </dgm:pt>
    <dgm:pt modelId="{AAD0D3A3-4246-437D-9C25-328A4AADE640}" type="parTrans" cxnId="{AB948D76-F0E4-47F9-8676-B8B97E6BE649}">
      <dgm:prSet/>
      <dgm:spPr/>
      <dgm:t>
        <a:bodyPr/>
        <a:lstStyle/>
        <a:p>
          <a:endParaRPr lang="en-US"/>
        </a:p>
      </dgm:t>
    </dgm:pt>
    <dgm:pt modelId="{BCDD086E-0775-4C3F-95B5-65E1D900D45F}" type="sibTrans" cxnId="{AB948D76-F0E4-47F9-8676-B8B97E6BE649}">
      <dgm:prSet phldrT="1"/>
      <dgm:spPr/>
      <dgm:t>
        <a:bodyPr/>
        <a:lstStyle/>
        <a:p>
          <a:endParaRPr lang="en-US"/>
        </a:p>
      </dgm:t>
    </dgm:pt>
    <dgm:pt modelId="{1FA20BD0-E85B-4367-A0F3-A839466D5108}">
      <dgm:prSet/>
      <dgm:spPr/>
      <dgm:t>
        <a:bodyPr/>
        <a:lstStyle/>
        <a:p>
          <a:r>
            <a:rPr lang="en-US" b="0" i="0"/>
            <a:t>Can civil society defend human rights while also threatening them through unchecked power and influence?</a:t>
          </a:r>
          <a:endParaRPr lang="en-US"/>
        </a:p>
      </dgm:t>
    </dgm:pt>
    <dgm:pt modelId="{BF736694-972B-453A-9B00-23D476AAE5D6}" type="parTrans" cxnId="{33BF3DEC-DB45-49AB-AE77-9FA2560AB132}">
      <dgm:prSet/>
      <dgm:spPr/>
      <dgm:t>
        <a:bodyPr/>
        <a:lstStyle/>
        <a:p>
          <a:endParaRPr lang="en-US"/>
        </a:p>
      </dgm:t>
    </dgm:pt>
    <dgm:pt modelId="{B51B4747-8537-4F0C-94E8-B96C56DAE9B5}" type="sibTrans" cxnId="{33BF3DEC-DB45-49AB-AE77-9FA2560AB132}">
      <dgm:prSet phldrT="2"/>
      <dgm:spPr/>
      <dgm:t>
        <a:bodyPr/>
        <a:lstStyle/>
        <a:p>
          <a:endParaRPr lang="en-US"/>
        </a:p>
      </dgm:t>
    </dgm:pt>
    <dgm:pt modelId="{879DA12D-0D6A-4BD0-AE41-01CE7B5EA53E}">
      <dgm:prSet/>
      <dgm:spPr/>
      <dgm:t>
        <a:bodyPr/>
        <a:lstStyle/>
        <a:p>
          <a:r>
            <a:rPr lang="en-US" b="0" i="0"/>
            <a:t>Thesis: This presentation explores how civil society, democracy, and social media intertwine with human rights, with in-depth analysis and critical perspectives on ECJ and ECHR case law.</a:t>
          </a:r>
          <a:endParaRPr lang="en-US"/>
        </a:p>
      </dgm:t>
    </dgm:pt>
    <dgm:pt modelId="{A0E1F7E5-B293-4284-A356-7BACA3553EAC}" type="parTrans" cxnId="{E59EC67D-D0B2-4D9A-89E7-22A0192ADDF0}">
      <dgm:prSet/>
      <dgm:spPr/>
      <dgm:t>
        <a:bodyPr/>
        <a:lstStyle/>
        <a:p>
          <a:endParaRPr lang="en-US"/>
        </a:p>
      </dgm:t>
    </dgm:pt>
    <dgm:pt modelId="{4B1A25D9-17C4-423E-83D9-AEC3B53E778F}" type="sibTrans" cxnId="{E59EC67D-D0B2-4D9A-89E7-22A0192ADDF0}">
      <dgm:prSet phldrT="3"/>
      <dgm:spPr/>
      <dgm:t>
        <a:bodyPr/>
        <a:lstStyle/>
        <a:p>
          <a:endParaRPr lang="en-US"/>
        </a:p>
      </dgm:t>
    </dgm:pt>
    <dgm:pt modelId="{BBCC6921-E0F5-2641-A4A9-CDD5E03B1836}" type="pres">
      <dgm:prSet presAssocID="{F9AD70F1-BBD4-4469-ADA0-7F61A7F44AE9}" presName="vert0" presStyleCnt="0">
        <dgm:presLayoutVars>
          <dgm:dir/>
          <dgm:animOne val="branch"/>
          <dgm:animLvl val="lvl"/>
        </dgm:presLayoutVars>
      </dgm:prSet>
      <dgm:spPr/>
    </dgm:pt>
    <dgm:pt modelId="{C1935D28-9AA8-614D-9B9B-AF673F2A2339}" type="pres">
      <dgm:prSet presAssocID="{171A7509-9ACB-4989-BD28-336B627FAC87}" presName="thickLine" presStyleLbl="alignNode1" presStyleIdx="0" presStyleCnt="3"/>
      <dgm:spPr/>
    </dgm:pt>
    <dgm:pt modelId="{F4E50D85-046A-784F-8027-54907D32A360}" type="pres">
      <dgm:prSet presAssocID="{171A7509-9ACB-4989-BD28-336B627FAC87}" presName="horz1" presStyleCnt="0"/>
      <dgm:spPr/>
    </dgm:pt>
    <dgm:pt modelId="{3A00EDA0-15D7-0C41-A9EE-8ABFF871BE3D}" type="pres">
      <dgm:prSet presAssocID="{171A7509-9ACB-4989-BD28-336B627FAC87}" presName="tx1" presStyleLbl="revTx" presStyleIdx="0" presStyleCnt="3"/>
      <dgm:spPr/>
    </dgm:pt>
    <dgm:pt modelId="{DCC056B0-EC8B-D14D-8319-F0FB9CCF3983}" type="pres">
      <dgm:prSet presAssocID="{171A7509-9ACB-4989-BD28-336B627FAC87}" presName="vert1" presStyleCnt="0"/>
      <dgm:spPr/>
    </dgm:pt>
    <dgm:pt modelId="{E53F1C7E-2F65-3347-BF0E-B7705348756A}" type="pres">
      <dgm:prSet presAssocID="{1FA20BD0-E85B-4367-A0F3-A839466D5108}" presName="thickLine" presStyleLbl="alignNode1" presStyleIdx="1" presStyleCnt="3"/>
      <dgm:spPr/>
    </dgm:pt>
    <dgm:pt modelId="{A9BC96AE-8034-C24E-BDC9-33538B00B45A}" type="pres">
      <dgm:prSet presAssocID="{1FA20BD0-E85B-4367-A0F3-A839466D5108}" presName="horz1" presStyleCnt="0"/>
      <dgm:spPr/>
    </dgm:pt>
    <dgm:pt modelId="{9AD37765-24BF-3349-AFA7-3476833F191C}" type="pres">
      <dgm:prSet presAssocID="{1FA20BD0-E85B-4367-A0F3-A839466D5108}" presName="tx1" presStyleLbl="revTx" presStyleIdx="1" presStyleCnt="3"/>
      <dgm:spPr/>
    </dgm:pt>
    <dgm:pt modelId="{A1706398-D3D3-3C47-98D9-E7A9D0FA42F2}" type="pres">
      <dgm:prSet presAssocID="{1FA20BD0-E85B-4367-A0F3-A839466D5108}" presName="vert1" presStyleCnt="0"/>
      <dgm:spPr/>
    </dgm:pt>
    <dgm:pt modelId="{3FB9DD72-8C48-7B46-AA7F-9AD12F85102E}" type="pres">
      <dgm:prSet presAssocID="{879DA12D-0D6A-4BD0-AE41-01CE7B5EA53E}" presName="thickLine" presStyleLbl="alignNode1" presStyleIdx="2" presStyleCnt="3"/>
      <dgm:spPr/>
    </dgm:pt>
    <dgm:pt modelId="{9B0A9B2B-7B6E-374A-AFBA-B7E0EB8E1B11}" type="pres">
      <dgm:prSet presAssocID="{879DA12D-0D6A-4BD0-AE41-01CE7B5EA53E}" presName="horz1" presStyleCnt="0"/>
      <dgm:spPr/>
    </dgm:pt>
    <dgm:pt modelId="{1D3E5A21-BC3E-C748-98C8-DB85C3844A6B}" type="pres">
      <dgm:prSet presAssocID="{879DA12D-0D6A-4BD0-AE41-01CE7B5EA53E}" presName="tx1" presStyleLbl="revTx" presStyleIdx="2" presStyleCnt="3"/>
      <dgm:spPr/>
    </dgm:pt>
    <dgm:pt modelId="{181E2A95-E7C0-C54C-A205-8372F38B92F5}" type="pres">
      <dgm:prSet presAssocID="{879DA12D-0D6A-4BD0-AE41-01CE7B5EA53E}" presName="vert1" presStyleCnt="0"/>
      <dgm:spPr/>
    </dgm:pt>
  </dgm:ptLst>
  <dgm:cxnLst>
    <dgm:cxn modelId="{CFF1FA3D-2BAF-7640-BAFA-ED9385708830}" type="presOf" srcId="{1FA20BD0-E85B-4367-A0F3-A839466D5108}" destId="{9AD37765-24BF-3349-AFA7-3476833F191C}" srcOrd="0" destOrd="0" presId="urn:microsoft.com/office/officeart/2008/layout/LinedList"/>
    <dgm:cxn modelId="{F0E20758-4B5F-E54A-9287-E8CBA77C621C}" type="presOf" srcId="{879DA12D-0D6A-4BD0-AE41-01CE7B5EA53E}" destId="{1D3E5A21-BC3E-C748-98C8-DB85C3844A6B}" srcOrd="0" destOrd="0" presId="urn:microsoft.com/office/officeart/2008/layout/LinedList"/>
    <dgm:cxn modelId="{AB948D76-F0E4-47F9-8676-B8B97E6BE649}" srcId="{F9AD70F1-BBD4-4469-ADA0-7F61A7F44AE9}" destId="{171A7509-9ACB-4989-BD28-336B627FAC87}" srcOrd="0" destOrd="0" parTransId="{AAD0D3A3-4246-437D-9C25-328A4AADE640}" sibTransId="{BCDD086E-0775-4C3F-95B5-65E1D900D45F}"/>
    <dgm:cxn modelId="{E59EC67D-D0B2-4D9A-89E7-22A0192ADDF0}" srcId="{F9AD70F1-BBD4-4469-ADA0-7F61A7F44AE9}" destId="{879DA12D-0D6A-4BD0-AE41-01CE7B5EA53E}" srcOrd="2" destOrd="0" parTransId="{A0E1F7E5-B293-4284-A356-7BACA3553EAC}" sibTransId="{4B1A25D9-17C4-423E-83D9-AEC3B53E778F}"/>
    <dgm:cxn modelId="{C7D0A29D-4B6B-AC40-84A7-AFF43A3547B8}" type="presOf" srcId="{171A7509-9ACB-4989-BD28-336B627FAC87}" destId="{3A00EDA0-15D7-0C41-A9EE-8ABFF871BE3D}" srcOrd="0" destOrd="0" presId="urn:microsoft.com/office/officeart/2008/layout/LinedList"/>
    <dgm:cxn modelId="{5BE579DC-359D-464D-A4CC-1D17D40BF229}" type="presOf" srcId="{F9AD70F1-BBD4-4469-ADA0-7F61A7F44AE9}" destId="{BBCC6921-E0F5-2641-A4A9-CDD5E03B1836}" srcOrd="0" destOrd="0" presId="urn:microsoft.com/office/officeart/2008/layout/LinedList"/>
    <dgm:cxn modelId="{33BF3DEC-DB45-49AB-AE77-9FA2560AB132}" srcId="{F9AD70F1-BBD4-4469-ADA0-7F61A7F44AE9}" destId="{1FA20BD0-E85B-4367-A0F3-A839466D5108}" srcOrd="1" destOrd="0" parTransId="{BF736694-972B-453A-9B00-23D476AAE5D6}" sibTransId="{B51B4747-8537-4F0C-94E8-B96C56DAE9B5}"/>
    <dgm:cxn modelId="{9F8A5F45-0CD9-AC48-8177-A6E3954A547C}" type="presParOf" srcId="{BBCC6921-E0F5-2641-A4A9-CDD5E03B1836}" destId="{C1935D28-9AA8-614D-9B9B-AF673F2A2339}" srcOrd="0" destOrd="0" presId="urn:microsoft.com/office/officeart/2008/layout/LinedList"/>
    <dgm:cxn modelId="{0B962D98-7261-C94A-BE33-2858B8C05452}" type="presParOf" srcId="{BBCC6921-E0F5-2641-A4A9-CDD5E03B1836}" destId="{F4E50D85-046A-784F-8027-54907D32A360}" srcOrd="1" destOrd="0" presId="urn:microsoft.com/office/officeart/2008/layout/LinedList"/>
    <dgm:cxn modelId="{4914CA34-A13A-704B-8E26-F609E386DD2C}" type="presParOf" srcId="{F4E50D85-046A-784F-8027-54907D32A360}" destId="{3A00EDA0-15D7-0C41-A9EE-8ABFF871BE3D}" srcOrd="0" destOrd="0" presId="urn:microsoft.com/office/officeart/2008/layout/LinedList"/>
    <dgm:cxn modelId="{77C58D3C-DB7D-9640-A88A-F4ECB5E22264}" type="presParOf" srcId="{F4E50D85-046A-784F-8027-54907D32A360}" destId="{DCC056B0-EC8B-D14D-8319-F0FB9CCF3983}" srcOrd="1" destOrd="0" presId="urn:microsoft.com/office/officeart/2008/layout/LinedList"/>
    <dgm:cxn modelId="{7613549C-4FCF-854F-B1FB-0E55D10B6DDC}" type="presParOf" srcId="{BBCC6921-E0F5-2641-A4A9-CDD5E03B1836}" destId="{E53F1C7E-2F65-3347-BF0E-B7705348756A}" srcOrd="2" destOrd="0" presId="urn:microsoft.com/office/officeart/2008/layout/LinedList"/>
    <dgm:cxn modelId="{6E569535-6E37-9F44-9D4B-10D0ED714C98}" type="presParOf" srcId="{BBCC6921-E0F5-2641-A4A9-CDD5E03B1836}" destId="{A9BC96AE-8034-C24E-BDC9-33538B00B45A}" srcOrd="3" destOrd="0" presId="urn:microsoft.com/office/officeart/2008/layout/LinedList"/>
    <dgm:cxn modelId="{5623997D-E892-464F-BF7A-E03F0FB59C53}" type="presParOf" srcId="{A9BC96AE-8034-C24E-BDC9-33538B00B45A}" destId="{9AD37765-24BF-3349-AFA7-3476833F191C}" srcOrd="0" destOrd="0" presId="urn:microsoft.com/office/officeart/2008/layout/LinedList"/>
    <dgm:cxn modelId="{BF1653B5-F7D8-784D-BB42-294B9D26257B}" type="presParOf" srcId="{A9BC96AE-8034-C24E-BDC9-33538B00B45A}" destId="{A1706398-D3D3-3C47-98D9-E7A9D0FA42F2}" srcOrd="1" destOrd="0" presId="urn:microsoft.com/office/officeart/2008/layout/LinedList"/>
    <dgm:cxn modelId="{E5D3ADFA-A036-3D4E-9E90-EAC1D79C4F93}" type="presParOf" srcId="{BBCC6921-E0F5-2641-A4A9-CDD5E03B1836}" destId="{3FB9DD72-8C48-7B46-AA7F-9AD12F85102E}" srcOrd="4" destOrd="0" presId="urn:microsoft.com/office/officeart/2008/layout/LinedList"/>
    <dgm:cxn modelId="{C1290209-1A67-834B-95BD-1503E8AFFE01}" type="presParOf" srcId="{BBCC6921-E0F5-2641-A4A9-CDD5E03B1836}" destId="{9B0A9B2B-7B6E-374A-AFBA-B7E0EB8E1B11}" srcOrd="5" destOrd="0" presId="urn:microsoft.com/office/officeart/2008/layout/LinedList"/>
    <dgm:cxn modelId="{83040EAA-4172-3347-A08C-E11C58CDFF6F}" type="presParOf" srcId="{9B0A9B2B-7B6E-374A-AFBA-B7E0EB8E1B11}" destId="{1D3E5A21-BC3E-C748-98C8-DB85C3844A6B}" srcOrd="0" destOrd="0" presId="urn:microsoft.com/office/officeart/2008/layout/LinedList"/>
    <dgm:cxn modelId="{FA522A89-6CE6-4F45-A04B-FFF281D8BCAC}" type="presParOf" srcId="{9B0A9B2B-7B6E-374A-AFBA-B7E0EB8E1B11}" destId="{181E2A95-E7C0-C54C-A205-8372F38B92F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2968C5-FB69-42C5-AD59-54F0548993BF}"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0C8672F8-77C9-40A9-8175-926216AD3DE2}">
      <dgm:prSet/>
      <dgm:spPr/>
      <dgm:t>
        <a:bodyPr/>
        <a:lstStyle/>
        <a:p>
          <a:r>
            <a:rPr lang="en-US" b="0" i="0"/>
            <a:t>Civil society: the watchdog, the voice, the challenger of power.</a:t>
          </a:r>
          <a:endParaRPr lang="en-US"/>
        </a:p>
      </dgm:t>
    </dgm:pt>
    <dgm:pt modelId="{4700020F-C036-4CB1-9169-D9A5D054D83A}" type="parTrans" cxnId="{4008A83E-F583-43FF-9BFD-7ABD6972F9D5}">
      <dgm:prSet/>
      <dgm:spPr/>
      <dgm:t>
        <a:bodyPr/>
        <a:lstStyle/>
        <a:p>
          <a:endParaRPr lang="en-US"/>
        </a:p>
      </dgm:t>
    </dgm:pt>
    <dgm:pt modelId="{74C6EA38-743C-4E6F-A95A-F1F57EB9D287}" type="sibTrans" cxnId="{4008A83E-F583-43FF-9BFD-7ABD6972F9D5}">
      <dgm:prSet/>
      <dgm:spPr/>
      <dgm:t>
        <a:bodyPr/>
        <a:lstStyle/>
        <a:p>
          <a:endParaRPr lang="en-US"/>
        </a:p>
      </dgm:t>
    </dgm:pt>
    <dgm:pt modelId="{5E232C67-F0F5-4428-A04F-62027FA3FDB5}">
      <dgm:prSet/>
      <dgm:spPr/>
      <dgm:t>
        <a:bodyPr/>
        <a:lstStyle/>
        <a:p>
          <a:r>
            <a:rPr lang="en-US" b="0" i="0"/>
            <a:t>Human rights: the untouchable core of modern democracy.</a:t>
          </a:r>
          <a:endParaRPr lang="en-US"/>
        </a:p>
      </dgm:t>
    </dgm:pt>
    <dgm:pt modelId="{6338EBBF-90F7-4B75-982D-34C9D5FDF6DA}" type="parTrans" cxnId="{755D0F33-FB40-4F06-8781-87A5FF1CCF96}">
      <dgm:prSet/>
      <dgm:spPr/>
      <dgm:t>
        <a:bodyPr/>
        <a:lstStyle/>
        <a:p>
          <a:endParaRPr lang="en-US"/>
        </a:p>
      </dgm:t>
    </dgm:pt>
    <dgm:pt modelId="{7A3C0DD9-000C-4B2D-B40C-9B1129F648D3}" type="sibTrans" cxnId="{755D0F33-FB40-4F06-8781-87A5FF1CCF96}">
      <dgm:prSet/>
      <dgm:spPr/>
      <dgm:t>
        <a:bodyPr/>
        <a:lstStyle/>
        <a:p>
          <a:endParaRPr lang="en-US"/>
        </a:p>
      </dgm:t>
    </dgm:pt>
    <dgm:pt modelId="{F258A8FA-184D-4E11-A56B-EEE97E56CAAE}">
      <dgm:prSet/>
      <dgm:spPr/>
      <dgm:t>
        <a:bodyPr/>
        <a:lstStyle/>
        <a:p>
          <a:r>
            <a:rPr lang="en-US" b="0" i="0"/>
            <a:t>Sometimes they harmonize; other times, civil society becomes the biggest violator.</a:t>
          </a:r>
          <a:endParaRPr lang="en-US"/>
        </a:p>
      </dgm:t>
    </dgm:pt>
    <dgm:pt modelId="{75E4035F-7E48-43FE-967C-9D11CB7E5583}" type="parTrans" cxnId="{E9799971-4A3A-4B70-B286-4255664F8A57}">
      <dgm:prSet/>
      <dgm:spPr/>
      <dgm:t>
        <a:bodyPr/>
        <a:lstStyle/>
        <a:p>
          <a:endParaRPr lang="en-US"/>
        </a:p>
      </dgm:t>
    </dgm:pt>
    <dgm:pt modelId="{6B9793D8-5B53-45BA-B226-522C2EE75172}" type="sibTrans" cxnId="{E9799971-4A3A-4B70-B286-4255664F8A57}">
      <dgm:prSet/>
      <dgm:spPr/>
      <dgm:t>
        <a:bodyPr/>
        <a:lstStyle/>
        <a:p>
          <a:endParaRPr lang="en-US"/>
        </a:p>
      </dgm:t>
    </dgm:pt>
    <dgm:pt modelId="{E0B70273-73C4-4F9F-A595-2FB56D70C699}">
      <dgm:prSet/>
      <dgm:spPr/>
      <dgm:t>
        <a:bodyPr/>
        <a:lstStyle/>
        <a:p>
          <a:r>
            <a:rPr lang="en-US" b="0" i="0"/>
            <a:t>Legal Criticism: Excessive activism can distort the balance between freedom and responsibility.</a:t>
          </a:r>
          <a:endParaRPr lang="en-US"/>
        </a:p>
      </dgm:t>
    </dgm:pt>
    <dgm:pt modelId="{F8C737C2-8EE4-4AC9-8BD1-71902E483798}" type="parTrans" cxnId="{8D742E75-08F2-4958-8047-9D64FCA79B01}">
      <dgm:prSet/>
      <dgm:spPr/>
      <dgm:t>
        <a:bodyPr/>
        <a:lstStyle/>
        <a:p>
          <a:endParaRPr lang="en-US"/>
        </a:p>
      </dgm:t>
    </dgm:pt>
    <dgm:pt modelId="{764BCDAD-2A1B-4351-9D44-87962C1A931D}" type="sibTrans" cxnId="{8D742E75-08F2-4958-8047-9D64FCA79B01}">
      <dgm:prSet/>
      <dgm:spPr/>
      <dgm:t>
        <a:bodyPr/>
        <a:lstStyle/>
        <a:p>
          <a:endParaRPr lang="en-US"/>
        </a:p>
      </dgm:t>
    </dgm:pt>
    <dgm:pt modelId="{80BFF2DE-4A9D-4EB0-BBF7-A2E65D4C8BF1}">
      <dgm:prSet/>
      <dgm:spPr/>
      <dgm:t>
        <a:bodyPr/>
        <a:lstStyle/>
        <a:p>
          <a:r>
            <a:rPr lang="en-US" b="0" i="0"/>
            <a:t>Reflection: Should civil society be held accountable when activism turns into disruption?</a:t>
          </a:r>
          <a:endParaRPr lang="en-US"/>
        </a:p>
      </dgm:t>
    </dgm:pt>
    <dgm:pt modelId="{D2A44C9C-69AA-4F6A-9999-EFFA9A1A5E29}" type="parTrans" cxnId="{36F0AEF8-1550-4572-9B6D-21350C3454B7}">
      <dgm:prSet/>
      <dgm:spPr/>
      <dgm:t>
        <a:bodyPr/>
        <a:lstStyle/>
        <a:p>
          <a:endParaRPr lang="en-US"/>
        </a:p>
      </dgm:t>
    </dgm:pt>
    <dgm:pt modelId="{AE967AA8-ED34-46CE-A441-40E8F46C4F33}" type="sibTrans" cxnId="{36F0AEF8-1550-4572-9B6D-21350C3454B7}">
      <dgm:prSet/>
      <dgm:spPr/>
      <dgm:t>
        <a:bodyPr/>
        <a:lstStyle/>
        <a:p>
          <a:endParaRPr lang="en-US"/>
        </a:p>
      </dgm:t>
    </dgm:pt>
    <dgm:pt modelId="{53573E5E-FAA8-467E-AAFF-D7D5B3D7C15A}" type="pres">
      <dgm:prSet presAssocID="{DE2968C5-FB69-42C5-AD59-54F0548993BF}" presName="root" presStyleCnt="0">
        <dgm:presLayoutVars>
          <dgm:dir/>
          <dgm:resizeHandles val="exact"/>
        </dgm:presLayoutVars>
      </dgm:prSet>
      <dgm:spPr/>
    </dgm:pt>
    <dgm:pt modelId="{1C3AAF3F-A697-48A3-BB6D-59D00AC14CF4}" type="pres">
      <dgm:prSet presAssocID="{0C8672F8-77C9-40A9-8175-926216AD3DE2}" presName="compNode" presStyleCnt="0"/>
      <dgm:spPr/>
    </dgm:pt>
    <dgm:pt modelId="{643A027C-FB5E-42AE-A6A6-89E232FEA89A}" type="pres">
      <dgm:prSet presAssocID="{0C8672F8-77C9-40A9-8175-926216AD3DE2}" presName="bgRect" presStyleLbl="bgShp" presStyleIdx="0" presStyleCnt="5"/>
      <dgm:spPr/>
    </dgm:pt>
    <dgm:pt modelId="{C96528AB-4ADC-4187-A6AA-23C8499E058C}" type="pres">
      <dgm:prSet presAssocID="{0C8672F8-77C9-40A9-8175-926216AD3DE2}"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ot Dog"/>
        </a:ext>
      </dgm:extLst>
    </dgm:pt>
    <dgm:pt modelId="{A36EB621-EC1B-46C7-B207-201FE2E79298}" type="pres">
      <dgm:prSet presAssocID="{0C8672F8-77C9-40A9-8175-926216AD3DE2}" presName="spaceRect" presStyleCnt="0"/>
      <dgm:spPr/>
    </dgm:pt>
    <dgm:pt modelId="{DE656C6C-60EC-4963-AB15-4A6EDE6A37E1}" type="pres">
      <dgm:prSet presAssocID="{0C8672F8-77C9-40A9-8175-926216AD3DE2}" presName="parTx" presStyleLbl="revTx" presStyleIdx="0" presStyleCnt="5">
        <dgm:presLayoutVars>
          <dgm:chMax val="0"/>
          <dgm:chPref val="0"/>
        </dgm:presLayoutVars>
      </dgm:prSet>
      <dgm:spPr/>
    </dgm:pt>
    <dgm:pt modelId="{5285696F-FB43-40BA-AFD9-6208AD5565B9}" type="pres">
      <dgm:prSet presAssocID="{74C6EA38-743C-4E6F-A95A-F1F57EB9D287}" presName="sibTrans" presStyleCnt="0"/>
      <dgm:spPr/>
    </dgm:pt>
    <dgm:pt modelId="{32B171CB-1815-4982-99D6-69B77795D9B0}" type="pres">
      <dgm:prSet presAssocID="{5E232C67-F0F5-4428-A04F-62027FA3FDB5}" presName="compNode" presStyleCnt="0"/>
      <dgm:spPr/>
    </dgm:pt>
    <dgm:pt modelId="{AB5A1891-12BF-421B-BD37-7AF9400AC5E3}" type="pres">
      <dgm:prSet presAssocID="{5E232C67-F0F5-4428-A04F-62027FA3FDB5}" presName="bgRect" presStyleLbl="bgShp" presStyleIdx="1" presStyleCnt="5"/>
      <dgm:spPr/>
    </dgm:pt>
    <dgm:pt modelId="{EC0205FD-AC8F-4E61-8E0D-E640CADCEA6B}" type="pres">
      <dgm:prSet presAssocID="{5E232C67-F0F5-4428-A04F-62027FA3FDB5}"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Группа"/>
        </a:ext>
      </dgm:extLst>
    </dgm:pt>
    <dgm:pt modelId="{B29FF89C-A779-4F2F-8834-3E49EA24D189}" type="pres">
      <dgm:prSet presAssocID="{5E232C67-F0F5-4428-A04F-62027FA3FDB5}" presName="spaceRect" presStyleCnt="0"/>
      <dgm:spPr/>
    </dgm:pt>
    <dgm:pt modelId="{CC2827E4-4089-4360-8BCB-C16B9E493EC1}" type="pres">
      <dgm:prSet presAssocID="{5E232C67-F0F5-4428-A04F-62027FA3FDB5}" presName="parTx" presStyleLbl="revTx" presStyleIdx="1" presStyleCnt="5">
        <dgm:presLayoutVars>
          <dgm:chMax val="0"/>
          <dgm:chPref val="0"/>
        </dgm:presLayoutVars>
      </dgm:prSet>
      <dgm:spPr/>
    </dgm:pt>
    <dgm:pt modelId="{7A93A266-9E6D-4042-961D-14396E1E038A}" type="pres">
      <dgm:prSet presAssocID="{7A3C0DD9-000C-4B2D-B40C-9B1129F648D3}" presName="sibTrans" presStyleCnt="0"/>
      <dgm:spPr/>
    </dgm:pt>
    <dgm:pt modelId="{EF141D99-4B72-4628-909B-C7A745919D36}" type="pres">
      <dgm:prSet presAssocID="{F258A8FA-184D-4E11-A56B-EEE97E56CAAE}" presName="compNode" presStyleCnt="0"/>
      <dgm:spPr/>
    </dgm:pt>
    <dgm:pt modelId="{95C37286-EC98-46F5-B790-02FBE7967D85}" type="pres">
      <dgm:prSet presAssocID="{F258A8FA-184D-4E11-A56B-EEE97E56CAAE}" presName="bgRect" presStyleLbl="bgShp" presStyleIdx="2" presStyleCnt="5"/>
      <dgm:spPr/>
    </dgm:pt>
    <dgm:pt modelId="{6DB2A373-ED4D-41D1-BCFB-4C060F8273A6}" type="pres">
      <dgm:prSet presAssocID="{F258A8FA-184D-4E11-A56B-EEE97E56CAAE}"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ircular Flowchart"/>
        </a:ext>
      </dgm:extLst>
    </dgm:pt>
    <dgm:pt modelId="{6FA70636-A561-4BAE-82DF-F0CADB04EC91}" type="pres">
      <dgm:prSet presAssocID="{F258A8FA-184D-4E11-A56B-EEE97E56CAAE}" presName="spaceRect" presStyleCnt="0"/>
      <dgm:spPr/>
    </dgm:pt>
    <dgm:pt modelId="{31C2E60F-F7F4-4FB8-A341-0646A2D68CC6}" type="pres">
      <dgm:prSet presAssocID="{F258A8FA-184D-4E11-A56B-EEE97E56CAAE}" presName="parTx" presStyleLbl="revTx" presStyleIdx="2" presStyleCnt="5">
        <dgm:presLayoutVars>
          <dgm:chMax val="0"/>
          <dgm:chPref val="0"/>
        </dgm:presLayoutVars>
      </dgm:prSet>
      <dgm:spPr/>
    </dgm:pt>
    <dgm:pt modelId="{56F5A897-CD30-4983-94F7-0EB7DF0B3DFA}" type="pres">
      <dgm:prSet presAssocID="{6B9793D8-5B53-45BA-B226-522C2EE75172}" presName="sibTrans" presStyleCnt="0"/>
      <dgm:spPr/>
    </dgm:pt>
    <dgm:pt modelId="{E912E849-4607-402E-B710-7AD37497FB4A}" type="pres">
      <dgm:prSet presAssocID="{E0B70273-73C4-4F9F-A595-2FB56D70C699}" presName="compNode" presStyleCnt="0"/>
      <dgm:spPr/>
    </dgm:pt>
    <dgm:pt modelId="{9FBAC262-CB09-4150-89FD-87CF8249C7D3}" type="pres">
      <dgm:prSet presAssocID="{E0B70273-73C4-4F9F-A595-2FB56D70C699}" presName="bgRect" presStyleLbl="bgShp" presStyleIdx="3" presStyleCnt="5"/>
      <dgm:spPr/>
    </dgm:pt>
    <dgm:pt modelId="{A82B0A4A-E559-4A95-88C2-95A4DAF46BDA}" type="pres">
      <dgm:prSet presAssocID="{E0B70273-73C4-4F9F-A595-2FB56D70C699}"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Судья"/>
        </a:ext>
      </dgm:extLst>
    </dgm:pt>
    <dgm:pt modelId="{59B530F5-CE9C-4A3A-B33E-52AFEC08A794}" type="pres">
      <dgm:prSet presAssocID="{E0B70273-73C4-4F9F-A595-2FB56D70C699}" presName="spaceRect" presStyleCnt="0"/>
      <dgm:spPr/>
    </dgm:pt>
    <dgm:pt modelId="{C4F623BF-AC7C-48D5-BABD-C3FE97DBBEC4}" type="pres">
      <dgm:prSet presAssocID="{E0B70273-73C4-4F9F-A595-2FB56D70C699}" presName="parTx" presStyleLbl="revTx" presStyleIdx="3" presStyleCnt="5">
        <dgm:presLayoutVars>
          <dgm:chMax val="0"/>
          <dgm:chPref val="0"/>
        </dgm:presLayoutVars>
      </dgm:prSet>
      <dgm:spPr/>
    </dgm:pt>
    <dgm:pt modelId="{4FDA094D-876D-4065-9ED6-2B511BAA8AD4}" type="pres">
      <dgm:prSet presAssocID="{764BCDAD-2A1B-4351-9D44-87962C1A931D}" presName="sibTrans" presStyleCnt="0"/>
      <dgm:spPr/>
    </dgm:pt>
    <dgm:pt modelId="{27D4A4DC-64D1-473B-8789-B764084771AC}" type="pres">
      <dgm:prSet presAssocID="{80BFF2DE-4A9D-4EB0-BBF7-A2E65D4C8BF1}" presName="compNode" presStyleCnt="0"/>
      <dgm:spPr/>
    </dgm:pt>
    <dgm:pt modelId="{ED71A70C-C595-4386-8E57-BB598E9BBFA8}" type="pres">
      <dgm:prSet presAssocID="{80BFF2DE-4A9D-4EB0-BBF7-A2E65D4C8BF1}" presName="bgRect" presStyleLbl="bgShp" presStyleIdx="4" presStyleCnt="5"/>
      <dgm:spPr/>
    </dgm:pt>
    <dgm:pt modelId="{EDE8B26C-9D5C-45FE-B927-E5CAAD2C3E6A}" type="pres">
      <dgm:prSet presAssocID="{80BFF2DE-4A9D-4EB0-BBF7-A2E65D4C8BF1}"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Банк"/>
        </a:ext>
      </dgm:extLst>
    </dgm:pt>
    <dgm:pt modelId="{AC1A9802-37EF-4263-9BEC-4D0CB3EDB1AF}" type="pres">
      <dgm:prSet presAssocID="{80BFF2DE-4A9D-4EB0-BBF7-A2E65D4C8BF1}" presName="spaceRect" presStyleCnt="0"/>
      <dgm:spPr/>
    </dgm:pt>
    <dgm:pt modelId="{B3CD53B9-5916-4E9E-92F8-AA605B28DCFD}" type="pres">
      <dgm:prSet presAssocID="{80BFF2DE-4A9D-4EB0-BBF7-A2E65D4C8BF1}" presName="parTx" presStyleLbl="revTx" presStyleIdx="4" presStyleCnt="5">
        <dgm:presLayoutVars>
          <dgm:chMax val="0"/>
          <dgm:chPref val="0"/>
        </dgm:presLayoutVars>
      </dgm:prSet>
      <dgm:spPr/>
    </dgm:pt>
  </dgm:ptLst>
  <dgm:cxnLst>
    <dgm:cxn modelId="{D2F2D016-545A-4D55-A2D1-CB180C05790E}" type="presOf" srcId="{0C8672F8-77C9-40A9-8175-926216AD3DE2}" destId="{DE656C6C-60EC-4963-AB15-4A6EDE6A37E1}" srcOrd="0" destOrd="0" presId="urn:microsoft.com/office/officeart/2018/2/layout/IconVerticalSolidList"/>
    <dgm:cxn modelId="{755D0F33-FB40-4F06-8781-87A5FF1CCF96}" srcId="{DE2968C5-FB69-42C5-AD59-54F0548993BF}" destId="{5E232C67-F0F5-4428-A04F-62027FA3FDB5}" srcOrd="1" destOrd="0" parTransId="{6338EBBF-90F7-4B75-982D-34C9D5FDF6DA}" sibTransId="{7A3C0DD9-000C-4B2D-B40C-9B1129F648D3}"/>
    <dgm:cxn modelId="{2FC6173D-2896-48C0-876B-0AE7B6F29218}" type="presOf" srcId="{80BFF2DE-4A9D-4EB0-BBF7-A2E65D4C8BF1}" destId="{B3CD53B9-5916-4E9E-92F8-AA605B28DCFD}" srcOrd="0" destOrd="0" presId="urn:microsoft.com/office/officeart/2018/2/layout/IconVerticalSolidList"/>
    <dgm:cxn modelId="{4008A83E-F583-43FF-9BFD-7ABD6972F9D5}" srcId="{DE2968C5-FB69-42C5-AD59-54F0548993BF}" destId="{0C8672F8-77C9-40A9-8175-926216AD3DE2}" srcOrd="0" destOrd="0" parTransId="{4700020F-C036-4CB1-9169-D9A5D054D83A}" sibTransId="{74C6EA38-743C-4E6F-A95A-F1F57EB9D287}"/>
    <dgm:cxn modelId="{7F4FE04A-54D0-45AF-88F5-1989D4723773}" type="presOf" srcId="{5E232C67-F0F5-4428-A04F-62027FA3FDB5}" destId="{CC2827E4-4089-4360-8BCB-C16B9E493EC1}" srcOrd="0" destOrd="0" presId="urn:microsoft.com/office/officeart/2018/2/layout/IconVerticalSolidList"/>
    <dgm:cxn modelId="{6181E952-3CB8-4238-95AD-C0786AC98686}" type="presOf" srcId="{DE2968C5-FB69-42C5-AD59-54F0548993BF}" destId="{53573E5E-FAA8-467E-AAFF-D7D5B3D7C15A}" srcOrd="0" destOrd="0" presId="urn:microsoft.com/office/officeart/2018/2/layout/IconVerticalSolidList"/>
    <dgm:cxn modelId="{E9799971-4A3A-4B70-B286-4255664F8A57}" srcId="{DE2968C5-FB69-42C5-AD59-54F0548993BF}" destId="{F258A8FA-184D-4E11-A56B-EEE97E56CAAE}" srcOrd="2" destOrd="0" parTransId="{75E4035F-7E48-43FE-967C-9D11CB7E5583}" sibTransId="{6B9793D8-5B53-45BA-B226-522C2EE75172}"/>
    <dgm:cxn modelId="{8D742E75-08F2-4958-8047-9D64FCA79B01}" srcId="{DE2968C5-FB69-42C5-AD59-54F0548993BF}" destId="{E0B70273-73C4-4F9F-A595-2FB56D70C699}" srcOrd="3" destOrd="0" parTransId="{F8C737C2-8EE4-4AC9-8BD1-71902E483798}" sibTransId="{764BCDAD-2A1B-4351-9D44-87962C1A931D}"/>
    <dgm:cxn modelId="{9A939F99-84A4-41C2-BBA9-D7D40014A700}" type="presOf" srcId="{E0B70273-73C4-4F9F-A595-2FB56D70C699}" destId="{C4F623BF-AC7C-48D5-BABD-C3FE97DBBEC4}" srcOrd="0" destOrd="0" presId="urn:microsoft.com/office/officeart/2018/2/layout/IconVerticalSolidList"/>
    <dgm:cxn modelId="{5CE561BC-2400-4D06-A8CA-AF01D0EA9E16}" type="presOf" srcId="{F258A8FA-184D-4E11-A56B-EEE97E56CAAE}" destId="{31C2E60F-F7F4-4FB8-A341-0646A2D68CC6}" srcOrd="0" destOrd="0" presId="urn:microsoft.com/office/officeart/2018/2/layout/IconVerticalSolidList"/>
    <dgm:cxn modelId="{36F0AEF8-1550-4572-9B6D-21350C3454B7}" srcId="{DE2968C5-FB69-42C5-AD59-54F0548993BF}" destId="{80BFF2DE-4A9D-4EB0-BBF7-A2E65D4C8BF1}" srcOrd="4" destOrd="0" parTransId="{D2A44C9C-69AA-4F6A-9999-EFFA9A1A5E29}" sibTransId="{AE967AA8-ED34-46CE-A441-40E8F46C4F33}"/>
    <dgm:cxn modelId="{B690B73F-7048-42CF-B10B-9FE7FCD2C841}" type="presParOf" srcId="{53573E5E-FAA8-467E-AAFF-D7D5B3D7C15A}" destId="{1C3AAF3F-A697-48A3-BB6D-59D00AC14CF4}" srcOrd="0" destOrd="0" presId="urn:microsoft.com/office/officeart/2018/2/layout/IconVerticalSolidList"/>
    <dgm:cxn modelId="{89CF8784-E98A-4FD1-82AC-BA2597AF8E8D}" type="presParOf" srcId="{1C3AAF3F-A697-48A3-BB6D-59D00AC14CF4}" destId="{643A027C-FB5E-42AE-A6A6-89E232FEA89A}" srcOrd="0" destOrd="0" presId="urn:microsoft.com/office/officeart/2018/2/layout/IconVerticalSolidList"/>
    <dgm:cxn modelId="{41FEC688-7893-4FEA-9AEC-D2CC84B5E576}" type="presParOf" srcId="{1C3AAF3F-A697-48A3-BB6D-59D00AC14CF4}" destId="{C96528AB-4ADC-4187-A6AA-23C8499E058C}" srcOrd="1" destOrd="0" presId="urn:microsoft.com/office/officeart/2018/2/layout/IconVerticalSolidList"/>
    <dgm:cxn modelId="{7E31FC7F-7B98-4DB0-8489-4DFBE848C7EC}" type="presParOf" srcId="{1C3AAF3F-A697-48A3-BB6D-59D00AC14CF4}" destId="{A36EB621-EC1B-46C7-B207-201FE2E79298}" srcOrd="2" destOrd="0" presId="urn:microsoft.com/office/officeart/2018/2/layout/IconVerticalSolidList"/>
    <dgm:cxn modelId="{4AAA2984-CD3D-418D-B425-4B6AA8CFB9DF}" type="presParOf" srcId="{1C3AAF3F-A697-48A3-BB6D-59D00AC14CF4}" destId="{DE656C6C-60EC-4963-AB15-4A6EDE6A37E1}" srcOrd="3" destOrd="0" presId="urn:microsoft.com/office/officeart/2018/2/layout/IconVerticalSolidList"/>
    <dgm:cxn modelId="{B36AD5BC-F24A-4416-92DF-76619565610D}" type="presParOf" srcId="{53573E5E-FAA8-467E-AAFF-D7D5B3D7C15A}" destId="{5285696F-FB43-40BA-AFD9-6208AD5565B9}" srcOrd="1" destOrd="0" presId="urn:microsoft.com/office/officeart/2018/2/layout/IconVerticalSolidList"/>
    <dgm:cxn modelId="{B2FDB4F2-8ADB-4ADA-8169-A95D617A4AD3}" type="presParOf" srcId="{53573E5E-FAA8-467E-AAFF-D7D5B3D7C15A}" destId="{32B171CB-1815-4982-99D6-69B77795D9B0}" srcOrd="2" destOrd="0" presId="urn:microsoft.com/office/officeart/2018/2/layout/IconVerticalSolidList"/>
    <dgm:cxn modelId="{F39C720A-D159-4667-8795-4BAADC1660B0}" type="presParOf" srcId="{32B171CB-1815-4982-99D6-69B77795D9B0}" destId="{AB5A1891-12BF-421B-BD37-7AF9400AC5E3}" srcOrd="0" destOrd="0" presId="urn:microsoft.com/office/officeart/2018/2/layout/IconVerticalSolidList"/>
    <dgm:cxn modelId="{58D9832B-BDBB-45F2-95A6-52867984287E}" type="presParOf" srcId="{32B171CB-1815-4982-99D6-69B77795D9B0}" destId="{EC0205FD-AC8F-4E61-8E0D-E640CADCEA6B}" srcOrd="1" destOrd="0" presId="urn:microsoft.com/office/officeart/2018/2/layout/IconVerticalSolidList"/>
    <dgm:cxn modelId="{E3DF9480-B3D8-41AC-911A-1C54A49C38C3}" type="presParOf" srcId="{32B171CB-1815-4982-99D6-69B77795D9B0}" destId="{B29FF89C-A779-4F2F-8834-3E49EA24D189}" srcOrd="2" destOrd="0" presId="urn:microsoft.com/office/officeart/2018/2/layout/IconVerticalSolidList"/>
    <dgm:cxn modelId="{556AF8B1-2E6F-4D9B-83C7-DFB1C3E50530}" type="presParOf" srcId="{32B171CB-1815-4982-99D6-69B77795D9B0}" destId="{CC2827E4-4089-4360-8BCB-C16B9E493EC1}" srcOrd="3" destOrd="0" presId="urn:microsoft.com/office/officeart/2018/2/layout/IconVerticalSolidList"/>
    <dgm:cxn modelId="{2EB9D379-B58A-4AAE-996C-7D9D97710E41}" type="presParOf" srcId="{53573E5E-FAA8-467E-AAFF-D7D5B3D7C15A}" destId="{7A93A266-9E6D-4042-961D-14396E1E038A}" srcOrd="3" destOrd="0" presId="urn:microsoft.com/office/officeart/2018/2/layout/IconVerticalSolidList"/>
    <dgm:cxn modelId="{3D68A570-23B0-4947-AB47-9164E7067360}" type="presParOf" srcId="{53573E5E-FAA8-467E-AAFF-D7D5B3D7C15A}" destId="{EF141D99-4B72-4628-909B-C7A745919D36}" srcOrd="4" destOrd="0" presId="urn:microsoft.com/office/officeart/2018/2/layout/IconVerticalSolidList"/>
    <dgm:cxn modelId="{861B1CD4-A2A9-453A-90C3-EF0202C60C76}" type="presParOf" srcId="{EF141D99-4B72-4628-909B-C7A745919D36}" destId="{95C37286-EC98-46F5-B790-02FBE7967D85}" srcOrd="0" destOrd="0" presId="urn:microsoft.com/office/officeart/2018/2/layout/IconVerticalSolidList"/>
    <dgm:cxn modelId="{798C5CA6-9F0C-4003-855F-ECE63ADC7999}" type="presParOf" srcId="{EF141D99-4B72-4628-909B-C7A745919D36}" destId="{6DB2A373-ED4D-41D1-BCFB-4C060F8273A6}" srcOrd="1" destOrd="0" presId="urn:microsoft.com/office/officeart/2018/2/layout/IconVerticalSolidList"/>
    <dgm:cxn modelId="{0AF5462D-2A82-4804-B8BE-79B8CB123772}" type="presParOf" srcId="{EF141D99-4B72-4628-909B-C7A745919D36}" destId="{6FA70636-A561-4BAE-82DF-F0CADB04EC91}" srcOrd="2" destOrd="0" presId="urn:microsoft.com/office/officeart/2018/2/layout/IconVerticalSolidList"/>
    <dgm:cxn modelId="{F3424259-5490-4F08-B935-F308F5B5F356}" type="presParOf" srcId="{EF141D99-4B72-4628-909B-C7A745919D36}" destId="{31C2E60F-F7F4-4FB8-A341-0646A2D68CC6}" srcOrd="3" destOrd="0" presId="urn:microsoft.com/office/officeart/2018/2/layout/IconVerticalSolidList"/>
    <dgm:cxn modelId="{B125502D-8E1E-4BD8-802A-B8754C558266}" type="presParOf" srcId="{53573E5E-FAA8-467E-AAFF-D7D5B3D7C15A}" destId="{56F5A897-CD30-4983-94F7-0EB7DF0B3DFA}" srcOrd="5" destOrd="0" presId="urn:microsoft.com/office/officeart/2018/2/layout/IconVerticalSolidList"/>
    <dgm:cxn modelId="{BB4EE8F0-FEDA-44A2-A9C9-B575AA2CF38A}" type="presParOf" srcId="{53573E5E-FAA8-467E-AAFF-D7D5B3D7C15A}" destId="{E912E849-4607-402E-B710-7AD37497FB4A}" srcOrd="6" destOrd="0" presId="urn:microsoft.com/office/officeart/2018/2/layout/IconVerticalSolidList"/>
    <dgm:cxn modelId="{6E16BB99-994B-4D07-BEE4-091F309BD7CB}" type="presParOf" srcId="{E912E849-4607-402E-B710-7AD37497FB4A}" destId="{9FBAC262-CB09-4150-89FD-87CF8249C7D3}" srcOrd="0" destOrd="0" presId="urn:microsoft.com/office/officeart/2018/2/layout/IconVerticalSolidList"/>
    <dgm:cxn modelId="{ADDF1086-0CB9-4C85-A13B-B83E36153D68}" type="presParOf" srcId="{E912E849-4607-402E-B710-7AD37497FB4A}" destId="{A82B0A4A-E559-4A95-88C2-95A4DAF46BDA}" srcOrd="1" destOrd="0" presId="urn:microsoft.com/office/officeart/2018/2/layout/IconVerticalSolidList"/>
    <dgm:cxn modelId="{A5FEB705-D4BF-4E55-9C57-72F5BB5CF5E0}" type="presParOf" srcId="{E912E849-4607-402E-B710-7AD37497FB4A}" destId="{59B530F5-CE9C-4A3A-B33E-52AFEC08A794}" srcOrd="2" destOrd="0" presId="urn:microsoft.com/office/officeart/2018/2/layout/IconVerticalSolidList"/>
    <dgm:cxn modelId="{371E5B44-30FA-489B-A772-A6BE5BD6D998}" type="presParOf" srcId="{E912E849-4607-402E-B710-7AD37497FB4A}" destId="{C4F623BF-AC7C-48D5-BABD-C3FE97DBBEC4}" srcOrd="3" destOrd="0" presId="urn:microsoft.com/office/officeart/2018/2/layout/IconVerticalSolidList"/>
    <dgm:cxn modelId="{64687E96-2C82-4543-933A-EF096260B5E7}" type="presParOf" srcId="{53573E5E-FAA8-467E-AAFF-D7D5B3D7C15A}" destId="{4FDA094D-876D-4065-9ED6-2B511BAA8AD4}" srcOrd="7" destOrd="0" presId="urn:microsoft.com/office/officeart/2018/2/layout/IconVerticalSolidList"/>
    <dgm:cxn modelId="{3ABDBA46-4073-403B-9428-003553C760AF}" type="presParOf" srcId="{53573E5E-FAA8-467E-AAFF-D7D5B3D7C15A}" destId="{27D4A4DC-64D1-473B-8789-B764084771AC}" srcOrd="8" destOrd="0" presId="urn:microsoft.com/office/officeart/2018/2/layout/IconVerticalSolidList"/>
    <dgm:cxn modelId="{A0148E77-DFE3-4D57-9A2B-7A3AD535DD98}" type="presParOf" srcId="{27D4A4DC-64D1-473B-8789-B764084771AC}" destId="{ED71A70C-C595-4386-8E57-BB598E9BBFA8}" srcOrd="0" destOrd="0" presId="urn:microsoft.com/office/officeart/2018/2/layout/IconVerticalSolidList"/>
    <dgm:cxn modelId="{582F53DE-5997-4DDC-AB2A-EC3FD6DC82EE}" type="presParOf" srcId="{27D4A4DC-64D1-473B-8789-B764084771AC}" destId="{EDE8B26C-9D5C-45FE-B927-E5CAAD2C3E6A}" srcOrd="1" destOrd="0" presId="urn:microsoft.com/office/officeart/2018/2/layout/IconVerticalSolidList"/>
    <dgm:cxn modelId="{E52AB0E8-E0B5-4958-A305-4EAE165165A0}" type="presParOf" srcId="{27D4A4DC-64D1-473B-8789-B764084771AC}" destId="{AC1A9802-37EF-4263-9BEC-4D0CB3EDB1AF}" srcOrd="2" destOrd="0" presId="urn:microsoft.com/office/officeart/2018/2/layout/IconVerticalSolidList"/>
    <dgm:cxn modelId="{5324E66C-E977-4B34-B3EB-020B2F83F824}" type="presParOf" srcId="{27D4A4DC-64D1-473B-8789-B764084771AC}" destId="{B3CD53B9-5916-4E9E-92F8-AA605B28DCF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A3BFBFD-D82B-4BBD-B54D-4AC55A7E20E8}"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FB4C87C6-2295-5E46-B328-D0B1ADB82978}">
      <dgm:prSet/>
      <dgm:spPr/>
      <dgm:t>
        <a:bodyPr/>
        <a:lstStyle/>
        <a:p>
          <a:pPr>
            <a:buNone/>
          </a:pPr>
          <a:r>
            <a:rPr lang="en" b="0" i="0" u="none"/>
            <a:t>The concept of civil society encompasses organizations, grassroots movements, and activists who collectively engage in advocacy for various rights and freedoms. In numerous contexts, civil society organizations (CSOs) have emerged as indispensable actors, especially in regions where state actors fail to uphold their human rights obligations.</a:t>
          </a:r>
          <a:endParaRPr lang="en"/>
        </a:p>
      </dgm:t>
    </dgm:pt>
    <dgm:pt modelId="{8BEC3E24-9F89-D846-822B-971D87E92CE0}" type="parTrans" cxnId="{1AC4E888-1CFC-1141-B3DA-72E8A53DA78C}">
      <dgm:prSet/>
      <dgm:spPr/>
      <dgm:t>
        <a:bodyPr/>
        <a:lstStyle/>
        <a:p>
          <a:endParaRPr lang="ru-RU"/>
        </a:p>
      </dgm:t>
    </dgm:pt>
    <dgm:pt modelId="{16B24529-6620-214C-A1EB-3C4969043418}" type="sibTrans" cxnId="{1AC4E888-1CFC-1141-B3DA-72E8A53DA78C}">
      <dgm:prSet/>
      <dgm:spPr/>
      <dgm:t>
        <a:bodyPr/>
        <a:lstStyle/>
        <a:p>
          <a:endParaRPr lang="ru-RU"/>
        </a:p>
      </dgm:t>
    </dgm:pt>
    <dgm:pt modelId="{80782BDE-D410-CF4B-8DBB-AC77455A7A24}" type="pres">
      <dgm:prSet presAssocID="{0A3BFBFD-D82B-4BBD-B54D-4AC55A7E20E8}" presName="diagram" presStyleCnt="0">
        <dgm:presLayoutVars>
          <dgm:dir/>
          <dgm:resizeHandles val="exact"/>
        </dgm:presLayoutVars>
      </dgm:prSet>
      <dgm:spPr/>
    </dgm:pt>
    <dgm:pt modelId="{B13BC454-B97E-C042-870B-C0B77E89320A}" type="pres">
      <dgm:prSet presAssocID="{FB4C87C6-2295-5E46-B328-D0B1ADB82978}" presName="node" presStyleLbl="node1" presStyleIdx="0" presStyleCnt="1" custScaleX="205416">
        <dgm:presLayoutVars>
          <dgm:bulletEnabled val="1"/>
        </dgm:presLayoutVars>
      </dgm:prSet>
      <dgm:spPr/>
    </dgm:pt>
  </dgm:ptLst>
  <dgm:cxnLst>
    <dgm:cxn modelId="{4C36E246-68BC-E24D-8C01-E0DB71A2F620}" type="presOf" srcId="{FB4C87C6-2295-5E46-B328-D0B1ADB82978}" destId="{B13BC454-B97E-C042-870B-C0B77E89320A}" srcOrd="0" destOrd="0" presId="urn:microsoft.com/office/officeart/2005/8/layout/default"/>
    <dgm:cxn modelId="{68572051-459E-8D4B-9F38-5800446DEAD3}" type="presOf" srcId="{0A3BFBFD-D82B-4BBD-B54D-4AC55A7E20E8}" destId="{80782BDE-D410-CF4B-8DBB-AC77455A7A24}" srcOrd="0" destOrd="0" presId="urn:microsoft.com/office/officeart/2005/8/layout/default"/>
    <dgm:cxn modelId="{1AC4E888-1CFC-1141-B3DA-72E8A53DA78C}" srcId="{0A3BFBFD-D82B-4BBD-B54D-4AC55A7E20E8}" destId="{FB4C87C6-2295-5E46-B328-D0B1ADB82978}" srcOrd="0" destOrd="0" parTransId="{8BEC3E24-9F89-D846-822B-971D87E92CE0}" sibTransId="{16B24529-6620-214C-A1EB-3C4969043418}"/>
    <dgm:cxn modelId="{CECDEBA4-6B5E-BD40-BEE7-617139FF7F5B}" type="presParOf" srcId="{80782BDE-D410-CF4B-8DBB-AC77455A7A24}" destId="{B13BC454-B97E-C042-870B-C0B77E89320A}"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935D28-9AA8-614D-9B9B-AF673F2A2339}">
      <dsp:nvSpPr>
        <dsp:cNvPr id="0" name=""/>
        <dsp:cNvSpPr/>
      </dsp:nvSpPr>
      <dsp:spPr>
        <a:xfrm>
          <a:off x="0" y="2772"/>
          <a:ext cx="5811128"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00EDA0-15D7-0C41-A9EE-8ABFF871BE3D}">
      <dsp:nvSpPr>
        <dsp:cNvPr id="0" name=""/>
        <dsp:cNvSpPr/>
      </dsp:nvSpPr>
      <dsp:spPr>
        <a:xfrm>
          <a:off x="0" y="2772"/>
          <a:ext cx="5811128" cy="18908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0" i="0" kern="1200"/>
            <a:t>Civil society and human rights are like roommates with conflicting lifestyles: essential to coexist but constantly stepping on each other’s toes.</a:t>
          </a:r>
          <a:endParaRPr lang="en-US" sz="2400" kern="1200"/>
        </a:p>
      </dsp:txBody>
      <dsp:txXfrm>
        <a:off x="0" y="2772"/>
        <a:ext cx="5811128" cy="1890891"/>
      </dsp:txXfrm>
    </dsp:sp>
    <dsp:sp modelId="{E53F1C7E-2F65-3347-BF0E-B7705348756A}">
      <dsp:nvSpPr>
        <dsp:cNvPr id="0" name=""/>
        <dsp:cNvSpPr/>
      </dsp:nvSpPr>
      <dsp:spPr>
        <a:xfrm>
          <a:off x="0" y="1893663"/>
          <a:ext cx="5811128" cy="0"/>
        </a:xfrm>
        <a:prstGeom prst="line">
          <a:avLst/>
        </a:prstGeom>
        <a:solidFill>
          <a:schemeClr val="accent2">
            <a:hueOff val="3221806"/>
            <a:satOff val="-9246"/>
            <a:lumOff val="-14805"/>
            <a:alphaOff val="0"/>
          </a:schemeClr>
        </a:solidFill>
        <a:ln w="19050" cap="flat" cmpd="sng" algn="ctr">
          <a:solidFill>
            <a:schemeClr val="accent2">
              <a:hueOff val="3221806"/>
              <a:satOff val="-9246"/>
              <a:lumOff val="-1480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AD37765-24BF-3349-AFA7-3476833F191C}">
      <dsp:nvSpPr>
        <dsp:cNvPr id="0" name=""/>
        <dsp:cNvSpPr/>
      </dsp:nvSpPr>
      <dsp:spPr>
        <a:xfrm>
          <a:off x="0" y="1893663"/>
          <a:ext cx="5811128" cy="18908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0" i="0" kern="1200"/>
            <a:t>Can civil society defend human rights while also threatening them through unchecked power and influence?</a:t>
          </a:r>
          <a:endParaRPr lang="en-US" sz="2400" kern="1200"/>
        </a:p>
      </dsp:txBody>
      <dsp:txXfrm>
        <a:off x="0" y="1893663"/>
        <a:ext cx="5811128" cy="1890891"/>
      </dsp:txXfrm>
    </dsp:sp>
    <dsp:sp modelId="{3FB9DD72-8C48-7B46-AA7F-9AD12F85102E}">
      <dsp:nvSpPr>
        <dsp:cNvPr id="0" name=""/>
        <dsp:cNvSpPr/>
      </dsp:nvSpPr>
      <dsp:spPr>
        <a:xfrm>
          <a:off x="0" y="3784555"/>
          <a:ext cx="5811128" cy="0"/>
        </a:xfrm>
        <a:prstGeom prst="line">
          <a:avLst/>
        </a:prstGeom>
        <a:solidFill>
          <a:schemeClr val="accent2">
            <a:hueOff val="6443612"/>
            <a:satOff val="-18493"/>
            <a:lumOff val="-29609"/>
            <a:alphaOff val="0"/>
          </a:schemeClr>
        </a:solidFill>
        <a:ln w="19050" cap="flat" cmpd="sng" algn="ctr">
          <a:solidFill>
            <a:schemeClr val="accent2">
              <a:hueOff val="6443612"/>
              <a:satOff val="-18493"/>
              <a:lumOff val="-2960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D3E5A21-BC3E-C748-98C8-DB85C3844A6B}">
      <dsp:nvSpPr>
        <dsp:cNvPr id="0" name=""/>
        <dsp:cNvSpPr/>
      </dsp:nvSpPr>
      <dsp:spPr>
        <a:xfrm>
          <a:off x="0" y="3784555"/>
          <a:ext cx="5811128" cy="18908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0" i="0" kern="1200"/>
            <a:t>Thesis: This presentation explores how civil society, democracy, and social media intertwine with human rights, with in-depth analysis and critical perspectives on ECJ and ECHR case law.</a:t>
          </a:r>
          <a:endParaRPr lang="en-US" sz="2400" kern="1200"/>
        </a:p>
      </dsp:txBody>
      <dsp:txXfrm>
        <a:off x="0" y="3784555"/>
        <a:ext cx="5811128" cy="18908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3A027C-FB5E-42AE-A6A6-89E232FEA89A}">
      <dsp:nvSpPr>
        <dsp:cNvPr id="0" name=""/>
        <dsp:cNvSpPr/>
      </dsp:nvSpPr>
      <dsp:spPr>
        <a:xfrm>
          <a:off x="0" y="4366"/>
          <a:ext cx="6245265" cy="930102"/>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6528AB-4ADC-4187-A6AA-23C8499E058C}">
      <dsp:nvSpPr>
        <dsp:cNvPr id="0" name=""/>
        <dsp:cNvSpPr/>
      </dsp:nvSpPr>
      <dsp:spPr>
        <a:xfrm>
          <a:off x="281355" y="213639"/>
          <a:ext cx="511556" cy="51155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E656C6C-60EC-4963-AB15-4A6EDE6A37E1}">
      <dsp:nvSpPr>
        <dsp:cNvPr id="0" name=""/>
        <dsp:cNvSpPr/>
      </dsp:nvSpPr>
      <dsp:spPr>
        <a:xfrm>
          <a:off x="1074268" y="4366"/>
          <a:ext cx="5170996" cy="9301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436" tIns="98436" rIns="98436" bIns="98436" numCol="1" spcCol="1270" anchor="ctr" anchorCtr="0">
          <a:noAutofit/>
        </a:bodyPr>
        <a:lstStyle/>
        <a:p>
          <a:pPr marL="0" lvl="0" indent="0" algn="l" defTabSz="800100">
            <a:lnSpc>
              <a:spcPct val="90000"/>
            </a:lnSpc>
            <a:spcBef>
              <a:spcPct val="0"/>
            </a:spcBef>
            <a:spcAft>
              <a:spcPct val="35000"/>
            </a:spcAft>
            <a:buNone/>
          </a:pPr>
          <a:r>
            <a:rPr lang="en-US" sz="1800" b="0" i="0" kern="1200"/>
            <a:t>Civil society: the watchdog, the voice, the challenger of power.</a:t>
          </a:r>
          <a:endParaRPr lang="en-US" sz="1800" kern="1200"/>
        </a:p>
      </dsp:txBody>
      <dsp:txXfrm>
        <a:off x="1074268" y="4366"/>
        <a:ext cx="5170996" cy="930102"/>
      </dsp:txXfrm>
    </dsp:sp>
    <dsp:sp modelId="{AB5A1891-12BF-421B-BD37-7AF9400AC5E3}">
      <dsp:nvSpPr>
        <dsp:cNvPr id="0" name=""/>
        <dsp:cNvSpPr/>
      </dsp:nvSpPr>
      <dsp:spPr>
        <a:xfrm>
          <a:off x="0" y="1166994"/>
          <a:ext cx="6245265" cy="930102"/>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0205FD-AC8F-4E61-8E0D-E640CADCEA6B}">
      <dsp:nvSpPr>
        <dsp:cNvPr id="0" name=""/>
        <dsp:cNvSpPr/>
      </dsp:nvSpPr>
      <dsp:spPr>
        <a:xfrm>
          <a:off x="281355" y="1376267"/>
          <a:ext cx="511556" cy="51155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C2827E4-4089-4360-8BCB-C16B9E493EC1}">
      <dsp:nvSpPr>
        <dsp:cNvPr id="0" name=""/>
        <dsp:cNvSpPr/>
      </dsp:nvSpPr>
      <dsp:spPr>
        <a:xfrm>
          <a:off x="1074268" y="1166994"/>
          <a:ext cx="5170996" cy="9301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436" tIns="98436" rIns="98436" bIns="98436" numCol="1" spcCol="1270" anchor="ctr" anchorCtr="0">
          <a:noAutofit/>
        </a:bodyPr>
        <a:lstStyle/>
        <a:p>
          <a:pPr marL="0" lvl="0" indent="0" algn="l" defTabSz="800100">
            <a:lnSpc>
              <a:spcPct val="90000"/>
            </a:lnSpc>
            <a:spcBef>
              <a:spcPct val="0"/>
            </a:spcBef>
            <a:spcAft>
              <a:spcPct val="35000"/>
            </a:spcAft>
            <a:buNone/>
          </a:pPr>
          <a:r>
            <a:rPr lang="en-US" sz="1800" b="0" i="0" kern="1200"/>
            <a:t>Human rights: the untouchable core of modern democracy.</a:t>
          </a:r>
          <a:endParaRPr lang="en-US" sz="1800" kern="1200"/>
        </a:p>
      </dsp:txBody>
      <dsp:txXfrm>
        <a:off x="1074268" y="1166994"/>
        <a:ext cx="5170996" cy="930102"/>
      </dsp:txXfrm>
    </dsp:sp>
    <dsp:sp modelId="{95C37286-EC98-46F5-B790-02FBE7967D85}">
      <dsp:nvSpPr>
        <dsp:cNvPr id="0" name=""/>
        <dsp:cNvSpPr/>
      </dsp:nvSpPr>
      <dsp:spPr>
        <a:xfrm>
          <a:off x="0" y="2329622"/>
          <a:ext cx="6245265" cy="930102"/>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B2A373-ED4D-41D1-BCFB-4C060F8273A6}">
      <dsp:nvSpPr>
        <dsp:cNvPr id="0" name=""/>
        <dsp:cNvSpPr/>
      </dsp:nvSpPr>
      <dsp:spPr>
        <a:xfrm>
          <a:off x="281355" y="2538895"/>
          <a:ext cx="511556" cy="51155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1C2E60F-F7F4-4FB8-A341-0646A2D68CC6}">
      <dsp:nvSpPr>
        <dsp:cNvPr id="0" name=""/>
        <dsp:cNvSpPr/>
      </dsp:nvSpPr>
      <dsp:spPr>
        <a:xfrm>
          <a:off x="1074268" y="2329622"/>
          <a:ext cx="5170996" cy="9301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436" tIns="98436" rIns="98436" bIns="98436" numCol="1" spcCol="1270" anchor="ctr" anchorCtr="0">
          <a:noAutofit/>
        </a:bodyPr>
        <a:lstStyle/>
        <a:p>
          <a:pPr marL="0" lvl="0" indent="0" algn="l" defTabSz="800100">
            <a:lnSpc>
              <a:spcPct val="90000"/>
            </a:lnSpc>
            <a:spcBef>
              <a:spcPct val="0"/>
            </a:spcBef>
            <a:spcAft>
              <a:spcPct val="35000"/>
            </a:spcAft>
            <a:buNone/>
          </a:pPr>
          <a:r>
            <a:rPr lang="en-US" sz="1800" b="0" i="0" kern="1200"/>
            <a:t>Sometimes they harmonize; other times, civil society becomes the biggest violator.</a:t>
          </a:r>
          <a:endParaRPr lang="en-US" sz="1800" kern="1200"/>
        </a:p>
      </dsp:txBody>
      <dsp:txXfrm>
        <a:off x="1074268" y="2329622"/>
        <a:ext cx="5170996" cy="930102"/>
      </dsp:txXfrm>
    </dsp:sp>
    <dsp:sp modelId="{9FBAC262-CB09-4150-89FD-87CF8249C7D3}">
      <dsp:nvSpPr>
        <dsp:cNvPr id="0" name=""/>
        <dsp:cNvSpPr/>
      </dsp:nvSpPr>
      <dsp:spPr>
        <a:xfrm>
          <a:off x="0" y="3492250"/>
          <a:ext cx="6245265" cy="930102"/>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2B0A4A-E559-4A95-88C2-95A4DAF46BDA}">
      <dsp:nvSpPr>
        <dsp:cNvPr id="0" name=""/>
        <dsp:cNvSpPr/>
      </dsp:nvSpPr>
      <dsp:spPr>
        <a:xfrm>
          <a:off x="281355" y="3701523"/>
          <a:ext cx="511556" cy="51155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4F623BF-AC7C-48D5-BABD-C3FE97DBBEC4}">
      <dsp:nvSpPr>
        <dsp:cNvPr id="0" name=""/>
        <dsp:cNvSpPr/>
      </dsp:nvSpPr>
      <dsp:spPr>
        <a:xfrm>
          <a:off x="1074268" y="3492250"/>
          <a:ext cx="5170996" cy="9301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436" tIns="98436" rIns="98436" bIns="98436" numCol="1" spcCol="1270" anchor="ctr" anchorCtr="0">
          <a:noAutofit/>
        </a:bodyPr>
        <a:lstStyle/>
        <a:p>
          <a:pPr marL="0" lvl="0" indent="0" algn="l" defTabSz="800100">
            <a:lnSpc>
              <a:spcPct val="90000"/>
            </a:lnSpc>
            <a:spcBef>
              <a:spcPct val="0"/>
            </a:spcBef>
            <a:spcAft>
              <a:spcPct val="35000"/>
            </a:spcAft>
            <a:buNone/>
          </a:pPr>
          <a:r>
            <a:rPr lang="en-US" sz="1800" b="0" i="0" kern="1200"/>
            <a:t>Legal Criticism: Excessive activism can distort the balance between freedom and responsibility.</a:t>
          </a:r>
          <a:endParaRPr lang="en-US" sz="1800" kern="1200"/>
        </a:p>
      </dsp:txBody>
      <dsp:txXfrm>
        <a:off x="1074268" y="3492250"/>
        <a:ext cx="5170996" cy="930102"/>
      </dsp:txXfrm>
    </dsp:sp>
    <dsp:sp modelId="{ED71A70C-C595-4386-8E57-BB598E9BBFA8}">
      <dsp:nvSpPr>
        <dsp:cNvPr id="0" name=""/>
        <dsp:cNvSpPr/>
      </dsp:nvSpPr>
      <dsp:spPr>
        <a:xfrm>
          <a:off x="0" y="4654878"/>
          <a:ext cx="6245265" cy="930102"/>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E8B26C-9D5C-45FE-B927-E5CAAD2C3E6A}">
      <dsp:nvSpPr>
        <dsp:cNvPr id="0" name=""/>
        <dsp:cNvSpPr/>
      </dsp:nvSpPr>
      <dsp:spPr>
        <a:xfrm>
          <a:off x="281355" y="4864151"/>
          <a:ext cx="511556" cy="51155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3CD53B9-5916-4E9E-92F8-AA605B28DCFD}">
      <dsp:nvSpPr>
        <dsp:cNvPr id="0" name=""/>
        <dsp:cNvSpPr/>
      </dsp:nvSpPr>
      <dsp:spPr>
        <a:xfrm>
          <a:off x="1074268" y="4654878"/>
          <a:ext cx="5170996" cy="9301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436" tIns="98436" rIns="98436" bIns="98436" numCol="1" spcCol="1270" anchor="ctr" anchorCtr="0">
          <a:noAutofit/>
        </a:bodyPr>
        <a:lstStyle/>
        <a:p>
          <a:pPr marL="0" lvl="0" indent="0" algn="l" defTabSz="800100">
            <a:lnSpc>
              <a:spcPct val="90000"/>
            </a:lnSpc>
            <a:spcBef>
              <a:spcPct val="0"/>
            </a:spcBef>
            <a:spcAft>
              <a:spcPct val="35000"/>
            </a:spcAft>
            <a:buNone/>
          </a:pPr>
          <a:r>
            <a:rPr lang="en-US" sz="1800" b="0" i="0" kern="1200"/>
            <a:t>Reflection: Should civil society be held accountable when activism turns into disruption?</a:t>
          </a:r>
          <a:endParaRPr lang="en-US" sz="1800" kern="1200"/>
        </a:p>
      </dsp:txBody>
      <dsp:txXfrm>
        <a:off x="1074268" y="4654878"/>
        <a:ext cx="5170996" cy="9301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3BC454-B97E-C042-870B-C0B77E89320A}">
      <dsp:nvSpPr>
        <dsp:cNvPr id="0" name=""/>
        <dsp:cNvSpPr/>
      </dsp:nvSpPr>
      <dsp:spPr>
        <a:xfrm>
          <a:off x="6" y="1040"/>
          <a:ext cx="10363187" cy="3026985"/>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 sz="3000" b="0" i="0" u="none" kern="1200"/>
            <a:t>The concept of civil society encompasses organizations, grassroots movements, and activists who collectively engage in advocacy for various rights and freedoms. In numerous contexts, civil society organizations (CSOs) have emerged as indispensable actors, especially in regions where state actors fail to uphold their human rights obligations.</a:t>
          </a:r>
          <a:endParaRPr lang="en" sz="3000" kern="1200"/>
        </a:p>
      </dsp:txBody>
      <dsp:txXfrm>
        <a:off x="6" y="1040"/>
        <a:ext cx="10363187" cy="302698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6976B5-EBF4-C841-9EC8-ABE5520015A7}" type="datetimeFigureOut">
              <a:rPr lang="ru-UA" smtClean="0"/>
              <a:t>21.03.2025</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1D4041-421B-C04E-B257-11A0E2C123DE}" type="slidenum">
              <a:rPr lang="ru-UA" smtClean="0"/>
              <a:t>‹#›</a:t>
            </a:fld>
            <a:endParaRPr lang="ru-UA"/>
          </a:p>
        </p:txBody>
      </p:sp>
    </p:spTree>
    <p:extLst>
      <p:ext uri="{BB962C8B-B14F-4D97-AF65-F5344CB8AC3E}">
        <p14:creationId xmlns:p14="http://schemas.microsoft.com/office/powerpoint/2010/main" val="426555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UA" dirty="0"/>
          </a:p>
        </p:txBody>
      </p:sp>
      <p:sp>
        <p:nvSpPr>
          <p:cNvPr id="4" name="Номер слайда 3"/>
          <p:cNvSpPr>
            <a:spLocks noGrp="1"/>
          </p:cNvSpPr>
          <p:nvPr>
            <p:ph type="sldNum" sz="quarter" idx="5"/>
          </p:nvPr>
        </p:nvSpPr>
        <p:spPr/>
        <p:txBody>
          <a:bodyPr/>
          <a:lstStyle/>
          <a:p>
            <a:fld id="{491D4041-421B-C04E-B257-11A0E2C123DE}" type="slidenum">
              <a:rPr lang="ru-UA" smtClean="0"/>
              <a:t>1</a:t>
            </a:fld>
            <a:endParaRPr lang="ru-UA"/>
          </a:p>
        </p:txBody>
      </p:sp>
    </p:spTree>
    <p:extLst>
      <p:ext uri="{BB962C8B-B14F-4D97-AF65-F5344CB8AC3E}">
        <p14:creationId xmlns:p14="http://schemas.microsoft.com/office/powerpoint/2010/main" val="609230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ED94581-8648-3F85-15C7-E4CE62D76CE6}"/>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ru-UA"/>
          </a:p>
        </p:txBody>
      </p:sp>
      <p:sp>
        <p:nvSpPr>
          <p:cNvPr id="3" name="Подзаголовок 2">
            <a:extLst>
              <a:ext uri="{FF2B5EF4-FFF2-40B4-BE49-F238E27FC236}">
                <a16:creationId xmlns:a16="http://schemas.microsoft.com/office/drawing/2014/main" id="{03B5F1C7-6A8C-12B4-6BE4-55E2537BB17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ru-UA"/>
          </a:p>
        </p:txBody>
      </p:sp>
      <p:sp>
        <p:nvSpPr>
          <p:cNvPr id="4" name="Дата 3">
            <a:extLst>
              <a:ext uri="{FF2B5EF4-FFF2-40B4-BE49-F238E27FC236}">
                <a16:creationId xmlns:a16="http://schemas.microsoft.com/office/drawing/2014/main" id="{39CFFE39-EFF7-35D6-0F23-80B13FCC40FE}"/>
              </a:ext>
            </a:extLst>
          </p:cNvPr>
          <p:cNvSpPr>
            <a:spLocks noGrp="1"/>
          </p:cNvSpPr>
          <p:nvPr>
            <p:ph type="dt" sz="half" idx="10"/>
          </p:nvPr>
        </p:nvSpPr>
        <p:spPr/>
        <p:txBody>
          <a:bodyPr/>
          <a:lstStyle/>
          <a:p>
            <a:fld id="{48A87A34-81AB-432B-8DAE-1953F412C126}" type="datetimeFigureOut">
              <a:rPr lang="en-US" smtClean="0"/>
              <a:t>3/21/25</a:t>
            </a:fld>
            <a:endParaRPr lang="en-US" dirty="0"/>
          </a:p>
        </p:txBody>
      </p:sp>
      <p:sp>
        <p:nvSpPr>
          <p:cNvPr id="5" name="Нижний колонтитул 4">
            <a:extLst>
              <a:ext uri="{FF2B5EF4-FFF2-40B4-BE49-F238E27FC236}">
                <a16:creationId xmlns:a16="http://schemas.microsoft.com/office/drawing/2014/main" id="{D53EA59B-09EE-526A-6C7E-32F4F822C382}"/>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2FA37CA2-B52A-0288-A843-75E12B63628A}"/>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01165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429E432-901B-3167-8EE7-AE7335524D58}"/>
              </a:ext>
            </a:extLst>
          </p:cNvPr>
          <p:cNvSpPr>
            <a:spLocks noGrp="1"/>
          </p:cNvSpPr>
          <p:nvPr>
            <p:ph type="title"/>
          </p:nvPr>
        </p:nvSpPr>
        <p:spPr/>
        <p:txBody>
          <a:bodyPr/>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9CDC03F2-F73A-FD3B-573B-166DD299F4AA}"/>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9390B14E-BFD6-34C9-A4F5-97C2673872C0}"/>
              </a:ext>
            </a:extLst>
          </p:cNvPr>
          <p:cNvSpPr>
            <a:spLocks noGrp="1"/>
          </p:cNvSpPr>
          <p:nvPr>
            <p:ph type="dt" sz="half" idx="10"/>
          </p:nvPr>
        </p:nvSpPr>
        <p:spPr/>
        <p:txBody>
          <a:bodyPr/>
          <a:lstStyle/>
          <a:p>
            <a:fld id="{48A87A34-81AB-432B-8DAE-1953F412C126}" type="datetimeFigureOut">
              <a:rPr lang="en-US" smtClean="0"/>
              <a:pPr/>
              <a:t>3/21/25</a:t>
            </a:fld>
            <a:endParaRPr lang="en-US" dirty="0"/>
          </a:p>
        </p:txBody>
      </p:sp>
      <p:sp>
        <p:nvSpPr>
          <p:cNvPr id="5" name="Нижний колонтитул 4">
            <a:extLst>
              <a:ext uri="{FF2B5EF4-FFF2-40B4-BE49-F238E27FC236}">
                <a16:creationId xmlns:a16="http://schemas.microsoft.com/office/drawing/2014/main" id="{9866C6DA-DCD7-D260-C0E1-BCD7ECA0E7C9}"/>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31759540-229A-401C-7DDF-66FA003B800F}"/>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827368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53385588-D1F4-1D41-3986-ADF2676EAE31}"/>
              </a:ext>
            </a:extLst>
          </p:cNvPr>
          <p:cNvSpPr>
            <a:spLocks noGrp="1"/>
          </p:cNvSpPr>
          <p:nvPr>
            <p:ph type="title" orient="vert"/>
          </p:nvPr>
        </p:nvSpPr>
        <p:spPr>
          <a:xfrm>
            <a:off x="8724900" y="365125"/>
            <a:ext cx="2628900" cy="5811838"/>
          </a:xfrm>
        </p:spPr>
        <p:txBody>
          <a:bodyPr vert="eaVert"/>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F88DF711-8DD1-3A29-E944-6B978A172CAC}"/>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342D134A-7999-DE36-04FA-9469D7F4A070}"/>
              </a:ext>
            </a:extLst>
          </p:cNvPr>
          <p:cNvSpPr>
            <a:spLocks noGrp="1"/>
          </p:cNvSpPr>
          <p:nvPr>
            <p:ph type="dt" sz="half" idx="10"/>
          </p:nvPr>
        </p:nvSpPr>
        <p:spPr/>
        <p:txBody>
          <a:bodyPr/>
          <a:lstStyle/>
          <a:p>
            <a:fld id="{48A87A34-81AB-432B-8DAE-1953F412C126}" type="datetimeFigureOut">
              <a:rPr lang="en-US" smtClean="0"/>
              <a:pPr/>
              <a:t>3/21/25</a:t>
            </a:fld>
            <a:endParaRPr lang="en-US" dirty="0"/>
          </a:p>
        </p:txBody>
      </p:sp>
      <p:sp>
        <p:nvSpPr>
          <p:cNvPr id="5" name="Нижний колонтитул 4">
            <a:extLst>
              <a:ext uri="{FF2B5EF4-FFF2-40B4-BE49-F238E27FC236}">
                <a16:creationId xmlns:a16="http://schemas.microsoft.com/office/drawing/2014/main" id="{0BCF3F3A-F1AC-CA5A-A485-4EB3078FECE4}"/>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DF8BA691-2A7A-DFFA-6841-6E12DE3375D7}"/>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9497952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3/21/25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151879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F65A9B2-C143-2A15-8152-5292FF9ECB9A}"/>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EC6E0FFB-02C2-CB86-B23C-53149F807836}"/>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8272556F-C275-8D28-2ED0-BCF6D1FDA7DD}"/>
              </a:ext>
            </a:extLst>
          </p:cNvPr>
          <p:cNvSpPr>
            <a:spLocks noGrp="1"/>
          </p:cNvSpPr>
          <p:nvPr>
            <p:ph type="dt" sz="half" idx="10"/>
          </p:nvPr>
        </p:nvSpPr>
        <p:spPr/>
        <p:txBody>
          <a:bodyPr/>
          <a:lstStyle/>
          <a:p>
            <a:fld id="{48A87A34-81AB-432B-8DAE-1953F412C126}" type="datetimeFigureOut">
              <a:rPr lang="en-US" smtClean="0"/>
              <a:pPr/>
              <a:t>3/21/25</a:t>
            </a:fld>
            <a:endParaRPr lang="en-US" dirty="0"/>
          </a:p>
        </p:txBody>
      </p:sp>
      <p:sp>
        <p:nvSpPr>
          <p:cNvPr id="5" name="Нижний колонтитул 4">
            <a:extLst>
              <a:ext uri="{FF2B5EF4-FFF2-40B4-BE49-F238E27FC236}">
                <a16:creationId xmlns:a16="http://schemas.microsoft.com/office/drawing/2014/main" id="{81DB88E0-ECC9-89F0-8FE4-C01A432B0C1A}"/>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35580609-10B9-96C4-7D56-CB4EC3D13A2F}"/>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889438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F2E2A97-AFFC-DCB6-93D1-FAB5789AE6C1}"/>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ru-UA"/>
          </a:p>
        </p:txBody>
      </p:sp>
      <p:sp>
        <p:nvSpPr>
          <p:cNvPr id="3" name="Текст 2">
            <a:extLst>
              <a:ext uri="{FF2B5EF4-FFF2-40B4-BE49-F238E27FC236}">
                <a16:creationId xmlns:a16="http://schemas.microsoft.com/office/drawing/2014/main" id="{37DCCEF0-F1BF-1067-80FA-8E81B511785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E7BE0A29-9540-4FB4-046D-34DCB35F2E17}"/>
              </a:ext>
            </a:extLst>
          </p:cNvPr>
          <p:cNvSpPr>
            <a:spLocks noGrp="1"/>
          </p:cNvSpPr>
          <p:nvPr>
            <p:ph type="dt" sz="half" idx="10"/>
          </p:nvPr>
        </p:nvSpPr>
        <p:spPr/>
        <p:txBody>
          <a:bodyPr/>
          <a:lstStyle/>
          <a:p>
            <a:fld id="{48A87A34-81AB-432B-8DAE-1953F412C126}" type="datetimeFigureOut">
              <a:rPr lang="en-US" smtClean="0"/>
              <a:t>3/21/25</a:t>
            </a:fld>
            <a:endParaRPr lang="en-US" dirty="0"/>
          </a:p>
        </p:txBody>
      </p:sp>
      <p:sp>
        <p:nvSpPr>
          <p:cNvPr id="5" name="Нижний колонтитул 4">
            <a:extLst>
              <a:ext uri="{FF2B5EF4-FFF2-40B4-BE49-F238E27FC236}">
                <a16:creationId xmlns:a16="http://schemas.microsoft.com/office/drawing/2014/main" id="{1CF010B6-034C-5C30-FD18-3163E572C692}"/>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DAC6C452-BBA8-673C-FD88-D4E30A435E3E}"/>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59233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0953AB-1E49-6719-47B0-78C1D1EF2992}"/>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0BD501B4-40FE-543C-612D-4A57CDAA844F}"/>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Объект 3">
            <a:extLst>
              <a:ext uri="{FF2B5EF4-FFF2-40B4-BE49-F238E27FC236}">
                <a16:creationId xmlns:a16="http://schemas.microsoft.com/office/drawing/2014/main" id="{C6006FF0-2254-BCF0-7D4C-B912DA3D687B}"/>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Дата 4">
            <a:extLst>
              <a:ext uri="{FF2B5EF4-FFF2-40B4-BE49-F238E27FC236}">
                <a16:creationId xmlns:a16="http://schemas.microsoft.com/office/drawing/2014/main" id="{C47B42BC-3D2D-8835-FBDD-E950AE7094DA}"/>
              </a:ext>
            </a:extLst>
          </p:cNvPr>
          <p:cNvSpPr>
            <a:spLocks noGrp="1"/>
          </p:cNvSpPr>
          <p:nvPr>
            <p:ph type="dt" sz="half" idx="10"/>
          </p:nvPr>
        </p:nvSpPr>
        <p:spPr/>
        <p:txBody>
          <a:bodyPr/>
          <a:lstStyle/>
          <a:p>
            <a:fld id="{48A87A34-81AB-432B-8DAE-1953F412C126}" type="datetimeFigureOut">
              <a:rPr lang="en-US" smtClean="0"/>
              <a:pPr/>
              <a:t>3/21/25</a:t>
            </a:fld>
            <a:endParaRPr lang="en-US" dirty="0"/>
          </a:p>
        </p:txBody>
      </p:sp>
      <p:sp>
        <p:nvSpPr>
          <p:cNvPr id="6" name="Нижний колонтитул 5">
            <a:extLst>
              <a:ext uri="{FF2B5EF4-FFF2-40B4-BE49-F238E27FC236}">
                <a16:creationId xmlns:a16="http://schemas.microsoft.com/office/drawing/2014/main" id="{70324844-9DAF-1C65-AE23-1A34D45E25B9}"/>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B52F2956-E723-1969-9FDC-3FE162A855F6}"/>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64017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EEBC13D-9C9A-28F1-16F8-626505B5847A}"/>
              </a:ext>
            </a:extLst>
          </p:cNvPr>
          <p:cNvSpPr>
            <a:spLocks noGrp="1"/>
          </p:cNvSpPr>
          <p:nvPr>
            <p:ph type="title"/>
          </p:nvPr>
        </p:nvSpPr>
        <p:spPr>
          <a:xfrm>
            <a:off x="839788" y="365125"/>
            <a:ext cx="10515600" cy="1325563"/>
          </a:xfrm>
        </p:spPr>
        <p:txBody>
          <a:bodyPr/>
          <a:lstStyle/>
          <a:p>
            <a:r>
              <a:rPr lang="ru-RU"/>
              <a:t>Образец заголовка</a:t>
            </a:r>
            <a:endParaRPr lang="ru-UA"/>
          </a:p>
        </p:txBody>
      </p:sp>
      <p:sp>
        <p:nvSpPr>
          <p:cNvPr id="3" name="Текст 2">
            <a:extLst>
              <a:ext uri="{FF2B5EF4-FFF2-40B4-BE49-F238E27FC236}">
                <a16:creationId xmlns:a16="http://schemas.microsoft.com/office/drawing/2014/main" id="{38DA624B-A88B-FEB1-B15C-222685962C0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FE8349C8-1FD8-9456-F998-B2EAD9EFCCB9}"/>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Текст 4">
            <a:extLst>
              <a:ext uri="{FF2B5EF4-FFF2-40B4-BE49-F238E27FC236}">
                <a16:creationId xmlns:a16="http://schemas.microsoft.com/office/drawing/2014/main" id="{742B6149-EBD1-6BB0-9B3B-6D2BBF35EA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9284D917-62B7-025B-76DD-1438D2DB44CB}"/>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7" name="Дата 6">
            <a:extLst>
              <a:ext uri="{FF2B5EF4-FFF2-40B4-BE49-F238E27FC236}">
                <a16:creationId xmlns:a16="http://schemas.microsoft.com/office/drawing/2014/main" id="{2C70E05B-25D7-0012-4F7B-B19B41BC7E63}"/>
              </a:ext>
            </a:extLst>
          </p:cNvPr>
          <p:cNvSpPr>
            <a:spLocks noGrp="1"/>
          </p:cNvSpPr>
          <p:nvPr>
            <p:ph type="dt" sz="half" idx="10"/>
          </p:nvPr>
        </p:nvSpPr>
        <p:spPr/>
        <p:txBody>
          <a:bodyPr/>
          <a:lstStyle/>
          <a:p>
            <a:fld id="{48A87A34-81AB-432B-8DAE-1953F412C126}" type="datetimeFigureOut">
              <a:rPr lang="en-US" smtClean="0"/>
              <a:pPr/>
              <a:t>3/21/25</a:t>
            </a:fld>
            <a:endParaRPr lang="en-US" dirty="0"/>
          </a:p>
        </p:txBody>
      </p:sp>
      <p:sp>
        <p:nvSpPr>
          <p:cNvPr id="8" name="Нижний колонтитул 7">
            <a:extLst>
              <a:ext uri="{FF2B5EF4-FFF2-40B4-BE49-F238E27FC236}">
                <a16:creationId xmlns:a16="http://schemas.microsoft.com/office/drawing/2014/main" id="{9390E683-CFCC-4F5B-AECF-6EBA5306D5C5}"/>
              </a:ext>
            </a:extLst>
          </p:cNvPr>
          <p:cNvSpPr>
            <a:spLocks noGrp="1"/>
          </p:cNvSpPr>
          <p:nvPr>
            <p:ph type="ftr" sz="quarter" idx="11"/>
          </p:nvPr>
        </p:nvSpPr>
        <p:spPr/>
        <p:txBody>
          <a:bodyPr/>
          <a:lstStyle/>
          <a:p>
            <a:endParaRPr lang="en-US" dirty="0"/>
          </a:p>
        </p:txBody>
      </p:sp>
      <p:sp>
        <p:nvSpPr>
          <p:cNvPr id="9" name="Номер слайда 8">
            <a:extLst>
              <a:ext uri="{FF2B5EF4-FFF2-40B4-BE49-F238E27FC236}">
                <a16:creationId xmlns:a16="http://schemas.microsoft.com/office/drawing/2014/main" id="{135A757F-255B-D749-D264-7E8BAE229D89}"/>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763822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364E28-F86E-193E-8D89-DE8C16D4D3EE}"/>
              </a:ext>
            </a:extLst>
          </p:cNvPr>
          <p:cNvSpPr>
            <a:spLocks noGrp="1"/>
          </p:cNvSpPr>
          <p:nvPr>
            <p:ph type="title"/>
          </p:nvPr>
        </p:nvSpPr>
        <p:spPr/>
        <p:txBody>
          <a:bodyPr/>
          <a:lstStyle/>
          <a:p>
            <a:r>
              <a:rPr lang="ru-RU"/>
              <a:t>Образец заголовка</a:t>
            </a:r>
            <a:endParaRPr lang="ru-UA"/>
          </a:p>
        </p:txBody>
      </p:sp>
      <p:sp>
        <p:nvSpPr>
          <p:cNvPr id="3" name="Дата 2">
            <a:extLst>
              <a:ext uri="{FF2B5EF4-FFF2-40B4-BE49-F238E27FC236}">
                <a16:creationId xmlns:a16="http://schemas.microsoft.com/office/drawing/2014/main" id="{0AD43A01-3863-0EED-0D6C-B80EB6E74A3C}"/>
              </a:ext>
            </a:extLst>
          </p:cNvPr>
          <p:cNvSpPr>
            <a:spLocks noGrp="1"/>
          </p:cNvSpPr>
          <p:nvPr>
            <p:ph type="dt" sz="half" idx="10"/>
          </p:nvPr>
        </p:nvSpPr>
        <p:spPr/>
        <p:txBody>
          <a:bodyPr/>
          <a:lstStyle/>
          <a:p>
            <a:fld id="{48A87A34-81AB-432B-8DAE-1953F412C126}" type="datetimeFigureOut">
              <a:rPr lang="en-US" smtClean="0"/>
              <a:t>3/21/25</a:t>
            </a:fld>
            <a:endParaRPr lang="en-US" dirty="0"/>
          </a:p>
        </p:txBody>
      </p:sp>
      <p:sp>
        <p:nvSpPr>
          <p:cNvPr id="4" name="Нижний колонтитул 3">
            <a:extLst>
              <a:ext uri="{FF2B5EF4-FFF2-40B4-BE49-F238E27FC236}">
                <a16:creationId xmlns:a16="http://schemas.microsoft.com/office/drawing/2014/main" id="{CCFF1846-BF8C-9AF5-C38A-797D769C7467}"/>
              </a:ext>
            </a:extLst>
          </p:cNvPr>
          <p:cNvSpPr>
            <a:spLocks noGrp="1"/>
          </p:cNvSpPr>
          <p:nvPr>
            <p:ph type="ftr" sz="quarter" idx="11"/>
          </p:nvPr>
        </p:nvSpPr>
        <p:spPr/>
        <p:txBody>
          <a:bodyPr/>
          <a:lstStyle/>
          <a:p>
            <a:endParaRPr lang="en-US" dirty="0"/>
          </a:p>
        </p:txBody>
      </p:sp>
      <p:sp>
        <p:nvSpPr>
          <p:cNvPr id="5" name="Номер слайда 4">
            <a:extLst>
              <a:ext uri="{FF2B5EF4-FFF2-40B4-BE49-F238E27FC236}">
                <a16:creationId xmlns:a16="http://schemas.microsoft.com/office/drawing/2014/main" id="{480A83C9-4DEE-B1F6-536B-D779832D406F}"/>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32111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65295CEF-BFBA-4752-3D39-DAC778A9A981}"/>
              </a:ext>
            </a:extLst>
          </p:cNvPr>
          <p:cNvSpPr>
            <a:spLocks noGrp="1"/>
          </p:cNvSpPr>
          <p:nvPr>
            <p:ph type="dt" sz="half" idx="10"/>
          </p:nvPr>
        </p:nvSpPr>
        <p:spPr/>
        <p:txBody>
          <a:bodyPr/>
          <a:lstStyle/>
          <a:p>
            <a:fld id="{48A87A34-81AB-432B-8DAE-1953F412C126}" type="datetimeFigureOut">
              <a:rPr lang="en-US" smtClean="0"/>
              <a:t>3/21/25</a:t>
            </a:fld>
            <a:endParaRPr lang="en-US" dirty="0"/>
          </a:p>
        </p:txBody>
      </p:sp>
      <p:sp>
        <p:nvSpPr>
          <p:cNvPr id="3" name="Нижний колонтитул 2">
            <a:extLst>
              <a:ext uri="{FF2B5EF4-FFF2-40B4-BE49-F238E27FC236}">
                <a16:creationId xmlns:a16="http://schemas.microsoft.com/office/drawing/2014/main" id="{6BC62773-2803-994E-E659-BE30BE3D3C7B}"/>
              </a:ext>
            </a:extLst>
          </p:cNvPr>
          <p:cNvSpPr>
            <a:spLocks noGrp="1"/>
          </p:cNvSpPr>
          <p:nvPr>
            <p:ph type="ftr" sz="quarter" idx="11"/>
          </p:nvPr>
        </p:nvSpPr>
        <p:spPr/>
        <p:txBody>
          <a:bodyPr/>
          <a:lstStyle/>
          <a:p>
            <a:endParaRPr lang="en-US" dirty="0"/>
          </a:p>
        </p:txBody>
      </p:sp>
      <p:sp>
        <p:nvSpPr>
          <p:cNvPr id="4" name="Номер слайда 3">
            <a:extLst>
              <a:ext uri="{FF2B5EF4-FFF2-40B4-BE49-F238E27FC236}">
                <a16:creationId xmlns:a16="http://schemas.microsoft.com/office/drawing/2014/main" id="{826DC7AF-DA88-22EA-D15B-D2B963A9E9A1}"/>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59012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E4D870A-6746-8DB8-B203-9B1D82F262A5}"/>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ru-UA"/>
          </a:p>
        </p:txBody>
      </p:sp>
      <p:sp>
        <p:nvSpPr>
          <p:cNvPr id="3" name="Объект 2">
            <a:extLst>
              <a:ext uri="{FF2B5EF4-FFF2-40B4-BE49-F238E27FC236}">
                <a16:creationId xmlns:a16="http://schemas.microsoft.com/office/drawing/2014/main" id="{341FCB80-53D8-D989-8DC9-29CE82E6113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Текст 3">
            <a:extLst>
              <a:ext uri="{FF2B5EF4-FFF2-40B4-BE49-F238E27FC236}">
                <a16:creationId xmlns:a16="http://schemas.microsoft.com/office/drawing/2014/main" id="{FB8D84B1-81ED-5C73-CD47-F29F5ED873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1BB9F6B7-8342-33DB-1BB2-7C4E6E4B4B5A}"/>
              </a:ext>
            </a:extLst>
          </p:cNvPr>
          <p:cNvSpPr>
            <a:spLocks noGrp="1"/>
          </p:cNvSpPr>
          <p:nvPr>
            <p:ph type="dt" sz="half" idx="10"/>
          </p:nvPr>
        </p:nvSpPr>
        <p:spPr/>
        <p:txBody>
          <a:bodyPr/>
          <a:lstStyle/>
          <a:p>
            <a:fld id="{48A87A34-81AB-432B-8DAE-1953F412C126}" type="datetimeFigureOut">
              <a:rPr lang="en-US" smtClean="0"/>
              <a:pPr/>
              <a:t>3/21/25</a:t>
            </a:fld>
            <a:endParaRPr lang="en-US" dirty="0"/>
          </a:p>
        </p:txBody>
      </p:sp>
      <p:sp>
        <p:nvSpPr>
          <p:cNvPr id="6" name="Нижний колонтитул 5">
            <a:extLst>
              <a:ext uri="{FF2B5EF4-FFF2-40B4-BE49-F238E27FC236}">
                <a16:creationId xmlns:a16="http://schemas.microsoft.com/office/drawing/2014/main" id="{0407039E-8B7B-48C7-59A1-DD2810E8CCB7}"/>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C900E435-5275-4B39-FAEE-39E1B154A51F}"/>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9112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90ADF72-0CF2-7F34-D2A7-AA8C45643B30}"/>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ru-UA"/>
          </a:p>
        </p:txBody>
      </p:sp>
      <p:sp>
        <p:nvSpPr>
          <p:cNvPr id="3" name="Рисунок 2">
            <a:extLst>
              <a:ext uri="{FF2B5EF4-FFF2-40B4-BE49-F238E27FC236}">
                <a16:creationId xmlns:a16="http://schemas.microsoft.com/office/drawing/2014/main" id="{0AE62D56-9F01-411C-2F5C-32AB927399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UA"/>
          </a:p>
        </p:txBody>
      </p:sp>
      <p:sp>
        <p:nvSpPr>
          <p:cNvPr id="4" name="Текст 3">
            <a:extLst>
              <a:ext uri="{FF2B5EF4-FFF2-40B4-BE49-F238E27FC236}">
                <a16:creationId xmlns:a16="http://schemas.microsoft.com/office/drawing/2014/main" id="{049C62B3-4B62-CB70-6CAE-98F8C74890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6A28CC12-8464-0808-CE1E-42AF40C4555A}"/>
              </a:ext>
            </a:extLst>
          </p:cNvPr>
          <p:cNvSpPr>
            <a:spLocks noGrp="1"/>
          </p:cNvSpPr>
          <p:nvPr>
            <p:ph type="dt" sz="half" idx="10"/>
          </p:nvPr>
        </p:nvSpPr>
        <p:spPr/>
        <p:txBody>
          <a:bodyPr/>
          <a:lstStyle/>
          <a:p>
            <a:fld id="{48A87A34-81AB-432B-8DAE-1953F412C126}" type="datetimeFigureOut">
              <a:rPr lang="en-US" smtClean="0"/>
              <a:t>3/21/25</a:t>
            </a:fld>
            <a:endParaRPr lang="en-US" dirty="0"/>
          </a:p>
        </p:txBody>
      </p:sp>
      <p:sp>
        <p:nvSpPr>
          <p:cNvPr id="6" name="Нижний колонтитул 5">
            <a:extLst>
              <a:ext uri="{FF2B5EF4-FFF2-40B4-BE49-F238E27FC236}">
                <a16:creationId xmlns:a16="http://schemas.microsoft.com/office/drawing/2014/main" id="{19331D16-F4A8-F4C6-9142-3E074E7591B8}"/>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71772625-A696-E3C6-5B2A-7CA3B09087CC}"/>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56448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0087806-224D-8816-C788-7AB5BB6B44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ru-UA"/>
          </a:p>
        </p:txBody>
      </p:sp>
      <p:sp>
        <p:nvSpPr>
          <p:cNvPr id="3" name="Текст 2">
            <a:extLst>
              <a:ext uri="{FF2B5EF4-FFF2-40B4-BE49-F238E27FC236}">
                <a16:creationId xmlns:a16="http://schemas.microsoft.com/office/drawing/2014/main" id="{B4F87E2E-76E9-17E7-41A2-7F784EF420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2C401853-EE47-41EC-CE37-8002D46EFA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8A87A34-81AB-432B-8DAE-1953F412C126}" type="datetimeFigureOut">
              <a:rPr lang="en-US" smtClean="0"/>
              <a:pPr/>
              <a:t>3/21/25</a:t>
            </a:fld>
            <a:endParaRPr lang="en-US" dirty="0"/>
          </a:p>
        </p:txBody>
      </p:sp>
      <p:sp>
        <p:nvSpPr>
          <p:cNvPr id="5" name="Нижний колонтитул 4">
            <a:extLst>
              <a:ext uri="{FF2B5EF4-FFF2-40B4-BE49-F238E27FC236}">
                <a16:creationId xmlns:a16="http://schemas.microsoft.com/office/drawing/2014/main" id="{838C2F60-265C-AE34-7423-8C24468E88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Номер слайда 5">
            <a:extLst>
              <a:ext uri="{FF2B5EF4-FFF2-40B4-BE49-F238E27FC236}">
                <a16:creationId xmlns:a16="http://schemas.microsoft.com/office/drawing/2014/main" id="{29243AD6-ED44-F51B-BF83-573697BE9F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85785291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https://pixabay.com/en/eu-euro-europe-european-flag-63985/" TargetMode="External"/><Relationship Id="rId2" Type="http://schemas.openxmlformats.org/officeDocument/2006/relationships/image" Target="../media/image16.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s://www.flickr.com/photos/41178709@N00/16547018998" TargetMode="External"/><Relationship Id="rId2" Type="http://schemas.openxmlformats.org/officeDocument/2006/relationships/image" Target="../media/image17.jpg"/><Relationship Id="rId1" Type="http://schemas.openxmlformats.org/officeDocument/2006/relationships/slideLayout" Target="../slideLayouts/slideLayout12.xml"/><Relationship Id="rId4" Type="http://schemas.openxmlformats.org/officeDocument/2006/relationships/hyperlink" Target="https://creativecommons.org/licenses/by-nc-nd/3.0/"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boe.es/buscar/act.php?id=BOE-A-2002-25039" TargetMode="External"/><Relationship Id="rId2" Type="http://schemas.openxmlformats.org/officeDocument/2006/relationships/hyperlink" Target="https://www.constituteproject.org/constitution/Spain_2011.pdf" TargetMode="Externa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hyperlink" Target="https://curia.europa.eu/juris/liste.jsf?num=C-363/12" TargetMode="External"/><Relationship Id="rId2" Type="http://schemas.openxmlformats.org/officeDocument/2006/relationships/hyperlink" Target="https://curia.europa.eu/juris/liste.jsf?num=C-402/05" TargetMode="Externa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hudoc.echr.coe.int/eng?i=001-167828" TargetMode="External"/><Relationship Id="rId1" Type="http://schemas.openxmlformats.org/officeDocument/2006/relationships/slideLayout" Target="../slideLayouts/slideLayout12.xml"/><Relationship Id="rId4" Type="http://schemas.openxmlformats.org/officeDocument/2006/relationships/image" Target="../media/image23.svg"/></Relationships>
</file>

<file path=ppt/slides/_rels/slide23.xml.rels><?xml version="1.0" encoding="UTF-8" standalone="yes"?>
<Relationships xmlns="http://schemas.openxmlformats.org/package/2006/relationships"><Relationship Id="rId3" Type="http://schemas.openxmlformats.org/officeDocument/2006/relationships/hyperlink" Target="https://www.middleeastmonitor.com/20190430-european-court-of-human-rights-france-deports-algerian-man-convicted-on-charges-of-terrorism/" TargetMode="External"/><Relationship Id="rId2" Type="http://schemas.openxmlformats.org/officeDocument/2006/relationships/image" Target="../media/image24.jpg"/><Relationship Id="rId1" Type="http://schemas.openxmlformats.org/officeDocument/2006/relationships/slideLayout" Target="../slideLayouts/slideLayout12.xml"/><Relationship Id="rId4" Type="http://schemas.openxmlformats.org/officeDocument/2006/relationships/hyperlink" Target="https://creativecommons.org/licenses/by-nc-sa/3.0/"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hyperlink" Target="https://socialcovid.commons.gc.cuny.edu/about/" TargetMode="External"/><Relationship Id="rId2" Type="http://schemas.openxmlformats.org/officeDocument/2006/relationships/image" Target="../media/image25.png"/><Relationship Id="rId1" Type="http://schemas.openxmlformats.org/officeDocument/2006/relationships/slideLayout" Target="../slideLayouts/slideLayout12.xml"/><Relationship Id="rId4" Type="http://schemas.openxmlformats.org/officeDocument/2006/relationships/hyperlink" Target="https://creativecommons.org/licenses/by-nc-sa/3.0/"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hyperlink" Target="https://www.ohioemployerlawblog.com/2020/10/coronavirus-update-10-23-2020-please.html" TargetMode="External"/><Relationship Id="rId2" Type="http://schemas.openxmlformats.org/officeDocument/2006/relationships/image" Target="../media/image26.jpg"/><Relationship Id="rId1" Type="http://schemas.openxmlformats.org/officeDocument/2006/relationships/slideLayout" Target="../slideLayouts/slideLayout12.xml"/><Relationship Id="rId4" Type="http://schemas.openxmlformats.org/officeDocument/2006/relationships/hyperlink" Target="https://creativecommons.org/licenses/by-nc-nd/3.0/"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hyperlink" Target="https://risingsun.dannyarao.com/2013/11/13/up-cmc-commemorates-ampatuan-massacre-starting-november-14/" TargetMode="External"/><Relationship Id="rId2" Type="http://schemas.openxmlformats.org/officeDocument/2006/relationships/image" Target="../media/image27.jpg"/><Relationship Id="rId1" Type="http://schemas.openxmlformats.org/officeDocument/2006/relationships/slideLayout" Target="../slideLayouts/slideLayout12.xml"/><Relationship Id="rId4" Type="http://schemas.openxmlformats.org/officeDocument/2006/relationships/hyperlink" Target="https://creativecommons.org/licenses/by-nd/3.0/"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www.westminsterpapers.org/article/id/254/" TargetMode="External"/><Relationship Id="rId2" Type="http://schemas.openxmlformats.org/officeDocument/2006/relationships/image" Target="../media/image28.jpg"/><Relationship Id="rId1" Type="http://schemas.openxmlformats.org/officeDocument/2006/relationships/slideLayout" Target="../slideLayouts/slideLayout12.xml"/><Relationship Id="rId4" Type="http://schemas.openxmlformats.org/officeDocument/2006/relationships/hyperlink" Target="https://creativecommons.org/licenses/by/3.0/"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openclipart.org/detail/154387/we-can-do-it!-by-worker" TargetMode="External"/><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hyperlink" Target="https://jamiebillingham.com/tag/motivation/" TargetMode="External"/><Relationship Id="rId2" Type="http://schemas.openxmlformats.org/officeDocument/2006/relationships/image" Target="../media/image30.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s://www.icrc.org/en/war-and-law" TargetMode="External"/><Relationship Id="rId2" Type="http://schemas.openxmlformats.org/officeDocument/2006/relationships/hyperlink" Target="https://ihl-databases.icrc.org/ihl" TargetMode="Externa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hyperlink" Target="https://www.eesc.europa.eu/en" TargetMode="External"/><Relationship Id="rId13" Type="http://schemas.openxmlformats.org/officeDocument/2006/relationships/hyperlink" Target="https://ec.europa.eu/info/policies/civil-society_en" TargetMode="External"/><Relationship Id="rId3" Type="http://schemas.openxmlformats.org/officeDocument/2006/relationships/hyperlink" Target="https://www.un.org/en/ga/search/view_doc.asp?symbol=A/RES/46/182" TargetMode="External"/><Relationship Id="rId7" Type="http://schemas.openxmlformats.org/officeDocument/2006/relationships/hyperlink" Target="https://eur-lex.europa.eu/legal-content/EN/TXT/?uri=CELEX%253A12012M%252FTXT" TargetMode="External"/><Relationship Id="rId12" Type="http://schemas.openxmlformats.org/officeDocument/2006/relationships/hyperlink" Target="https://www.coe.int/en/web/ingo" TargetMode="External"/><Relationship Id="rId2" Type="http://schemas.openxmlformats.org/officeDocument/2006/relationships/hyperlink" Target="https://ihl-databases.icrc.org/ihl/INTRO/365" TargetMode="External"/><Relationship Id="rId1" Type="http://schemas.openxmlformats.org/officeDocument/2006/relationships/slideLayout" Target="../slideLayouts/slideLayout12.xml"/><Relationship Id="rId6" Type="http://schemas.openxmlformats.org/officeDocument/2006/relationships/hyperlink" Target="https://www.echr.coe.int/Documents/Convention_ENG.pdf" TargetMode="External"/><Relationship Id="rId11" Type="http://schemas.openxmlformats.org/officeDocument/2006/relationships/hyperlink" Target="https://www.unocha.org/" TargetMode="External"/><Relationship Id="rId5" Type="http://schemas.openxmlformats.org/officeDocument/2006/relationships/hyperlink" Target="https://www.ohchr.org/en/instruments-mechanisms/instruments/international-covenant-civil-and-political-rights" TargetMode="External"/><Relationship Id="rId10" Type="http://schemas.openxmlformats.org/officeDocument/2006/relationships/hyperlink" Target="https://ihl-databases.icrc.org/" TargetMode="External"/><Relationship Id="rId4" Type="http://schemas.openxmlformats.org/officeDocument/2006/relationships/hyperlink" Target="https://sdgs.un.org/goals" TargetMode="External"/><Relationship Id="rId9" Type="http://schemas.openxmlformats.org/officeDocument/2006/relationships/hyperlink" Target="https://eur-lex.europa.eu/legal-content/EN/TXT/?uri=CELEX%253A12012P%252FTXT"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pexels.com/video/female-activist-posing-with-banners-indoors-6466917/" TargetMode="External"/><Relationship Id="rId2" Type="http://schemas.openxmlformats.org/officeDocument/2006/relationships/image" Target="../media/image14.jpeg"/><Relationship Id="rId1" Type="http://schemas.openxmlformats.org/officeDocument/2006/relationships/slideLayout" Target="../slideLayouts/slideLayout12.xml"/><Relationship Id="rId5" Type="http://schemas.openxmlformats.org/officeDocument/2006/relationships/hyperlink" Target="https://www.pexels.com/photo/protesters-with-banners-gathering-near-government-building-5092814/" TargetMode="Externa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1026" name="Picture 2" descr="La escuela de negocios Esic renueva su identidad corporativa">
            <a:extLst>
              <a:ext uri="{FF2B5EF4-FFF2-40B4-BE49-F238E27FC236}">
                <a16:creationId xmlns:a16="http://schemas.microsoft.com/office/drawing/2014/main" id="{276A3F7C-474E-9AC8-4152-EDAFA32AEC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4184" r="-2" b="6680"/>
          <a:stretch/>
        </p:blipFill>
        <p:spPr bwMode="auto">
          <a:xfrm>
            <a:off x="6645" y="10"/>
            <a:ext cx="4628035" cy="3428988"/>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E6C7057D-FE98-4949-A469-4C1F17A6ADA6}"/>
              </a:ext>
            </a:extLst>
          </p:cNvPr>
          <p:cNvSpPr>
            <a:spLocks noGrp="1"/>
          </p:cNvSpPr>
          <p:nvPr>
            <p:ph type="ctrTitle"/>
          </p:nvPr>
        </p:nvSpPr>
        <p:spPr>
          <a:xfrm>
            <a:off x="5615756" y="1358901"/>
            <a:ext cx="5601818" cy="2730498"/>
          </a:xfrm>
        </p:spPr>
        <p:txBody>
          <a:bodyPr>
            <a:normAutofit/>
          </a:bodyPr>
          <a:lstStyle/>
          <a:p>
            <a:br>
              <a:rPr lang="en-US" sz="2600" dirty="0"/>
            </a:br>
            <a:br>
              <a:rPr lang="en-US" sz="2600" dirty="0"/>
            </a:br>
            <a:br>
              <a:rPr lang="ru-RU" sz="2600" dirty="0"/>
            </a:br>
            <a:endParaRPr lang="ru-UA" sz="2600" dirty="0"/>
          </a:p>
        </p:txBody>
      </p:sp>
      <p:sp>
        <p:nvSpPr>
          <p:cNvPr id="3" name="Подзаголовок 2">
            <a:extLst>
              <a:ext uri="{FF2B5EF4-FFF2-40B4-BE49-F238E27FC236}">
                <a16:creationId xmlns:a16="http://schemas.microsoft.com/office/drawing/2014/main" id="{23F5E26F-B64F-2EFD-ECE6-8E300B95339C}"/>
              </a:ext>
            </a:extLst>
          </p:cNvPr>
          <p:cNvSpPr>
            <a:spLocks noGrp="1"/>
          </p:cNvSpPr>
          <p:nvPr>
            <p:ph type="subTitle" idx="1"/>
          </p:nvPr>
        </p:nvSpPr>
        <p:spPr>
          <a:xfrm>
            <a:off x="5782220" y="4165601"/>
            <a:ext cx="5268890" cy="789172"/>
          </a:xfrm>
        </p:spPr>
        <p:txBody>
          <a:bodyPr>
            <a:normAutofit fontScale="92500" lnSpcReduction="10000"/>
          </a:bodyPr>
          <a:lstStyle/>
          <a:p>
            <a:r>
              <a:rPr lang="en-US" dirty="0"/>
              <a:t>Prof. Viacheslav (SLAVA) TULIAKOV</a:t>
            </a:r>
          </a:p>
          <a:p>
            <a:r>
              <a:rPr lang="en-US" dirty="0" err="1"/>
              <a:t>Viacheslav.Tuliakov@esic.university</a:t>
            </a:r>
            <a:endParaRPr lang="ru-UA" dirty="0"/>
          </a:p>
        </p:txBody>
      </p:sp>
      <p:sp>
        <p:nvSpPr>
          <p:cNvPr id="8" name="TextBox 7">
            <a:extLst>
              <a:ext uri="{FF2B5EF4-FFF2-40B4-BE49-F238E27FC236}">
                <a16:creationId xmlns:a16="http://schemas.microsoft.com/office/drawing/2014/main" id="{FFF09CAF-68B0-E8F8-2BE3-29173C952560}"/>
              </a:ext>
            </a:extLst>
          </p:cNvPr>
          <p:cNvSpPr txBox="1"/>
          <p:nvPr/>
        </p:nvSpPr>
        <p:spPr>
          <a:xfrm>
            <a:off x="5247861" y="1282701"/>
            <a:ext cx="5969713" cy="2554545"/>
          </a:xfrm>
          <a:prstGeom prst="rect">
            <a:avLst/>
          </a:prstGeom>
          <a:noFill/>
        </p:spPr>
        <p:txBody>
          <a:bodyPr wrap="square">
            <a:spAutoFit/>
          </a:bodyPr>
          <a:lstStyle/>
          <a:p>
            <a:pPr algn="l">
              <a:buFont typeface="Arial" panose="020B0604020202020204" pitchFamily="34" charset="0"/>
              <a:buChar char="•"/>
            </a:pPr>
            <a:r>
              <a:rPr lang="en-GB" sz="2400" dirty="0">
                <a:latin typeface="Arial" panose="020B0604020202020204" pitchFamily="34" charset="0"/>
                <a:ea typeface="Times New Roman" panose="02020603050405020304" pitchFamily="18" charset="0"/>
              </a:rPr>
              <a:t>UNIT 7-8. </a:t>
            </a:r>
            <a:r>
              <a:rPr lang="en" sz="2400" i="0" u="none" strike="noStrike" dirty="0">
                <a:solidFill>
                  <a:srgbClr val="000000"/>
                </a:solidFill>
                <a:effectLst/>
              </a:rPr>
              <a:t>CIVIL SOCIETY AND HUMAN RIGHTS: A LOVE-HATE RELATIONSHIP</a:t>
            </a:r>
          </a:p>
          <a:p>
            <a:pPr algn="l"/>
            <a:endParaRPr lang="en" sz="2400" i="0" u="none" strike="noStrike" dirty="0">
              <a:solidFill>
                <a:srgbClr val="000000"/>
              </a:solidFill>
              <a:effectLst/>
            </a:endParaRPr>
          </a:p>
          <a:p>
            <a:pPr algn="l">
              <a:buFont typeface="Arial" panose="020B0604020202020204" pitchFamily="34" charset="0"/>
              <a:buChar char="•"/>
            </a:pPr>
            <a:r>
              <a:rPr lang="en" sz="2400" i="1" u="none" strike="noStrike" dirty="0">
                <a:solidFill>
                  <a:srgbClr val="000000"/>
                </a:solidFill>
                <a:effectLst/>
              </a:rPr>
              <a:t>HOW DEMOCRACY AND SOCIAL MEDIA SPICE UP THE LEGAL DRAMA</a:t>
            </a:r>
          </a:p>
          <a:p>
            <a:endParaRPr lang="ru-UA" sz="4000" dirty="0">
              <a:latin typeface="Times New Roman" panose="02020603050405020304" pitchFamily="18" charset="0"/>
              <a:cs typeface="Times New Roman" panose="02020603050405020304" pitchFamily="18" charset="0"/>
            </a:endParaRPr>
          </a:p>
        </p:txBody>
      </p:sp>
      <p:pic>
        <p:nvPicPr>
          <p:cNvPr id="4" name="Picture 2">
            <a:extLst>
              <a:ext uri="{FF2B5EF4-FFF2-40B4-BE49-F238E27FC236}">
                <a16:creationId xmlns:a16="http://schemas.microsoft.com/office/drawing/2014/main" id="{367EA985-9690-C56F-0A1E-808F7D9B42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44" y="3441806"/>
            <a:ext cx="4628035" cy="34161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309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4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2F6C58AA-77C2-A18B-6F60-49142402DD0C}"/>
              </a:ext>
            </a:extLst>
          </p:cNvPr>
          <p:cNvSpPr>
            <a:spLocks noGrp="1"/>
          </p:cNvSpPr>
          <p:nvPr>
            <p:ph type="title"/>
          </p:nvPr>
        </p:nvSpPr>
        <p:spPr>
          <a:xfrm>
            <a:off x="838201" y="365125"/>
            <a:ext cx="5251316" cy="1807305"/>
          </a:xfrm>
        </p:spPr>
        <p:txBody>
          <a:bodyPr>
            <a:normAutofit/>
          </a:bodyPr>
          <a:lstStyle/>
          <a:p>
            <a:r>
              <a:rPr lang="en" sz="3400" b="1" i="0" u="none" strike="noStrike">
                <a:effectLst/>
                <a:latin typeface="system-ui"/>
              </a:rPr>
              <a:t>European Union Directives and Civil Society</a:t>
            </a:r>
            <a:br>
              <a:rPr lang="en" sz="3400" b="1" i="0" u="none" strike="noStrike">
                <a:effectLst/>
                <a:latin typeface="system-ui"/>
              </a:rPr>
            </a:br>
            <a:endParaRPr lang="ru-UA" sz="3400"/>
          </a:p>
        </p:txBody>
      </p:sp>
      <p:sp>
        <p:nvSpPr>
          <p:cNvPr id="3" name="Объект 2">
            <a:extLst>
              <a:ext uri="{FF2B5EF4-FFF2-40B4-BE49-F238E27FC236}">
                <a16:creationId xmlns:a16="http://schemas.microsoft.com/office/drawing/2014/main" id="{1EDF2867-03D6-13DC-031B-62C05FF6890C}"/>
              </a:ext>
            </a:extLst>
          </p:cNvPr>
          <p:cNvSpPr>
            <a:spLocks noGrp="1"/>
          </p:cNvSpPr>
          <p:nvPr>
            <p:ph sz="quarter" idx="13"/>
          </p:nvPr>
        </p:nvSpPr>
        <p:spPr>
          <a:xfrm>
            <a:off x="478971" y="1828800"/>
            <a:ext cx="5747196" cy="4348163"/>
          </a:xfrm>
        </p:spPr>
        <p:txBody>
          <a:bodyPr>
            <a:normAutofit lnSpcReduction="10000"/>
          </a:bodyPr>
          <a:lstStyle/>
          <a:p>
            <a:pPr>
              <a:spcBef>
                <a:spcPts val="900"/>
              </a:spcBef>
              <a:spcAft>
                <a:spcPts val="900"/>
              </a:spcAft>
              <a:buFont typeface="Arial" panose="020B0604020202020204" pitchFamily="34" charset="0"/>
              <a:buChar char="•"/>
            </a:pPr>
            <a:r>
              <a:rPr lang="en" sz="1600" b="0" i="0" u="none" strike="noStrike" dirty="0">
                <a:effectLst/>
                <a:latin typeface="system-ui"/>
              </a:rPr>
              <a:t>Key EU Initiatives:</a:t>
            </a:r>
          </a:p>
          <a:p>
            <a:pPr marL="742950" lvl="1" indent="-285750">
              <a:spcBef>
                <a:spcPts val="900"/>
              </a:spcBef>
              <a:spcAft>
                <a:spcPts val="900"/>
              </a:spcAft>
              <a:buFont typeface="Arial" panose="020B0604020202020204" pitchFamily="34" charset="0"/>
              <a:buChar char="•"/>
            </a:pPr>
            <a:r>
              <a:rPr lang="en" sz="1600" b="0" i="0" u="none" strike="noStrike" dirty="0">
                <a:effectLst/>
                <a:latin typeface="system-ui"/>
              </a:rPr>
              <a:t>Charter of Fundamental Rights of the European Union : Protects rights such as free speech, privacy, and non-discrimination.</a:t>
            </a:r>
          </a:p>
          <a:p>
            <a:pPr marL="742950" lvl="1" indent="-285750">
              <a:spcBef>
                <a:spcPts val="900"/>
              </a:spcBef>
              <a:spcAft>
                <a:spcPts val="900"/>
              </a:spcAft>
              <a:buFont typeface="Arial" panose="020B0604020202020204" pitchFamily="34" charset="0"/>
              <a:buChar char="•"/>
            </a:pPr>
            <a:r>
              <a:rPr lang="en" sz="1600" b="0" i="0" u="none" strike="noStrike" dirty="0">
                <a:effectLst/>
                <a:latin typeface="system-ui"/>
              </a:rPr>
              <a:t>Framework Decision on Combating Racism and Xenophobia : Criminalizes hate speech while balancing freedom of expression.</a:t>
            </a:r>
          </a:p>
          <a:p>
            <a:pPr marL="742950" lvl="1" indent="-285750">
              <a:spcBef>
                <a:spcPts val="900"/>
              </a:spcBef>
              <a:spcAft>
                <a:spcPts val="900"/>
              </a:spcAft>
              <a:buFont typeface="Arial" panose="020B0604020202020204" pitchFamily="34" charset="0"/>
              <a:buChar char="•"/>
            </a:pPr>
            <a:r>
              <a:rPr lang="en" sz="1600" b="0" i="0" u="none" strike="noStrike" dirty="0">
                <a:effectLst/>
                <a:latin typeface="system-ui"/>
              </a:rPr>
              <a:t>EU Guidelines on Human Rights Defenders : Encourages member states to support activists and condemn reprisals.</a:t>
            </a:r>
          </a:p>
          <a:p>
            <a:pPr>
              <a:spcBef>
                <a:spcPts val="900"/>
              </a:spcBef>
              <a:spcAft>
                <a:spcPts val="900"/>
              </a:spcAft>
              <a:buFont typeface="Arial" panose="020B0604020202020204" pitchFamily="34" charset="0"/>
              <a:buChar char="•"/>
            </a:pPr>
            <a:r>
              <a:rPr lang="en" sz="1600" b="0" i="0" u="none" strike="noStrike" dirty="0">
                <a:effectLst/>
                <a:latin typeface="system-ui"/>
              </a:rPr>
              <a:t>Real-Life Impact:</a:t>
            </a:r>
          </a:p>
          <a:p>
            <a:pPr marL="742950" lvl="1" indent="-285750">
              <a:spcBef>
                <a:spcPts val="900"/>
              </a:spcBef>
              <a:spcAft>
                <a:spcPts val="900"/>
              </a:spcAft>
              <a:buFont typeface="Arial" panose="020B0604020202020204" pitchFamily="34" charset="0"/>
              <a:buChar char="•"/>
            </a:pPr>
            <a:r>
              <a:rPr lang="en" sz="1600" b="0" i="0" u="none" strike="noStrike" dirty="0">
                <a:effectLst/>
                <a:latin typeface="system-ui"/>
              </a:rPr>
              <a:t>Example: The EU condemned Hungary’s crackdown on NGOs and media outlets, tying funding to compliance with democratic values.</a:t>
            </a:r>
          </a:p>
          <a:p>
            <a:endParaRPr lang="ru-UA" sz="1100" dirty="0"/>
          </a:p>
        </p:txBody>
      </p:sp>
      <p:pic>
        <p:nvPicPr>
          <p:cNvPr id="5" name="Рисунок 4" descr="Изображение выглядит как звезда, небо, творческий подход&#10;&#10;Контент, сгенерированный ИИ, может содержать ошибки.">
            <a:extLst>
              <a:ext uri="{FF2B5EF4-FFF2-40B4-BE49-F238E27FC236}">
                <a16:creationId xmlns:a16="http://schemas.microsoft.com/office/drawing/2014/main" id="{76C98C3A-9945-E433-0948-76311B3F6BE1}"/>
              </a:ext>
            </a:extLst>
          </p:cNvPr>
          <p:cNvPicPr>
            <a:picLocks noChangeAspect="1"/>
          </p:cNvPicPr>
          <p:nvPr/>
        </p:nvPicPr>
        <p:blipFill>
          <a:blip r:embed="rId2">
            <a:extLst>
              <a:ext uri="{837473B0-CC2E-450A-ABE3-18F120FF3D39}">
                <a1611:picAttrSrcUrl xmlns:a1611="http://schemas.microsoft.com/office/drawing/2016/11/main" r:id="rId3"/>
              </a:ext>
            </a:extLst>
          </a:blip>
          <a:srcRect l="19384" r="19101"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484356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54188AA9-43C7-5BC9-3E61-F7C6DA876EE8}"/>
              </a:ext>
            </a:extLst>
          </p:cNvPr>
          <p:cNvSpPr>
            <a:spLocks noGrp="1"/>
          </p:cNvSpPr>
          <p:nvPr>
            <p:ph type="title"/>
          </p:nvPr>
        </p:nvSpPr>
        <p:spPr>
          <a:xfrm>
            <a:off x="6657715" y="467271"/>
            <a:ext cx="4195674" cy="2052522"/>
          </a:xfrm>
        </p:spPr>
        <p:txBody>
          <a:bodyPr anchor="b">
            <a:normAutofit/>
          </a:bodyPr>
          <a:lstStyle/>
          <a:p>
            <a:r>
              <a:rPr lang="en" sz="3500" b="1" i="0" u="none" strike="noStrike">
                <a:effectLst/>
                <a:latin typeface="system-ui"/>
              </a:rPr>
              <a:t>Council of Europe Conventions and Civil Society</a:t>
            </a:r>
            <a:br>
              <a:rPr lang="en" sz="3500" b="1" i="0" u="none" strike="noStrike">
                <a:effectLst/>
                <a:latin typeface="system-ui"/>
              </a:rPr>
            </a:br>
            <a:endParaRPr lang="ru-UA" sz="3500"/>
          </a:p>
        </p:txBody>
      </p:sp>
      <p:sp>
        <p:nvSpPr>
          <p:cNvPr id="13" name="Oval 12">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965"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Изображение выглядит как строительство, небо, дерево, на открытом воздухе&#10;&#10;Контент, сгенерированный ИИ, может содержать ошибки.">
            <a:extLst>
              <a:ext uri="{FF2B5EF4-FFF2-40B4-BE49-F238E27FC236}">
                <a16:creationId xmlns:a16="http://schemas.microsoft.com/office/drawing/2014/main" id="{848DB9F8-71D3-ECCD-362C-FF02E63286F1}"/>
              </a:ext>
            </a:extLst>
          </p:cNvPr>
          <p:cNvPicPr>
            <a:picLocks noChangeAspect="1"/>
          </p:cNvPicPr>
          <p:nvPr/>
        </p:nvPicPr>
        <p:blipFill>
          <a:blip r:embed="rId2">
            <a:extLst>
              <a:ext uri="{837473B0-CC2E-450A-ABE3-18F120FF3D39}">
                <a1611:picAttrSrcUrl xmlns:a1611="http://schemas.microsoft.com/office/drawing/2016/11/main" r:id="rId3"/>
              </a:ext>
            </a:extLst>
          </a:blip>
          <a:srcRect r="-3" b="-3"/>
          <a:stretch/>
        </p:blipFill>
        <p:spPr>
          <a:xfrm>
            <a:off x="505418" y="554151"/>
            <a:ext cx="5742189" cy="5742189"/>
          </a:xfrm>
          <a:custGeom>
            <a:avLst/>
            <a:gdLst/>
            <a:ahLst/>
            <a:cxnLst/>
            <a:rect l="l" t="t" r="r" b="b"/>
            <a:pathLst>
              <a:path w="1838528" h="1838528">
                <a:moveTo>
                  <a:pt x="919264" y="0"/>
                </a:moveTo>
                <a:cubicBezTo>
                  <a:pt x="1426959" y="0"/>
                  <a:pt x="1838528" y="411569"/>
                  <a:pt x="1838528" y="919264"/>
                </a:cubicBezTo>
                <a:cubicBezTo>
                  <a:pt x="1838528" y="1426959"/>
                  <a:pt x="1426959" y="1838528"/>
                  <a:pt x="919264" y="1838528"/>
                </a:cubicBezTo>
                <a:cubicBezTo>
                  <a:pt x="411569" y="1838528"/>
                  <a:pt x="0" y="1426959"/>
                  <a:pt x="0" y="919264"/>
                </a:cubicBezTo>
                <a:cubicBezTo>
                  <a:pt x="0" y="411569"/>
                  <a:pt x="411569" y="0"/>
                  <a:pt x="919264" y="0"/>
                </a:cubicBezTo>
                <a:close/>
              </a:path>
            </a:pathLst>
          </a:custGeom>
        </p:spPr>
      </p:pic>
      <p:sp>
        <p:nvSpPr>
          <p:cNvPr id="15" name="!!plus graphic">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1"/>
          </a:solidFill>
          <a:ln w="776" cap="flat">
            <a:noFill/>
            <a:prstDash val="solid"/>
            <a:miter/>
          </a:ln>
        </p:spPr>
        <p:txBody>
          <a:bodyPr rtlCol="0" anchor="ctr"/>
          <a:lstStyle/>
          <a:p>
            <a:endParaRPr lang="en-US"/>
          </a:p>
        </p:txBody>
      </p:sp>
      <p:sp>
        <p:nvSpPr>
          <p:cNvPr id="17" name="!!circle graphic">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1"/>
          </a:solidFill>
          <a:ln w="751" cap="flat">
            <a:noFill/>
            <a:prstDash val="solid"/>
            <a:miter/>
          </a:ln>
        </p:spPr>
        <p:txBody>
          <a:bodyPr rtlCol="0" anchor="ctr"/>
          <a:lstStyle/>
          <a:p>
            <a:endParaRPr lang="en-US"/>
          </a:p>
        </p:txBody>
      </p:sp>
      <p:sp>
        <p:nvSpPr>
          <p:cNvPr id="3" name="Объект 2">
            <a:extLst>
              <a:ext uri="{FF2B5EF4-FFF2-40B4-BE49-F238E27FC236}">
                <a16:creationId xmlns:a16="http://schemas.microsoft.com/office/drawing/2014/main" id="{5635FC62-C29B-8082-3596-F733E6AB4874}"/>
              </a:ext>
            </a:extLst>
          </p:cNvPr>
          <p:cNvSpPr>
            <a:spLocks noGrp="1"/>
          </p:cNvSpPr>
          <p:nvPr>
            <p:ph sz="quarter" idx="13"/>
          </p:nvPr>
        </p:nvSpPr>
        <p:spPr>
          <a:xfrm>
            <a:off x="6657715" y="2119086"/>
            <a:ext cx="4745994" cy="3785604"/>
          </a:xfrm>
        </p:spPr>
        <p:txBody>
          <a:bodyPr anchor="t">
            <a:normAutofit fontScale="77500" lnSpcReduction="20000"/>
          </a:bodyPr>
          <a:lstStyle/>
          <a:p>
            <a:pPr>
              <a:spcBef>
                <a:spcPts val="900"/>
              </a:spcBef>
              <a:spcAft>
                <a:spcPts val="900"/>
              </a:spcAft>
              <a:buFont typeface="Arial" panose="020B0604020202020204" pitchFamily="34" charset="0"/>
              <a:buChar char="•"/>
            </a:pPr>
            <a:r>
              <a:rPr lang="en" sz="1600" b="0" i="0" u="none" strike="noStrike" dirty="0">
                <a:solidFill>
                  <a:schemeClr val="tx1">
                    <a:alpha val="80000"/>
                  </a:schemeClr>
                </a:solidFill>
                <a:effectLst/>
                <a:latin typeface="system-ui"/>
              </a:rPr>
              <a:t>Key Instruments:</a:t>
            </a:r>
          </a:p>
          <a:p>
            <a:pPr marL="742950" lvl="1" indent="-285750">
              <a:spcBef>
                <a:spcPts val="900"/>
              </a:spcBef>
              <a:spcAft>
                <a:spcPts val="900"/>
              </a:spcAft>
              <a:buFont typeface="Arial" panose="020B0604020202020204" pitchFamily="34" charset="0"/>
              <a:buChar char="•"/>
            </a:pPr>
            <a:r>
              <a:rPr lang="en" sz="1600" b="0" i="0" u="none" strike="noStrike" dirty="0">
                <a:solidFill>
                  <a:schemeClr val="tx1">
                    <a:alpha val="80000"/>
                  </a:schemeClr>
                </a:solidFill>
                <a:effectLst/>
                <a:latin typeface="system-ui"/>
              </a:rPr>
              <a:t>European Convention on Human Rights (ECHR) : Enforced by the European Court of Human Rights (ECtHR).</a:t>
            </a:r>
          </a:p>
          <a:p>
            <a:pPr marL="1143000" lvl="2" indent="-228600">
              <a:spcBef>
                <a:spcPts val="900"/>
              </a:spcBef>
              <a:spcAft>
                <a:spcPts val="900"/>
              </a:spcAft>
              <a:buFont typeface="Arial" panose="020B0604020202020204" pitchFamily="34" charset="0"/>
              <a:buChar char="•"/>
            </a:pPr>
            <a:r>
              <a:rPr lang="en" sz="1600" b="0" i="0" u="none" strike="noStrike" dirty="0">
                <a:solidFill>
                  <a:schemeClr val="tx1">
                    <a:alpha val="80000"/>
                  </a:schemeClr>
                </a:solidFill>
                <a:effectLst/>
                <a:latin typeface="system-ui"/>
              </a:rPr>
              <a:t>Article 10: Protects freedom of expression.</a:t>
            </a:r>
          </a:p>
          <a:p>
            <a:pPr marL="1143000" lvl="2" indent="-228600">
              <a:spcBef>
                <a:spcPts val="900"/>
              </a:spcBef>
              <a:spcAft>
                <a:spcPts val="900"/>
              </a:spcAft>
              <a:buFont typeface="Arial" panose="020B0604020202020204" pitchFamily="34" charset="0"/>
              <a:buChar char="•"/>
            </a:pPr>
            <a:r>
              <a:rPr lang="en" sz="1600" b="0" i="0" u="none" strike="noStrike" dirty="0">
                <a:solidFill>
                  <a:schemeClr val="tx1">
                    <a:alpha val="80000"/>
                  </a:schemeClr>
                </a:solidFill>
                <a:effectLst/>
                <a:latin typeface="system-ui"/>
              </a:rPr>
              <a:t>Article 11: Safeguards freedom of assembly and association.</a:t>
            </a:r>
          </a:p>
          <a:p>
            <a:pPr marL="742950" lvl="1" indent="-285750">
              <a:spcBef>
                <a:spcPts val="900"/>
              </a:spcBef>
              <a:spcAft>
                <a:spcPts val="900"/>
              </a:spcAft>
              <a:buFont typeface="Arial" panose="020B0604020202020204" pitchFamily="34" charset="0"/>
              <a:buChar char="•"/>
            </a:pPr>
            <a:r>
              <a:rPr lang="en" sz="1600" b="0" i="0" u="none" strike="noStrike" dirty="0">
                <a:solidFill>
                  <a:schemeClr val="tx1">
                    <a:alpha val="80000"/>
                  </a:schemeClr>
                </a:solidFill>
                <a:effectLst/>
                <a:latin typeface="system-ui"/>
              </a:rPr>
              <a:t>Convention Against Corruption (CETS No. 173) : Addresses systemic corruption that undermines civil society.</a:t>
            </a:r>
          </a:p>
          <a:p>
            <a:pPr>
              <a:spcBef>
                <a:spcPts val="900"/>
              </a:spcBef>
              <a:spcAft>
                <a:spcPts val="900"/>
              </a:spcAft>
              <a:buFont typeface="Arial" panose="020B0604020202020204" pitchFamily="34" charset="0"/>
              <a:buChar char="•"/>
            </a:pPr>
            <a:r>
              <a:rPr lang="en" sz="1600" b="0" i="0" u="none" strike="noStrike" dirty="0">
                <a:solidFill>
                  <a:schemeClr val="tx1">
                    <a:alpha val="80000"/>
                  </a:schemeClr>
                </a:solidFill>
                <a:effectLst/>
                <a:latin typeface="system-ui"/>
              </a:rPr>
              <a:t>Landmark Cases:</a:t>
            </a:r>
          </a:p>
          <a:p>
            <a:pPr marL="742950" lvl="1" indent="-285750">
              <a:spcBef>
                <a:spcPts val="900"/>
              </a:spcBef>
              <a:spcAft>
                <a:spcPts val="900"/>
              </a:spcAft>
              <a:buFont typeface="Arial" panose="020B0604020202020204" pitchFamily="34" charset="0"/>
              <a:buChar char="•"/>
            </a:pPr>
            <a:r>
              <a:rPr lang="en" sz="1600" b="0" i="0" u="none" strike="noStrike" dirty="0">
                <a:solidFill>
                  <a:schemeClr val="tx1">
                    <a:alpha val="80000"/>
                  </a:schemeClr>
                </a:solidFill>
                <a:effectLst/>
                <a:latin typeface="system-ui"/>
              </a:rPr>
              <a:t>ECtHR Ruling: Struck down parts of Turkey’s internet censorship laws, affirming digital freedom.</a:t>
            </a:r>
          </a:p>
          <a:p>
            <a:pPr marL="742950" lvl="1" indent="-285750">
              <a:spcBef>
                <a:spcPts val="900"/>
              </a:spcBef>
              <a:spcAft>
                <a:spcPts val="900"/>
              </a:spcAft>
              <a:buFont typeface="Arial" panose="020B0604020202020204" pitchFamily="34" charset="0"/>
              <a:buChar char="•"/>
            </a:pPr>
            <a:r>
              <a:rPr lang="en" sz="1600" b="0" i="0" u="none" strike="noStrike" dirty="0">
                <a:solidFill>
                  <a:schemeClr val="tx1">
                    <a:alpha val="80000"/>
                  </a:schemeClr>
                </a:solidFill>
                <a:effectLst/>
                <a:latin typeface="system-ui"/>
              </a:rPr>
              <a:t>Spain’s “Ley </a:t>
            </a:r>
            <a:r>
              <a:rPr lang="en" sz="1600" b="0" i="0" u="none" strike="noStrike" dirty="0" err="1">
                <a:solidFill>
                  <a:schemeClr val="tx1">
                    <a:alpha val="80000"/>
                  </a:schemeClr>
                </a:solidFill>
                <a:effectLst/>
                <a:latin typeface="system-ui"/>
              </a:rPr>
              <a:t>Mordaza</a:t>
            </a:r>
            <a:r>
              <a:rPr lang="en" sz="1600" b="0" i="0" u="none" strike="noStrike" dirty="0">
                <a:solidFill>
                  <a:schemeClr val="tx1">
                    <a:alpha val="80000"/>
                  </a:schemeClr>
                </a:solidFill>
                <a:effectLst/>
                <a:latin typeface="system-ui"/>
              </a:rPr>
              <a:t>”: Challenged at the ECtHR for violating Articles 10 and 11.</a:t>
            </a:r>
          </a:p>
          <a:p>
            <a:endParaRPr lang="ru-UA" sz="700" dirty="0">
              <a:solidFill>
                <a:schemeClr val="tx1">
                  <a:alpha val="80000"/>
                </a:schemeClr>
              </a:solidFill>
            </a:endParaRPr>
          </a:p>
        </p:txBody>
      </p:sp>
      <p:sp>
        <p:nvSpPr>
          <p:cNvPr id="19" name="!!dot graphic">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1"/>
          </a:solidFill>
          <a:ln w="516" cap="flat">
            <a:noFill/>
            <a:prstDash val="solid"/>
            <a:miter/>
          </a:ln>
        </p:spPr>
        <p:txBody>
          <a:bodyPr rtlCol="0" anchor="ctr"/>
          <a:lstStyle/>
          <a:p>
            <a:endParaRPr lang="en-US"/>
          </a:p>
        </p:txBody>
      </p:sp>
      <p:cxnSp>
        <p:nvCxnSpPr>
          <p:cNvPr id="21" name="!!Straight Connector">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9272"/>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07CFEF1-EB09-582E-9A10-2D7ED2DF1B40}"/>
              </a:ext>
            </a:extLst>
          </p:cNvPr>
          <p:cNvSpPr txBox="1"/>
          <p:nvPr/>
        </p:nvSpPr>
        <p:spPr>
          <a:xfrm>
            <a:off x="9144371" y="6657945"/>
            <a:ext cx="3047629"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www.flickr.com/photos/41178709@N00/16547018998">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nc-nd/3.0/">
                  <a:extLst>
                    <a:ext uri="{A12FA001-AC4F-418D-AE19-62706E023703}">
                      <ahyp:hlinkClr xmlns:ahyp="http://schemas.microsoft.com/office/drawing/2018/hyperlinkcolor" val="tx"/>
                    </a:ext>
                  </a:extLst>
                </a:hlinkClick>
              </a:rPr>
              <a:t>CC BY-NC-ND</a:t>
            </a:r>
            <a:endParaRPr lang="ru-UA" sz="700">
              <a:solidFill>
                <a:srgbClr val="FFFFFF"/>
              </a:solidFill>
            </a:endParaRPr>
          </a:p>
        </p:txBody>
      </p:sp>
    </p:spTree>
    <p:extLst>
      <p:ext uri="{BB962C8B-B14F-4D97-AF65-F5344CB8AC3E}">
        <p14:creationId xmlns:p14="http://schemas.microsoft.com/office/powerpoint/2010/main" val="2710946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B2FB164A-6CD4-3875-6D9A-B22F7A61343C}"/>
              </a:ext>
            </a:extLst>
          </p:cNvPr>
          <p:cNvSpPr>
            <a:spLocks noGrp="1"/>
          </p:cNvSpPr>
          <p:nvPr>
            <p:ph type="title"/>
          </p:nvPr>
        </p:nvSpPr>
        <p:spPr>
          <a:xfrm>
            <a:off x="841248" y="548640"/>
            <a:ext cx="3600860" cy="5431536"/>
          </a:xfrm>
        </p:spPr>
        <p:txBody>
          <a:bodyPr>
            <a:normAutofit/>
          </a:bodyPr>
          <a:lstStyle/>
          <a:p>
            <a:r>
              <a:rPr lang="ru-UA" sz="5000" b="1" kern="0" dirty="0">
                <a:latin typeface="Times New Roman" panose="02020603050405020304" pitchFamily="18" charset="0"/>
                <a:ea typeface="Times New Roman" panose="02020603050405020304" pitchFamily="18" charset="0"/>
              </a:rPr>
              <a:t>Normative Framework in Spanish Law</a:t>
            </a:r>
            <a:br>
              <a:rPr lang="ru-UA" sz="5000" kern="100" dirty="0">
                <a:latin typeface="Times New Roman" panose="02020603050405020304" pitchFamily="18" charset="0"/>
                <a:ea typeface="Aptos" panose="020B0004020202020204" pitchFamily="34" charset="0"/>
              </a:rPr>
            </a:br>
            <a:endParaRPr lang="ru-UA" sz="5000" dirty="0"/>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52F01B82-43CF-874B-E241-22F9B803A424}"/>
              </a:ext>
            </a:extLst>
          </p:cNvPr>
          <p:cNvSpPr>
            <a:spLocks noGrp="1"/>
          </p:cNvSpPr>
          <p:nvPr>
            <p:ph sz="quarter" idx="13"/>
          </p:nvPr>
        </p:nvSpPr>
        <p:spPr>
          <a:xfrm>
            <a:off x="5126418" y="552091"/>
            <a:ext cx="6224335" cy="5431536"/>
          </a:xfrm>
        </p:spPr>
        <p:txBody>
          <a:bodyPr anchor="ctr">
            <a:normAutofit/>
          </a:bodyPr>
          <a:lstStyle/>
          <a:p>
            <a:pPr>
              <a:buNone/>
            </a:pPr>
            <a:r>
              <a:rPr lang="ru-UA" sz="1900" b="1" kern="0">
                <a:effectLst/>
                <a:latin typeface="Times New Roman" panose="02020603050405020304" pitchFamily="18" charset="0"/>
                <a:ea typeface="Times New Roman" panose="02020603050405020304" pitchFamily="18" charset="0"/>
              </a:rPr>
              <a:t>Key Points:</a:t>
            </a:r>
            <a:endParaRPr lang="ru-UA" sz="1900" kern="100">
              <a:effectLst/>
              <a:latin typeface="Times New Roman" panose="02020603050405020304" pitchFamily="18" charset="0"/>
              <a:ea typeface="Aptos" panose="020B0004020202020204" pitchFamily="34" charset="0"/>
            </a:endParaRPr>
          </a:p>
          <a:p>
            <a:pPr marL="342900" lvl="0" indent="-342900">
              <a:spcAft>
                <a:spcPts val="300"/>
              </a:spcAft>
              <a:buSzPts val="1000"/>
              <a:buFont typeface="Symbol" pitchFamily="2" charset="2"/>
              <a:buChar char=""/>
              <a:tabLst>
                <a:tab pos="457200" algn="l"/>
              </a:tabLst>
            </a:pPr>
            <a:r>
              <a:rPr lang="ru-UA" sz="1900" b="1" kern="0">
                <a:effectLst/>
                <a:latin typeface="Times New Roman" panose="02020603050405020304" pitchFamily="18" charset="0"/>
                <a:ea typeface="Times New Roman" panose="02020603050405020304" pitchFamily="18" charset="0"/>
              </a:rPr>
              <a:t>Spanish Constitution (1978):</a:t>
            </a:r>
            <a:endParaRPr lang="ru-UA" sz="1900" kern="100">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900" kern="0">
                <a:effectLst/>
                <a:latin typeface="Times New Roman" panose="02020603050405020304" pitchFamily="18" charset="0"/>
                <a:ea typeface="Times New Roman" panose="02020603050405020304" pitchFamily="18" charset="0"/>
                <a:cs typeface="Times New Roman" panose="02020603050405020304" pitchFamily="18" charset="0"/>
              </a:rPr>
              <a:t>Article 22 guarantees the right to association, foundational for civil society.</a:t>
            </a:r>
            <a:endParaRPr lang="ru-UA" sz="1900" kern="100">
              <a:effectLst/>
              <a:latin typeface="Times New Roman" panose="02020603050405020304" pitchFamily="18" charset="0"/>
              <a:ea typeface="Aptos" panose="020B000402020202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ru-UA" sz="1900" kern="0">
                <a:effectLst/>
                <a:latin typeface="Times New Roman" panose="02020603050405020304" pitchFamily="18" charset="0"/>
                <a:ea typeface="Times New Roman" panose="02020603050405020304" pitchFamily="18" charset="0"/>
                <a:cs typeface="Times New Roman" panose="02020603050405020304" pitchFamily="18" charset="0"/>
              </a:rPr>
              <a:t>Article 10.2 integrates international human rights treaties into Spanish law.</a:t>
            </a:r>
            <a:endParaRPr lang="ru-UA" sz="1900" kern="100">
              <a:effectLst/>
              <a:latin typeface="Times New Roman" panose="02020603050405020304" pitchFamily="18" charset="0"/>
              <a:ea typeface="Aptos" panose="020B0004020202020204" pitchFamily="34" charset="0"/>
              <a:cs typeface="Times New Roman" panose="02020603050405020304" pitchFamily="18" charset="0"/>
            </a:endParaRPr>
          </a:p>
          <a:p>
            <a:pPr marL="342900" lvl="0" indent="-342900">
              <a:spcAft>
                <a:spcPts val="300"/>
              </a:spcAft>
              <a:buSzPts val="1000"/>
              <a:buFont typeface="Symbol" pitchFamily="2" charset="2"/>
              <a:buChar char=""/>
              <a:tabLst>
                <a:tab pos="457200" algn="l"/>
              </a:tabLst>
            </a:pPr>
            <a:r>
              <a:rPr lang="ru-UA" sz="1900" b="1" kern="0">
                <a:effectLst/>
                <a:latin typeface="Times New Roman" panose="02020603050405020304" pitchFamily="18" charset="0"/>
                <a:ea typeface="Times New Roman" panose="02020603050405020304" pitchFamily="18" charset="0"/>
              </a:rPr>
              <a:t>Ley de Asociaciones (Law on Associations, 2002):</a:t>
            </a:r>
            <a:endParaRPr lang="ru-UA" sz="1900" kern="100">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900" kern="0">
                <a:effectLst/>
                <a:latin typeface="Times New Roman" panose="02020603050405020304" pitchFamily="18" charset="0"/>
                <a:ea typeface="Times New Roman" panose="02020603050405020304" pitchFamily="18" charset="0"/>
                <a:cs typeface="Times New Roman" panose="02020603050405020304" pitchFamily="18" charset="0"/>
              </a:rPr>
              <a:t>Regulates the formation and operation of NGOs in Spain.</a:t>
            </a:r>
            <a:endParaRPr lang="ru-UA" sz="1900" kern="100">
              <a:effectLst/>
              <a:latin typeface="Times New Roman" panose="02020603050405020304" pitchFamily="18" charset="0"/>
              <a:ea typeface="Aptos" panose="020B0004020202020204" pitchFamily="34" charset="0"/>
              <a:cs typeface="Times New Roman" panose="02020603050405020304" pitchFamily="18" charset="0"/>
            </a:endParaRPr>
          </a:p>
          <a:p>
            <a:pPr marL="342900" lvl="0" indent="-342900">
              <a:spcAft>
                <a:spcPts val="300"/>
              </a:spcAft>
              <a:buSzPts val="1000"/>
              <a:buFont typeface="Symbol" pitchFamily="2" charset="2"/>
              <a:buChar char=""/>
              <a:tabLst>
                <a:tab pos="457200" algn="l"/>
              </a:tabLst>
            </a:pPr>
            <a:r>
              <a:rPr lang="ru-UA" sz="1900" b="1" kern="0">
                <a:effectLst/>
                <a:latin typeface="Times New Roman" panose="02020603050405020304" pitchFamily="18" charset="0"/>
                <a:ea typeface="Times New Roman" panose="02020603050405020304" pitchFamily="18" charset="0"/>
              </a:rPr>
              <a:t>Spanish Cooperation Law (1998):</a:t>
            </a:r>
            <a:endParaRPr lang="ru-UA" sz="1900" kern="100">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900" kern="0">
                <a:effectLst/>
                <a:latin typeface="Times New Roman" panose="02020603050405020304" pitchFamily="18" charset="0"/>
                <a:ea typeface="Times New Roman" panose="02020603050405020304" pitchFamily="18" charset="0"/>
                <a:cs typeface="Times New Roman" panose="02020603050405020304" pitchFamily="18" charset="0"/>
              </a:rPr>
              <a:t>Promotes collaboration between the state and civil society in international development and humanitarian aid.</a:t>
            </a:r>
            <a:endParaRPr lang="ru-UA" sz="1900" kern="100">
              <a:effectLst/>
              <a:latin typeface="Times New Roman" panose="02020603050405020304" pitchFamily="18" charset="0"/>
              <a:ea typeface="Aptos" panose="020B0004020202020204" pitchFamily="34" charset="0"/>
              <a:cs typeface="Times New Roman" panose="02020603050405020304" pitchFamily="18" charset="0"/>
            </a:endParaRPr>
          </a:p>
          <a:p>
            <a:pPr>
              <a:buNone/>
            </a:pPr>
            <a:r>
              <a:rPr lang="ru-UA" sz="1900" b="1" kern="0">
                <a:effectLst/>
                <a:latin typeface="Times New Roman" panose="02020603050405020304" pitchFamily="18" charset="0"/>
                <a:ea typeface="Times New Roman" panose="02020603050405020304" pitchFamily="18" charset="0"/>
              </a:rPr>
              <a:t>Links:</a:t>
            </a:r>
            <a:endParaRPr lang="ru-UA" sz="1900" kern="100">
              <a:effectLst/>
              <a:latin typeface="Times New Roman" panose="02020603050405020304" pitchFamily="18" charset="0"/>
              <a:ea typeface="Aptos" panose="020B0004020202020204" pitchFamily="34" charset="0"/>
            </a:endParaRPr>
          </a:p>
          <a:p>
            <a:pPr marL="342900" lvl="0" indent="-342900">
              <a:buSzPts val="1000"/>
              <a:buFont typeface="Symbol" pitchFamily="2" charset="2"/>
              <a:buChar char=""/>
              <a:tabLst>
                <a:tab pos="457200" algn="l"/>
              </a:tabLst>
            </a:pPr>
            <a:r>
              <a:rPr lang="ru-UA" sz="1900" kern="0">
                <a:effectLst/>
                <a:latin typeface="Times New Roman" panose="02020603050405020304" pitchFamily="18" charset="0"/>
                <a:ea typeface="Times New Roman" panose="02020603050405020304" pitchFamily="18" charset="0"/>
                <a:hlinkClick r:id="rId2"/>
              </a:rPr>
              <a:t>Spanish Constitution (English)</a:t>
            </a:r>
            <a:endParaRPr lang="ru-UA" sz="1900" kern="100">
              <a:effectLst/>
              <a:latin typeface="Times New Roman" panose="02020603050405020304" pitchFamily="18" charset="0"/>
              <a:ea typeface="Aptos" panose="020B0004020202020204" pitchFamily="34" charset="0"/>
            </a:endParaRPr>
          </a:p>
          <a:p>
            <a:pPr marL="342900" lvl="0" indent="-342900">
              <a:buSzPts val="1000"/>
              <a:buFont typeface="Symbol" pitchFamily="2" charset="2"/>
              <a:buChar char=""/>
              <a:tabLst>
                <a:tab pos="457200" algn="l"/>
              </a:tabLst>
            </a:pPr>
            <a:r>
              <a:rPr lang="ru-UA" sz="1900" kern="0">
                <a:effectLst/>
                <a:latin typeface="Times New Roman" panose="02020603050405020304" pitchFamily="18" charset="0"/>
                <a:ea typeface="Times New Roman" panose="02020603050405020304" pitchFamily="18" charset="0"/>
                <a:hlinkClick r:id="rId3"/>
              </a:rPr>
              <a:t>Ley de Asociaciones (Spanish)</a:t>
            </a:r>
            <a:endParaRPr lang="ru-UA" sz="1900" kern="100">
              <a:effectLst/>
              <a:latin typeface="Times New Roman" panose="02020603050405020304" pitchFamily="18" charset="0"/>
              <a:ea typeface="Aptos" panose="020B0004020202020204" pitchFamily="34" charset="0"/>
            </a:endParaRPr>
          </a:p>
          <a:p>
            <a:endParaRPr lang="ru-UA" sz="1900"/>
          </a:p>
        </p:txBody>
      </p:sp>
    </p:spTree>
    <p:extLst>
      <p:ext uri="{BB962C8B-B14F-4D97-AF65-F5344CB8AC3E}">
        <p14:creationId xmlns:p14="http://schemas.microsoft.com/office/powerpoint/2010/main" val="2190220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4"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3BD49D7F-1329-5FFA-9231-CF8230E911F6}"/>
              </a:ext>
            </a:extLst>
          </p:cNvPr>
          <p:cNvSpPr>
            <a:spLocks noGrp="1"/>
          </p:cNvSpPr>
          <p:nvPr>
            <p:ph type="title"/>
          </p:nvPr>
        </p:nvSpPr>
        <p:spPr>
          <a:xfrm>
            <a:off x="1043631" y="809898"/>
            <a:ext cx="9942716" cy="1554480"/>
          </a:xfrm>
        </p:spPr>
        <p:txBody>
          <a:bodyPr anchor="ctr">
            <a:normAutofit/>
          </a:bodyPr>
          <a:lstStyle/>
          <a:p>
            <a:r>
              <a:rPr lang="en" b="1" i="0" u="none" strike="noStrike" dirty="0">
                <a:effectLst/>
                <a:latin typeface="system-ui"/>
              </a:rPr>
              <a:t>What is Civil Society? Breaking It Down</a:t>
            </a:r>
            <a:br>
              <a:rPr lang="en" b="1" i="0" u="none" strike="noStrike" dirty="0">
                <a:effectLst/>
                <a:latin typeface="system-ui"/>
              </a:rPr>
            </a:br>
            <a:endParaRPr lang="ru-UA" dirty="0"/>
          </a:p>
        </p:txBody>
      </p:sp>
      <p:sp>
        <p:nvSpPr>
          <p:cNvPr id="16" name="Объект 2">
            <a:extLst>
              <a:ext uri="{FF2B5EF4-FFF2-40B4-BE49-F238E27FC236}">
                <a16:creationId xmlns:a16="http://schemas.microsoft.com/office/drawing/2014/main" id="{1B0E7FD6-3E6C-EFF4-22CE-9D0A96D5DC1D}"/>
              </a:ext>
            </a:extLst>
          </p:cNvPr>
          <p:cNvSpPr>
            <a:spLocks noGrp="1"/>
          </p:cNvSpPr>
          <p:nvPr>
            <p:ph sz="quarter" idx="13"/>
          </p:nvPr>
        </p:nvSpPr>
        <p:spPr>
          <a:xfrm>
            <a:off x="1045028" y="3017522"/>
            <a:ext cx="9941319" cy="3124658"/>
          </a:xfrm>
        </p:spPr>
        <p:txBody>
          <a:bodyPr anchor="ctr">
            <a:normAutofit/>
          </a:bodyPr>
          <a:lstStyle/>
          <a:p>
            <a:pPr>
              <a:spcBef>
                <a:spcPts val="900"/>
              </a:spcBef>
              <a:spcAft>
                <a:spcPts val="900"/>
              </a:spcAft>
              <a:buFont typeface="Arial" panose="020B0604020202020204" pitchFamily="34" charset="0"/>
              <a:buChar char="•"/>
            </a:pPr>
            <a:r>
              <a:rPr lang="en" sz="1500" b="0" i="0" u="none" strike="noStrike">
                <a:effectLst/>
                <a:latin typeface="system-ui"/>
              </a:rPr>
              <a:t>Key Idea: Civil society includes groups like NGOs, activists, community organizations, and even YOU—people working together to improve lives and protect rights.</a:t>
            </a:r>
          </a:p>
          <a:p>
            <a:pPr>
              <a:spcBef>
                <a:spcPts val="900"/>
              </a:spcBef>
              <a:spcAft>
                <a:spcPts val="900"/>
              </a:spcAft>
              <a:buFont typeface="Arial" panose="020B0604020202020204" pitchFamily="34" charset="0"/>
              <a:buChar char="•"/>
            </a:pPr>
            <a:r>
              <a:rPr lang="en" sz="1500" b="0" i="0" u="none" strike="noStrike">
                <a:effectLst/>
                <a:latin typeface="system-ui"/>
              </a:rPr>
              <a:t>Why Should You Care?</a:t>
            </a:r>
          </a:p>
          <a:p>
            <a:pPr marL="742950" lvl="1" indent="-285750">
              <a:spcBef>
                <a:spcPts val="900"/>
              </a:spcBef>
              <a:spcAft>
                <a:spcPts val="900"/>
              </a:spcAft>
              <a:buFont typeface="Arial" panose="020B0604020202020204" pitchFamily="34" charset="0"/>
              <a:buChar char="•"/>
            </a:pPr>
            <a:r>
              <a:rPr lang="en" sz="1500" b="0" i="0" u="none" strike="noStrike">
                <a:effectLst/>
                <a:latin typeface="system-ui"/>
              </a:rPr>
              <a:t>Example: In Spain, civil society has been at the forefront of movements like climate justice, gender equality, and protecting endangered languages like Basque and Catalan.</a:t>
            </a:r>
          </a:p>
          <a:p>
            <a:pPr marL="742950" lvl="1" indent="-285750">
              <a:spcBef>
                <a:spcPts val="900"/>
              </a:spcBef>
              <a:spcAft>
                <a:spcPts val="900"/>
              </a:spcAft>
              <a:buFont typeface="Arial" panose="020B0604020202020204" pitchFamily="34" charset="0"/>
              <a:buChar char="•"/>
            </a:pPr>
            <a:r>
              <a:rPr lang="en" sz="1500" b="0" i="0" u="none" strike="noStrike">
                <a:effectLst/>
                <a:latin typeface="system-ui"/>
              </a:rPr>
              <a:t>Reality Check: But these efforts often come at a cost. Human Rights Defenders (HRDs) face threats, violence, and even murder for standing up against injustice.</a:t>
            </a:r>
          </a:p>
          <a:p>
            <a:pPr>
              <a:spcBef>
                <a:spcPts val="900"/>
              </a:spcBef>
              <a:spcAft>
                <a:spcPts val="900"/>
              </a:spcAft>
              <a:buFont typeface="Arial" panose="020B0604020202020204" pitchFamily="34" charset="0"/>
              <a:buChar char="•"/>
            </a:pPr>
            <a:r>
              <a:rPr lang="en" sz="1500" b="0" i="0" u="none" strike="noStrike">
                <a:effectLst/>
                <a:latin typeface="system-ui"/>
              </a:rPr>
              <a:t>Reflection Prompt: If you saw someone being silenced for speaking out, would you step in? What would stop you?</a:t>
            </a:r>
          </a:p>
          <a:p>
            <a:endParaRPr lang="ru-UA" sz="1500"/>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746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Два человека, держащих друг друга">
            <a:extLst>
              <a:ext uri="{FF2B5EF4-FFF2-40B4-BE49-F238E27FC236}">
                <a16:creationId xmlns:a16="http://schemas.microsoft.com/office/drawing/2014/main" id="{6BE806C7-3513-C417-754E-308DB450A1B0}"/>
              </a:ext>
            </a:extLst>
          </p:cNvPr>
          <p:cNvPicPr>
            <a:picLocks noChangeAspect="1"/>
          </p:cNvPicPr>
          <p:nvPr/>
        </p:nvPicPr>
        <p:blipFill>
          <a:blip r:embed="rId2"/>
          <a:srcRect l="17179" r="23286" b="-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Объект 2">
            <a:extLst>
              <a:ext uri="{FF2B5EF4-FFF2-40B4-BE49-F238E27FC236}">
                <a16:creationId xmlns:a16="http://schemas.microsoft.com/office/drawing/2014/main" id="{9C22E21D-A582-D618-BB27-CA85F989A1A3}"/>
              </a:ext>
            </a:extLst>
          </p:cNvPr>
          <p:cNvSpPr>
            <a:spLocks noGrp="1"/>
          </p:cNvSpPr>
          <p:nvPr>
            <p:ph sz="quarter" idx="13"/>
          </p:nvPr>
        </p:nvSpPr>
        <p:spPr>
          <a:xfrm>
            <a:off x="5963477" y="899886"/>
            <a:ext cx="5671931" cy="5277077"/>
          </a:xfrm>
        </p:spPr>
        <p:txBody>
          <a:bodyPr>
            <a:noAutofit/>
          </a:bodyPr>
          <a:lstStyle/>
          <a:p>
            <a:r>
              <a:rPr lang="en" b="0" i="0" u="none" strike="noStrike" dirty="0">
                <a:effectLst/>
                <a:latin typeface="Sohne"/>
              </a:rPr>
              <a:t>Research suggests that civil society mobilization together with the ratification of human rights treaties put pressure on governments to improve their human rights practices. </a:t>
            </a:r>
          </a:p>
          <a:p>
            <a:r>
              <a:rPr lang="en" b="0" i="0" u="none" strike="noStrike" dirty="0">
                <a:effectLst/>
                <a:latin typeface="Sohne"/>
              </a:rPr>
              <a:t>An unexplored theoretical implication is that pressure provokes counterpressure. Instead of improving treaty compliance, some governments will have an interest in demobilizing civil society to silence their critics.…”</a:t>
            </a:r>
            <a:endParaRPr lang="ru-UA" dirty="0"/>
          </a:p>
        </p:txBody>
      </p:sp>
    </p:spTree>
    <p:extLst>
      <p:ext uri="{BB962C8B-B14F-4D97-AF65-F5344CB8AC3E}">
        <p14:creationId xmlns:p14="http://schemas.microsoft.com/office/powerpoint/2010/main" val="488820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343605A-34B5-4238-F6EA-6EFDA7313FA2}"/>
              </a:ext>
            </a:extLst>
          </p:cNvPr>
          <p:cNvSpPr>
            <a:spLocks noGrp="1"/>
          </p:cNvSpPr>
          <p:nvPr>
            <p:ph type="title"/>
          </p:nvPr>
        </p:nvSpPr>
        <p:spPr>
          <a:xfrm>
            <a:off x="838201" y="365125"/>
            <a:ext cx="5251316" cy="1807305"/>
          </a:xfrm>
        </p:spPr>
        <p:txBody>
          <a:bodyPr>
            <a:normAutofit/>
          </a:bodyPr>
          <a:lstStyle/>
          <a:p>
            <a:r>
              <a:rPr lang="en" sz="3700" b="1" i="0" u="none" strike="noStrike" dirty="0">
                <a:effectLst/>
                <a:latin typeface="system-ui"/>
              </a:rPr>
              <a:t>Coexistence Conventions and Minority Rights</a:t>
            </a:r>
            <a:br>
              <a:rPr lang="en" sz="3700" b="1" i="0" u="none" strike="noStrike" dirty="0">
                <a:effectLst/>
                <a:latin typeface="system-ui"/>
              </a:rPr>
            </a:br>
            <a:endParaRPr lang="ru-UA" sz="3700" dirty="0"/>
          </a:p>
        </p:txBody>
      </p:sp>
      <p:sp>
        <p:nvSpPr>
          <p:cNvPr id="3" name="Объект 2">
            <a:extLst>
              <a:ext uri="{FF2B5EF4-FFF2-40B4-BE49-F238E27FC236}">
                <a16:creationId xmlns:a16="http://schemas.microsoft.com/office/drawing/2014/main" id="{9DFEAE75-C1D7-6BBE-C0EB-5DC642BFFD08}"/>
              </a:ext>
            </a:extLst>
          </p:cNvPr>
          <p:cNvSpPr>
            <a:spLocks noGrp="1"/>
          </p:cNvSpPr>
          <p:nvPr>
            <p:ph idx="1"/>
          </p:nvPr>
        </p:nvSpPr>
        <p:spPr>
          <a:xfrm>
            <a:off x="838200" y="2333297"/>
            <a:ext cx="4619621" cy="3843666"/>
          </a:xfrm>
        </p:spPr>
        <p:txBody>
          <a:bodyPr>
            <a:normAutofit/>
          </a:bodyPr>
          <a:lstStyle/>
          <a:p>
            <a:pPr>
              <a:spcBef>
                <a:spcPts val="900"/>
              </a:spcBef>
              <a:spcAft>
                <a:spcPts val="900"/>
              </a:spcAft>
              <a:buFont typeface="Arial" panose="020B0604020202020204" pitchFamily="34" charset="0"/>
              <a:buChar char="•"/>
            </a:pPr>
            <a:r>
              <a:rPr lang="en" sz="1100" b="0" i="0" u="none" strike="noStrike">
                <a:effectLst/>
                <a:latin typeface="system-ui"/>
              </a:rPr>
              <a:t>Focus on Diversity:</a:t>
            </a:r>
          </a:p>
          <a:p>
            <a:pPr marL="742950" lvl="1" indent="-285750">
              <a:spcBef>
                <a:spcPts val="900"/>
              </a:spcBef>
              <a:spcAft>
                <a:spcPts val="900"/>
              </a:spcAft>
              <a:buFont typeface="Arial" panose="020B0604020202020204" pitchFamily="34" charset="0"/>
              <a:buChar char="•"/>
            </a:pPr>
            <a:r>
              <a:rPr lang="en" sz="1100" b="0" i="0" u="none" strike="noStrike">
                <a:effectLst/>
                <a:latin typeface="system-ui"/>
              </a:rPr>
              <a:t>Framework Convention for the Protection of National Minorities (FCNM) : Protects linguistic, cultural, and educational rights.</a:t>
            </a:r>
          </a:p>
          <a:p>
            <a:pPr marL="1143000" lvl="2" indent="-228600">
              <a:spcBef>
                <a:spcPts val="900"/>
              </a:spcBef>
              <a:spcAft>
                <a:spcPts val="900"/>
              </a:spcAft>
              <a:buFont typeface="Arial" panose="020B0604020202020204" pitchFamily="34" charset="0"/>
              <a:buChar char="•"/>
            </a:pPr>
            <a:r>
              <a:rPr lang="en" sz="1100" b="0" i="0" u="none" strike="noStrike">
                <a:effectLst/>
                <a:latin typeface="system-ui"/>
              </a:rPr>
              <a:t>Example: Catalonia sought protection under this convention during disputes over language policies.</a:t>
            </a:r>
          </a:p>
          <a:p>
            <a:pPr marL="742950" lvl="1" indent="-285750">
              <a:spcBef>
                <a:spcPts val="900"/>
              </a:spcBef>
              <a:spcAft>
                <a:spcPts val="900"/>
              </a:spcAft>
              <a:buFont typeface="Arial" panose="020B0604020202020204" pitchFamily="34" charset="0"/>
              <a:buChar char="•"/>
            </a:pPr>
            <a:r>
              <a:rPr lang="en" sz="1100" b="0" i="0" u="none" strike="noStrike">
                <a:effectLst/>
                <a:latin typeface="system-ui"/>
              </a:rPr>
              <a:t>European Charter for Regional or Minority Languages : Preserves endangered languages like Basque and Galician.</a:t>
            </a:r>
          </a:p>
          <a:p>
            <a:pPr>
              <a:spcBef>
                <a:spcPts val="900"/>
              </a:spcBef>
              <a:spcAft>
                <a:spcPts val="900"/>
              </a:spcAft>
              <a:buFont typeface="Arial" panose="020B0604020202020204" pitchFamily="34" charset="0"/>
              <a:buChar char="•"/>
            </a:pPr>
            <a:r>
              <a:rPr lang="en" sz="1100" b="0" i="0" u="none" strike="noStrike">
                <a:effectLst/>
                <a:latin typeface="system-ui"/>
              </a:rPr>
              <a:t>Challenges:</a:t>
            </a:r>
          </a:p>
          <a:p>
            <a:pPr marL="742950" lvl="1" indent="-285750">
              <a:spcBef>
                <a:spcPts val="900"/>
              </a:spcBef>
              <a:spcAft>
                <a:spcPts val="900"/>
              </a:spcAft>
              <a:buFont typeface="Arial" panose="020B0604020202020204" pitchFamily="34" charset="0"/>
              <a:buChar char="•"/>
            </a:pPr>
            <a:r>
              <a:rPr lang="en" sz="1100" b="0" i="0" u="none" strike="noStrike">
                <a:effectLst/>
                <a:latin typeface="system-ui"/>
              </a:rPr>
              <a:t>Governments sometimes resist implementing these conventions, citing sovereignty concerns.</a:t>
            </a:r>
          </a:p>
          <a:p>
            <a:pPr>
              <a:spcBef>
                <a:spcPts val="900"/>
              </a:spcBef>
              <a:spcAft>
                <a:spcPts val="900"/>
              </a:spcAft>
              <a:buFont typeface="Arial" panose="020B0604020202020204" pitchFamily="34" charset="0"/>
              <a:buChar char="•"/>
            </a:pPr>
            <a:r>
              <a:rPr lang="en" sz="1100" b="0" i="0" u="none" strike="noStrike">
                <a:effectLst/>
                <a:latin typeface="system-ui"/>
              </a:rPr>
              <a:t>Thought Experiment: If you were an activist defending minority rights, which convention would you invoke? </a:t>
            </a:r>
          </a:p>
          <a:p>
            <a:endParaRPr lang="ru-UA" sz="1100"/>
          </a:p>
        </p:txBody>
      </p:sp>
      <p:pic>
        <p:nvPicPr>
          <p:cNvPr id="7" name="Picture 4" descr="Комната с разноцветными стульями">
            <a:extLst>
              <a:ext uri="{FF2B5EF4-FFF2-40B4-BE49-F238E27FC236}">
                <a16:creationId xmlns:a16="http://schemas.microsoft.com/office/drawing/2014/main" id="{86C978BE-4D13-41FA-7121-9748A0737AC4}"/>
              </a:ext>
            </a:extLst>
          </p:cNvPr>
          <p:cNvPicPr>
            <a:picLocks noChangeAspect="1"/>
          </p:cNvPicPr>
          <p:nvPr/>
        </p:nvPicPr>
        <p:blipFill>
          <a:blip r:embed="rId2"/>
          <a:srcRect l="20802" r="21161"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32676452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Заголовок 6">
            <a:extLst>
              <a:ext uri="{FF2B5EF4-FFF2-40B4-BE49-F238E27FC236}">
                <a16:creationId xmlns:a16="http://schemas.microsoft.com/office/drawing/2014/main" id="{C92B3040-01C6-E8D5-83F9-710A5C0AE5CD}"/>
              </a:ext>
            </a:extLst>
          </p:cNvPr>
          <p:cNvSpPr>
            <a:spLocks noGrp="1"/>
          </p:cNvSpPr>
          <p:nvPr>
            <p:ph type="title"/>
          </p:nvPr>
        </p:nvSpPr>
        <p:spPr>
          <a:xfrm>
            <a:off x="6513788" y="365125"/>
            <a:ext cx="4840010" cy="1807305"/>
          </a:xfrm>
        </p:spPr>
        <p:txBody>
          <a:bodyPr>
            <a:normAutofit/>
          </a:bodyPr>
          <a:lstStyle/>
          <a:p>
            <a:r>
              <a:rPr lang="en" sz="3400" b="0" i="0" u="none" strike="noStrike">
                <a:effectLst/>
                <a:latin typeface="Sohne"/>
              </a:rPr>
              <a:t>STATES CAN SUCCESSFULLY SUPPRESS HUMAN RIGHTS ACTIVISM </a:t>
            </a:r>
            <a:endParaRPr lang="ru-UA" sz="3400"/>
          </a:p>
        </p:txBody>
      </p:sp>
      <p:pic>
        <p:nvPicPr>
          <p:cNvPr id="10" name="Picture 9" descr="Цветной Карвед-люди">
            <a:extLst>
              <a:ext uri="{FF2B5EF4-FFF2-40B4-BE49-F238E27FC236}">
                <a16:creationId xmlns:a16="http://schemas.microsoft.com/office/drawing/2014/main" id="{8CB44537-BE06-2D73-8980-2C4DF9AD8281}"/>
              </a:ext>
            </a:extLst>
          </p:cNvPr>
          <p:cNvPicPr>
            <a:picLocks noChangeAspect="1"/>
          </p:cNvPicPr>
          <p:nvPr/>
        </p:nvPicPr>
        <p:blipFill>
          <a:blip r:embed="rId2"/>
          <a:srcRect l="18343" r="18110" b="-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8" name="Объект 7">
            <a:extLst>
              <a:ext uri="{FF2B5EF4-FFF2-40B4-BE49-F238E27FC236}">
                <a16:creationId xmlns:a16="http://schemas.microsoft.com/office/drawing/2014/main" id="{267935B1-1034-6E30-C7BB-F4A751CA19F4}"/>
              </a:ext>
            </a:extLst>
          </p:cNvPr>
          <p:cNvSpPr>
            <a:spLocks noGrp="1"/>
          </p:cNvSpPr>
          <p:nvPr>
            <p:ph idx="1"/>
          </p:nvPr>
        </p:nvSpPr>
        <p:spPr>
          <a:xfrm>
            <a:off x="6513788" y="2333297"/>
            <a:ext cx="4840010" cy="3843666"/>
          </a:xfrm>
        </p:spPr>
        <p:txBody>
          <a:bodyPr>
            <a:normAutofit/>
          </a:bodyPr>
          <a:lstStyle/>
          <a:p>
            <a:r>
              <a:rPr lang="en" sz="1700" b="0" i="0" u="none" strike="noStrike" dirty="0">
                <a:effectLst/>
                <a:latin typeface="Sohne"/>
              </a:rPr>
              <a:t>banning specific civil society organizations; </a:t>
            </a:r>
          </a:p>
          <a:p>
            <a:r>
              <a:rPr lang="en" sz="1700" b="0" i="0" u="none" strike="noStrike" dirty="0">
                <a:effectLst/>
                <a:latin typeface="Sohne"/>
              </a:rPr>
              <a:t>curtailing travel; </a:t>
            </a:r>
          </a:p>
          <a:p>
            <a:r>
              <a:rPr lang="en" sz="1700" b="0" i="0" u="none" strike="noStrike" dirty="0">
                <a:effectLst/>
                <a:latin typeface="Sohne"/>
              </a:rPr>
              <a:t>restricting visits to government sites; </a:t>
            </a:r>
          </a:p>
          <a:p>
            <a:r>
              <a:rPr lang="en" sz="1700" b="0" i="0" u="none" strike="noStrike" dirty="0">
                <a:effectLst/>
                <a:latin typeface="Sohne"/>
              </a:rPr>
              <a:t>limiting domestic and international funding sources; </a:t>
            </a:r>
          </a:p>
          <a:p>
            <a:r>
              <a:rPr lang="en" sz="1700" b="0" i="0" u="none" strike="noStrike" dirty="0">
                <a:effectLst/>
                <a:latin typeface="Sohne"/>
              </a:rPr>
              <a:t>creating difficulties in obtaining visas or denying visas; </a:t>
            </a:r>
          </a:p>
          <a:p>
            <a:r>
              <a:rPr lang="en" sz="1700" b="0" i="0" u="none" strike="noStrike" dirty="0">
                <a:effectLst/>
                <a:latin typeface="Sohne"/>
              </a:rPr>
              <a:t>creating difficulties in registering as civil society organizations; </a:t>
            </a:r>
          </a:p>
          <a:p>
            <a:r>
              <a:rPr lang="en" sz="1700" b="0" i="0" u="none" strike="noStrike" dirty="0">
                <a:effectLst/>
                <a:latin typeface="Sohne"/>
              </a:rPr>
              <a:t>censoring publications; </a:t>
            </a:r>
          </a:p>
          <a:p>
            <a:r>
              <a:rPr lang="en" sz="1700" b="0" i="0" u="none" strike="noStrike" dirty="0">
                <a:effectLst/>
                <a:latin typeface="Sohne"/>
              </a:rPr>
              <a:t>harassing civil society activists; and surveilling civil society activists. </a:t>
            </a:r>
            <a:endParaRPr lang="ru-UA" sz="1700" dirty="0"/>
          </a:p>
        </p:txBody>
      </p:sp>
    </p:spTree>
    <p:extLst>
      <p:ext uri="{BB962C8B-B14F-4D97-AF65-F5344CB8AC3E}">
        <p14:creationId xmlns:p14="http://schemas.microsoft.com/office/powerpoint/2010/main" val="18118373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3ECBE1F1-D69B-4AFA-ABD5-8E41720EF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Красное игрушка человек спереди двух линий белого">
            <a:extLst>
              <a:ext uri="{FF2B5EF4-FFF2-40B4-BE49-F238E27FC236}">
                <a16:creationId xmlns:a16="http://schemas.microsoft.com/office/drawing/2014/main" id="{9EA2AA5F-2398-51B1-9345-C7F1B3A4A442}"/>
              </a:ext>
            </a:extLst>
          </p:cNvPr>
          <p:cNvPicPr>
            <a:picLocks noChangeAspect="1"/>
          </p:cNvPicPr>
          <p:nvPr/>
        </p:nvPicPr>
        <p:blipFill>
          <a:blip r:embed="rId2"/>
          <a:srcRect l="25993" r="22137"/>
          <a:stretch/>
        </p:blipFill>
        <p:spPr>
          <a:xfrm>
            <a:off x="-1" y="-2"/>
            <a:ext cx="5410198" cy="6858002"/>
          </a:xfrm>
          <a:prstGeom prst="rect">
            <a:avLst/>
          </a:prstGeom>
        </p:spPr>
      </p:pic>
      <p:sp useBgFill="1">
        <p:nvSpPr>
          <p:cNvPr id="11" name="Rectangle 10">
            <a:extLst>
              <a:ext uri="{FF2B5EF4-FFF2-40B4-BE49-F238E27FC236}">
                <a16:creationId xmlns:a16="http://schemas.microsoft.com/office/drawing/2014/main" id="{603A6265-E10C-4B85-9C20-E75FCAF9C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197" y="-1"/>
            <a:ext cx="6781802" cy="2286000"/>
          </a:xfrm>
          <a:prstGeom prst="rect">
            <a:avLst/>
          </a:prstGeom>
          <a:ln>
            <a:noFill/>
          </a:ln>
          <a:effectLst>
            <a:outerShdw blurRad="355600" dist="152400" sx="95000" sy="95000" algn="t" rotWithShape="0">
              <a:srgbClr val="000000">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634C2C81-F8CD-4E08-94C6-CF2768112153}"/>
              </a:ext>
            </a:extLst>
          </p:cNvPr>
          <p:cNvSpPr>
            <a:spLocks noGrp="1"/>
          </p:cNvSpPr>
          <p:nvPr>
            <p:ph type="title"/>
          </p:nvPr>
        </p:nvSpPr>
        <p:spPr>
          <a:xfrm>
            <a:off x="6115317" y="405685"/>
            <a:ext cx="5464968" cy="1559301"/>
          </a:xfrm>
        </p:spPr>
        <p:txBody>
          <a:bodyPr>
            <a:normAutofit/>
          </a:bodyPr>
          <a:lstStyle/>
          <a:p>
            <a:r>
              <a:rPr lang="en" sz="3400" b="0" i="0" u="none" strike="noStrike" dirty="0">
                <a:effectLst/>
              </a:rPr>
              <a:t>Individual Activists - From Heroes to Targets</a:t>
            </a:r>
            <a:br>
              <a:rPr lang="en" sz="3400" b="0" i="0" u="none" strike="noStrike" dirty="0">
                <a:effectLst/>
              </a:rPr>
            </a:br>
            <a:endParaRPr lang="ru-UA" sz="3400" dirty="0"/>
          </a:p>
        </p:txBody>
      </p:sp>
      <p:sp>
        <p:nvSpPr>
          <p:cNvPr id="3" name="Объект 2">
            <a:extLst>
              <a:ext uri="{FF2B5EF4-FFF2-40B4-BE49-F238E27FC236}">
                <a16:creationId xmlns:a16="http://schemas.microsoft.com/office/drawing/2014/main" id="{94342A0E-5F60-C128-4207-387C8977209C}"/>
              </a:ext>
            </a:extLst>
          </p:cNvPr>
          <p:cNvSpPr>
            <a:spLocks noGrp="1"/>
          </p:cNvSpPr>
          <p:nvPr>
            <p:ph sz="quarter" idx="13"/>
          </p:nvPr>
        </p:nvSpPr>
        <p:spPr>
          <a:xfrm>
            <a:off x="6115317" y="2743200"/>
            <a:ext cx="5247340" cy="3496878"/>
          </a:xfrm>
        </p:spPr>
        <p:txBody>
          <a:bodyPr anchor="ctr">
            <a:normAutofit/>
          </a:bodyPr>
          <a:lstStyle/>
          <a:p>
            <a:pPr>
              <a:buFont typeface="Arial" panose="020B0604020202020204" pitchFamily="34" charset="0"/>
              <a:buChar char="•"/>
            </a:pPr>
            <a:r>
              <a:rPr lang="en" sz="2000" b="0" i="0" u="none" strike="noStrike">
                <a:effectLst/>
              </a:rPr>
              <a:t>Role: Individuals using social media to mobilize support, expose violations, and challenge power.</a:t>
            </a:r>
          </a:p>
          <a:p>
            <a:pPr>
              <a:buFont typeface="Arial" panose="020B0604020202020204" pitchFamily="34" charset="0"/>
              <a:buChar char="•"/>
            </a:pPr>
            <a:r>
              <a:rPr lang="en" sz="2000" b="0" i="0" u="none" strike="noStrike">
                <a:effectLst/>
              </a:rPr>
              <a:t>Problem: When activism turns into misinformation or incitement.</a:t>
            </a:r>
          </a:p>
          <a:p>
            <a:pPr>
              <a:buFont typeface="Arial" panose="020B0604020202020204" pitchFamily="34" charset="0"/>
              <a:buChar char="•"/>
            </a:pPr>
            <a:r>
              <a:rPr lang="en" sz="2000" b="0" i="0" u="none" strike="noStrike">
                <a:effectLst/>
              </a:rPr>
              <a:t>Example: Digital activists in Myanmar, caught between state repression and misinformation on Meta platforms.</a:t>
            </a:r>
          </a:p>
          <a:p>
            <a:pPr>
              <a:buFont typeface="Arial" panose="020B0604020202020204" pitchFamily="34" charset="0"/>
              <a:buChar char="•"/>
            </a:pPr>
            <a:r>
              <a:rPr lang="en" sz="2000" b="0" i="0" u="none" strike="noStrike">
                <a:effectLst/>
              </a:rPr>
              <a:t>Legal Insight: Balancing freedom of expression with the responsibility to prevent harm.</a:t>
            </a:r>
          </a:p>
          <a:p>
            <a:endParaRPr lang="ru-UA" sz="2000"/>
          </a:p>
        </p:txBody>
      </p:sp>
    </p:spTree>
    <p:extLst>
      <p:ext uri="{BB962C8B-B14F-4D97-AF65-F5344CB8AC3E}">
        <p14:creationId xmlns:p14="http://schemas.microsoft.com/office/powerpoint/2010/main" val="33943160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Заголовок 1">
            <a:extLst>
              <a:ext uri="{FF2B5EF4-FFF2-40B4-BE49-F238E27FC236}">
                <a16:creationId xmlns:a16="http://schemas.microsoft.com/office/drawing/2014/main" id="{7D27DC8B-C809-699C-6B08-FB43051075F5}"/>
              </a:ext>
            </a:extLst>
          </p:cNvPr>
          <p:cNvSpPr>
            <a:spLocks noGrp="1"/>
          </p:cNvSpPr>
          <p:nvPr>
            <p:ph type="title"/>
          </p:nvPr>
        </p:nvSpPr>
        <p:spPr>
          <a:xfrm>
            <a:off x="838200" y="713312"/>
            <a:ext cx="4038600" cy="5431376"/>
          </a:xfrm>
        </p:spPr>
        <p:txBody>
          <a:bodyPr>
            <a:normAutofit/>
          </a:bodyPr>
          <a:lstStyle/>
          <a:p>
            <a:r>
              <a:rPr lang="en" b="1" i="0" u="none" strike="noStrike" dirty="0">
                <a:effectLst/>
                <a:latin typeface="system-ui"/>
              </a:rPr>
              <a:t>The Dark Side of Activism: Threats and Violence Against HRDs</a:t>
            </a:r>
            <a:br>
              <a:rPr lang="en" b="1" i="0" u="none" strike="noStrike" dirty="0">
                <a:effectLst/>
                <a:latin typeface="system-ui"/>
              </a:rPr>
            </a:br>
            <a:endParaRPr lang="ru-UA" dirty="0"/>
          </a:p>
        </p:txBody>
      </p:sp>
      <p:sp>
        <p:nvSpPr>
          <p:cNvPr id="3" name="Объект 2">
            <a:extLst>
              <a:ext uri="{FF2B5EF4-FFF2-40B4-BE49-F238E27FC236}">
                <a16:creationId xmlns:a16="http://schemas.microsoft.com/office/drawing/2014/main" id="{888ED77F-5579-0F91-0733-F52B858C6CB3}"/>
              </a:ext>
            </a:extLst>
          </p:cNvPr>
          <p:cNvSpPr>
            <a:spLocks noGrp="1"/>
          </p:cNvSpPr>
          <p:nvPr>
            <p:ph sz="quarter" idx="13"/>
          </p:nvPr>
        </p:nvSpPr>
        <p:spPr>
          <a:xfrm>
            <a:off x="6095999" y="713313"/>
            <a:ext cx="5257801" cy="5431376"/>
          </a:xfrm>
        </p:spPr>
        <p:txBody>
          <a:bodyPr anchor="ctr">
            <a:normAutofit/>
          </a:bodyPr>
          <a:lstStyle/>
          <a:p>
            <a:pPr>
              <a:spcBef>
                <a:spcPts val="900"/>
              </a:spcBef>
              <a:spcAft>
                <a:spcPts val="900"/>
              </a:spcAft>
              <a:buFont typeface="Arial" panose="020B0604020202020204" pitchFamily="34" charset="0"/>
              <a:buChar char="•"/>
            </a:pPr>
            <a:r>
              <a:rPr lang="en" sz="1700" b="0" i="0" u="none" strike="noStrike">
                <a:effectLst/>
                <a:latin typeface="system-ui"/>
              </a:rPr>
              <a:t>Harsh Truth: Being an activist isn’t just about protests or hashtags—it can mean risking your life.</a:t>
            </a:r>
          </a:p>
          <a:p>
            <a:pPr>
              <a:spcBef>
                <a:spcPts val="900"/>
              </a:spcBef>
              <a:spcAft>
                <a:spcPts val="900"/>
              </a:spcAft>
              <a:buFont typeface="Arial" panose="020B0604020202020204" pitchFamily="34" charset="0"/>
              <a:buChar char="•"/>
            </a:pPr>
            <a:r>
              <a:rPr lang="en" sz="1700" b="0" i="0" u="none" strike="noStrike">
                <a:effectLst/>
                <a:latin typeface="system-ui"/>
              </a:rPr>
              <a:t>Global Context:</a:t>
            </a:r>
          </a:p>
          <a:p>
            <a:pPr marL="742950" lvl="1" indent="-285750">
              <a:spcBef>
                <a:spcPts val="900"/>
              </a:spcBef>
              <a:spcAft>
                <a:spcPts val="900"/>
              </a:spcAft>
              <a:buFont typeface="Arial" panose="020B0604020202020204" pitchFamily="34" charset="0"/>
              <a:buChar char="•"/>
            </a:pPr>
            <a:r>
              <a:rPr lang="en" sz="1700" b="0" i="0" u="none" strike="noStrike">
                <a:effectLst/>
                <a:latin typeface="system-ui"/>
              </a:rPr>
              <a:t>According to international reports, hundreds of HRDs are killed every year globally, often with impunity.</a:t>
            </a:r>
          </a:p>
          <a:p>
            <a:pPr marL="742950" lvl="1" indent="-285750">
              <a:spcBef>
                <a:spcPts val="900"/>
              </a:spcBef>
              <a:spcAft>
                <a:spcPts val="900"/>
              </a:spcAft>
              <a:buFont typeface="Arial" panose="020B0604020202020204" pitchFamily="34" charset="0"/>
              <a:buChar char="•"/>
            </a:pPr>
            <a:r>
              <a:rPr lang="en" sz="1700" b="0" i="0" u="none" strike="noStrike">
                <a:effectLst/>
                <a:latin typeface="system-ui"/>
              </a:rPr>
              <a:t>In Spain, HRDs face increasing hostility, including harassment, defamation campaigns, and physical attacks.</a:t>
            </a:r>
          </a:p>
          <a:p>
            <a:pPr>
              <a:spcBef>
                <a:spcPts val="900"/>
              </a:spcBef>
              <a:spcAft>
                <a:spcPts val="900"/>
              </a:spcAft>
              <a:buFont typeface="Arial" panose="020B0604020202020204" pitchFamily="34" charset="0"/>
              <a:buChar char="•"/>
            </a:pPr>
            <a:r>
              <a:rPr lang="en" sz="1700" b="0" i="0" u="none" strike="noStrike">
                <a:effectLst/>
                <a:latin typeface="system-ui"/>
              </a:rPr>
              <a:t>Case Study: Indigenous language rights activists in regions like Galicia have reported intimidation when advocating for their cultural heritage.</a:t>
            </a:r>
          </a:p>
          <a:p>
            <a:pPr>
              <a:spcBef>
                <a:spcPts val="900"/>
              </a:spcBef>
              <a:spcAft>
                <a:spcPts val="900"/>
              </a:spcAft>
              <a:buFont typeface="Arial" panose="020B0604020202020204" pitchFamily="34" charset="0"/>
              <a:buChar char="•"/>
            </a:pPr>
            <a:r>
              <a:rPr lang="en" sz="1700" b="0" i="0" u="none" strike="noStrike">
                <a:effectLst/>
                <a:latin typeface="system-ui"/>
              </a:rPr>
              <a:t>Thought Experiment: Imagine if every time you spoke up for something important, you risked losing your job—or worse. Would you still do it?</a:t>
            </a:r>
          </a:p>
          <a:p>
            <a:endParaRPr lang="ru-UA" sz="1700"/>
          </a:p>
        </p:txBody>
      </p:sp>
    </p:spTree>
    <p:extLst>
      <p:ext uri="{BB962C8B-B14F-4D97-AF65-F5344CB8AC3E}">
        <p14:creationId xmlns:p14="http://schemas.microsoft.com/office/powerpoint/2010/main" val="2786313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Заголовок 1">
            <a:extLst>
              <a:ext uri="{FF2B5EF4-FFF2-40B4-BE49-F238E27FC236}">
                <a16:creationId xmlns:a16="http://schemas.microsoft.com/office/drawing/2014/main" id="{F14AF755-AC9E-554E-22AA-804E01F7D502}"/>
              </a:ext>
            </a:extLst>
          </p:cNvPr>
          <p:cNvSpPr>
            <a:spLocks noGrp="1"/>
          </p:cNvSpPr>
          <p:nvPr>
            <p:ph type="title"/>
          </p:nvPr>
        </p:nvSpPr>
        <p:spPr>
          <a:xfrm>
            <a:off x="838200" y="713312"/>
            <a:ext cx="4038600" cy="5431376"/>
          </a:xfrm>
        </p:spPr>
        <p:txBody>
          <a:bodyPr>
            <a:normAutofit/>
          </a:bodyPr>
          <a:lstStyle/>
          <a:p>
            <a:r>
              <a:rPr lang="en" sz="3400" b="0" i="0" u="none" strike="noStrike" dirty="0">
                <a:effectLst/>
              </a:rPr>
              <a:t>Amnesty International and Human Rights Watch - Watchdogs or Activists?</a:t>
            </a:r>
            <a:br>
              <a:rPr lang="en" sz="3400" b="0" i="0" u="none" strike="noStrike" dirty="0">
                <a:effectLst/>
              </a:rPr>
            </a:br>
            <a:r>
              <a:rPr lang="en" sz="3400" b="0" i="0" u="none" strike="noStrike" dirty="0">
                <a:effectLst/>
              </a:rPr>
              <a:t>“Justice is the constant and perpetual will to render to each his due.” - Justinian I</a:t>
            </a:r>
            <a:br>
              <a:rPr lang="en" sz="3400" b="0" i="0" u="none" strike="noStrike" dirty="0">
                <a:effectLst/>
              </a:rPr>
            </a:br>
            <a:endParaRPr lang="ru-UA" sz="3400" dirty="0"/>
          </a:p>
        </p:txBody>
      </p:sp>
      <p:sp>
        <p:nvSpPr>
          <p:cNvPr id="3" name="Объект 2">
            <a:extLst>
              <a:ext uri="{FF2B5EF4-FFF2-40B4-BE49-F238E27FC236}">
                <a16:creationId xmlns:a16="http://schemas.microsoft.com/office/drawing/2014/main" id="{099EFD13-8134-E81D-3F61-BF37050AB566}"/>
              </a:ext>
            </a:extLst>
          </p:cNvPr>
          <p:cNvSpPr>
            <a:spLocks noGrp="1"/>
          </p:cNvSpPr>
          <p:nvPr>
            <p:ph sz="quarter" idx="13"/>
          </p:nvPr>
        </p:nvSpPr>
        <p:spPr>
          <a:xfrm>
            <a:off x="6095999" y="713313"/>
            <a:ext cx="5257801" cy="5431376"/>
          </a:xfrm>
        </p:spPr>
        <p:txBody>
          <a:bodyPr anchor="ctr">
            <a:normAutofit/>
          </a:bodyPr>
          <a:lstStyle/>
          <a:p>
            <a:pPr>
              <a:buFont typeface="Arial" panose="020B0604020202020204" pitchFamily="34" charset="0"/>
              <a:buChar char="•"/>
            </a:pPr>
            <a:r>
              <a:rPr lang="en" sz="2000" b="0" i="0" u="none" strike="noStrike" dirty="0">
                <a:effectLst/>
              </a:rPr>
              <a:t>Role: Monitoring, reporting, and advocating for human rights protection.</a:t>
            </a:r>
          </a:p>
          <a:p>
            <a:pPr>
              <a:buFont typeface="Arial" panose="020B0604020202020204" pitchFamily="34" charset="0"/>
              <a:buChar char="•"/>
            </a:pPr>
            <a:r>
              <a:rPr lang="en" sz="2000" b="0" i="0" u="none" strike="noStrike" dirty="0">
                <a:effectLst/>
              </a:rPr>
              <a:t>Impact: Mobilizing global support and putting pressure on states to uphold human rights standards.</a:t>
            </a:r>
          </a:p>
          <a:p>
            <a:pPr>
              <a:buFont typeface="Arial" panose="020B0604020202020204" pitchFamily="34" charset="0"/>
              <a:buChar char="•"/>
            </a:pPr>
            <a:r>
              <a:rPr lang="en" sz="2000" b="0" i="0" u="none" strike="noStrike" dirty="0">
                <a:effectLst/>
              </a:rPr>
              <a:t>Criticism: Accusations of bias and selective reporting, particularly in politically sensitive cases.</a:t>
            </a:r>
          </a:p>
          <a:p>
            <a:pPr>
              <a:buFont typeface="Arial" panose="020B0604020202020204" pitchFamily="34" charset="0"/>
              <a:buChar char="•"/>
            </a:pPr>
            <a:r>
              <a:rPr lang="en" sz="2000" b="0" i="0" u="none" strike="noStrike" dirty="0">
                <a:effectLst/>
              </a:rPr>
              <a:t>Reflection: Can global NGOs remain neutral while actively pushing for justice?</a:t>
            </a:r>
          </a:p>
          <a:p>
            <a:endParaRPr lang="ru-UA" sz="2000" dirty="0"/>
          </a:p>
        </p:txBody>
      </p:sp>
    </p:spTree>
    <p:extLst>
      <p:ext uri="{BB962C8B-B14F-4D97-AF65-F5344CB8AC3E}">
        <p14:creationId xmlns:p14="http://schemas.microsoft.com/office/powerpoint/2010/main" val="3765064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DB5B423A-57CC-4C58-AA26-8E2E862B03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5217023" cy="3994777"/>
          </a:xfrm>
          <a:custGeom>
            <a:avLst/>
            <a:gdLst>
              <a:gd name="connsiteX0" fmla="*/ 1945461 w 5217023"/>
              <a:gd name="connsiteY0" fmla="*/ 3787398 h 3994777"/>
              <a:gd name="connsiteX1" fmla="*/ 1942113 w 5217023"/>
              <a:gd name="connsiteY1" fmla="*/ 3790053 h 3994777"/>
              <a:gd name="connsiteX2" fmla="*/ 1946982 w 5217023"/>
              <a:gd name="connsiteY2" fmla="*/ 3787990 h 3994777"/>
              <a:gd name="connsiteX3" fmla="*/ 1945461 w 5217023"/>
              <a:gd name="connsiteY3" fmla="*/ 3787398 h 3994777"/>
              <a:gd name="connsiteX4" fmla="*/ 0 w 5217023"/>
              <a:gd name="connsiteY4" fmla="*/ 0 h 3994777"/>
              <a:gd name="connsiteX5" fmla="*/ 5030958 w 5217023"/>
              <a:gd name="connsiteY5" fmla="*/ 0 h 3994777"/>
              <a:gd name="connsiteX6" fmla="*/ 5046198 w 5217023"/>
              <a:gd name="connsiteY6" fmla="*/ 153449 h 3994777"/>
              <a:gd name="connsiteX7" fmla="*/ 5055729 w 5217023"/>
              <a:gd name="connsiteY7" fmla="*/ 415828 h 3994777"/>
              <a:gd name="connsiteX8" fmla="*/ 4735242 w 5217023"/>
              <a:gd name="connsiteY8" fmla="*/ 1867130 h 3994777"/>
              <a:gd name="connsiteX9" fmla="*/ 3907395 w 5217023"/>
              <a:gd name="connsiteY9" fmla="*/ 2938441 h 3994777"/>
              <a:gd name="connsiteX10" fmla="*/ 3946497 w 5217023"/>
              <a:gd name="connsiteY10" fmla="*/ 2908567 h 3994777"/>
              <a:gd name="connsiteX11" fmla="*/ 4585421 w 5217023"/>
              <a:gd name="connsiteY11" fmla="*/ 2188401 h 3994777"/>
              <a:gd name="connsiteX12" fmla="*/ 5142585 w 5217023"/>
              <a:gd name="connsiteY12" fmla="*/ 276891 h 3994777"/>
              <a:gd name="connsiteX13" fmla="*/ 5121833 w 5217023"/>
              <a:gd name="connsiteY13" fmla="*/ 30208 h 3994777"/>
              <a:gd name="connsiteX14" fmla="*/ 5116229 w 5217023"/>
              <a:gd name="connsiteY14" fmla="*/ 0 h 3994777"/>
              <a:gd name="connsiteX15" fmla="*/ 5184724 w 5217023"/>
              <a:gd name="connsiteY15" fmla="*/ 0 h 3994777"/>
              <a:gd name="connsiteX16" fmla="*/ 5196265 w 5217023"/>
              <a:gd name="connsiteY16" fmla="*/ 66113 h 3994777"/>
              <a:gd name="connsiteX17" fmla="*/ 5058603 w 5217023"/>
              <a:gd name="connsiteY17" fmla="*/ 1368242 h 3994777"/>
              <a:gd name="connsiteX18" fmla="*/ 4096624 w 5217023"/>
              <a:gd name="connsiteY18" fmla="*/ 2870829 h 3994777"/>
              <a:gd name="connsiteX19" fmla="*/ 3833203 w 5217023"/>
              <a:gd name="connsiteY19" fmla="*/ 3092190 h 3994777"/>
              <a:gd name="connsiteX20" fmla="*/ 3536509 w 5217023"/>
              <a:gd name="connsiteY20" fmla="*/ 3297128 h 3994777"/>
              <a:gd name="connsiteX21" fmla="*/ 3148966 w 5217023"/>
              <a:gd name="connsiteY21" fmla="*/ 3485478 h 3994777"/>
              <a:gd name="connsiteX22" fmla="*/ 1860557 w 5217023"/>
              <a:gd name="connsiteY22" fmla="*/ 3880910 h 3994777"/>
              <a:gd name="connsiteX23" fmla="*/ 573715 w 5217023"/>
              <a:gd name="connsiteY23" fmla="*/ 3983764 h 3994777"/>
              <a:gd name="connsiteX24" fmla="*/ 108410 w 5217023"/>
              <a:gd name="connsiteY24" fmla="*/ 3908816 h 3994777"/>
              <a:gd name="connsiteX25" fmla="*/ 0 w 5217023"/>
              <a:gd name="connsiteY25" fmla="*/ 3876793 h 3994777"/>
              <a:gd name="connsiteX26" fmla="*/ 0 w 5217023"/>
              <a:gd name="connsiteY26" fmla="*/ 3802912 h 3994777"/>
              <a:gd name="connsiteX27" fmla="*/ 36975 w 5217023"/>
              <a:gd name="connsiteY27" fmla="*/ 3815954 h 3994777"/>
              <a:gd name="connsiteX28" fmla="*/ 561628 w 5217023"/>
              <a:gd name="connsiteY28" fmla="*/ 3912655 h 3994777"/>
              <a:gd name="connsiteX29" fmla="*/ 1683086 w 5217023"/>
              <a:gd name="connsiteY29" fmla="*/ 3844334 h 3994777"/>
              <a:gd name="connsiteX30" fmla="*/ 1806023 w 5217023"/>
              <a:gd name="connsiteY30" fmla="*/ 3820992 h 3994777"/>
              <a:gd name="connsiteX31" fmla="*/ 1921817 w 5217023"/>
              <a:gd name="connsiteY31" fmla="*/ 3795747 h 3994777"/>
              <a:gd name="connsiteX32" fmla="*/ 1243689 w 5217023"/>
              <a:gd name="connsiteY32" fmla="*/ 3846539 h 3994777"/>
              <a:gd name="connsiteX33" fmla="*/ 62875 w 5217023"/>
              <a:gd name="connsiteY33" fmla="*/ 3668143 h 3994777"/>
              <a:gd name="connsiteX34" fmla="*/ 0 w 5217023"/>
              <a:gd name="connsiteY34" fmla="*/ 3644185 h 3994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217023" h="3994777">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C029677D-E808-7E34-BA6D-FDACC5442001}"/>
              </a:ext>
            </a:extLst>
          </p:cNvPr>
          <p:cNvSpPr>
            <a:spLocks noGrp="1"/>
          </p:cNvSpPr>
          <p:nvPr>
            <p:ph type="title"/>
          </p:nvPr>
        </p:nvSpPr>
        <p:spPr>
          <a:xfrm>
            <a:off x="838200" y="673770"/>
            <a:ext cx="3220329" cy="2027227"/>
          </a:xfrm>
        </p:spPr>
        <p:txBody>
          <a:bodyPr anchor="t">
            <a:normAutofit/>
          </a:bodyPr>
          <a:lstStyle/>
          <a:p>
            <a:r>
              <a:rPr lang="en" sz="3000" b="0" i="0" u="none" strike="noStrike">
                <a:solidFill>
                  <a:srgbClr val="FFFFFF"/>
                </a:solidFill>
                <a:effectLst/>
              </a:rPr>
              <a:t>Introduction</a:t>
            </a:r>
            <a:r>
              <a:rPr lang="en-US" sz="3000">
                <a:solidFill>
                  <a:srgbClr val="FFFFFF"/>
                </a:solidFill>
              </a:rPr>
              <a:t>: </a:t>
            </a:r>
            <a:r>
              <a:rPr lang="en" sz="3000" b="0" i="0" u="none" strike="noStrike">
                <a:solidFill>
                  <a:srgbClr val="FFFFFF"/>
                </a:solidFill>
                <a:effectLst/>
              </a:rPr>
              <a:t>“Law is reason, free from passion.” - Aristotle</a:t>
            </a:r>
            <a:br>
              <a:rPr lang="en" sz="3000" b="0" i="0" u="none" strike="noStrike">
                <a:solidFill>
                  <a:srgbClr val="FFFFFF"/>
                </a:solidFill>
                <a:effectLst/>
              </a:rPr>
            </a:br>
            <a:endParaRPr lang="ru-UA" sz="3000">
              <a:solidFill>
                <a:srgbClr val="FFFFFF"/>
              </a:solidFill>
            </a:endParaRPr>
          </a:p>
        </p:txBody>
      </p:sp>
      <p:graphicFrame>
        <p:nvGraphicFramePr>
          <p:cNvPr id="5" name="Объект 2">
            <a:extLst>
              <a:ext uri="{FF2B5EF4-FFF2-40B4-BE49-F238E27FC236}">
                <a16:creationId xmlns:a16="http://schemas.microsoft.com/office/drawing/2014/main" id="{098A0F71-744B-98B0-B423-EE0FFC650535}"/>
              </a:ext>
            </a:extLst>
          </p:cNvPr>
          <p:cNvGraphicFramePr>
            <a:graphicFrameLocks noGrp="1"/>
          </p:cNvGraphicFramePr>
          <p:nvPr>
            <p:ph sz="quarter" idx="13"/>
            <p:extLst>
              <p:ext uri="{D42A27DB-BD31-4B8C-83A1-F6EECF244321}">
                <p14:modId xmlns:p14="http://schemas.microsoft.com/office/powerpoint/2010/main" val="818144938"/>
              </p:ext>
            </p:extLst>
          </p:nvPr>
        </p:nvGraphicFramePr>
        <p:xfrm>
          <a:off x="5542672" y="541606"/>
          <a:ext cx="5811128" cy="56782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63726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Заголовок 1">
            <a:extLst>
              <a:ext uri="{FF2B5EF4-FFF2-40B4-BE49-F238E27FC236}">
                <a16:creationId xmlns:a16="http://schemas.microsoft.com/office/drawing/2014/main" id="{0FDED0B1-1560-1E6E-592A-5B70B027EF56}"/>
              </a:ext>
            </a:extLst>
          </p:cNvPr>
          <p:cNvSpPr>
            <a:spLocks noGrp="1"/>
          </p:cNvSpPr>
          <p:nvPr>
            <p:ph type="title"/>
          </p:nvPr>
        </p:nvSpPr>
        <p:spPr>
          <a:xfrm>
            <a:off x="640080" y="1243013"/>
            <a:ext cx="3855720" cy="4371974"/>
          </a:xfrm>
        </p:spPr>
        <p:txBody>
          <a:bodyPr>
            <a:normAutofit/>
          </a:bodyPr>
          <a:lstStyle/>
          <a:p>
            <a:r>
              <a:rPr lang="en" sz="3600" b="0" i="0" u="none" strike="noStrike" dirty="0">
                <a:solidFill>
                  <a:schemeClr val="tx2"/>
                </a:solidFill>
                <a:effectLst/>
              </a:rPr>
              <a:t>ECJ and Civil Society - Friends or Foes?</a:t>
            </a:r>
            <a:br>
              <a:rPr lang="en" sz="3600" b="0" i="0" u="none" strike="noStrike" dirty="0">
                <a:solidFill>
                  <a:schemeClr val="tx2"/>
                </a:solidFill>
                <a:effectLst/>
              </a:rPr>
            </a:br>
            <a:endParaRPr lang="ru-UA" sz="3600" dirty="0">
              <a:solidFill>
                <a:schemeClr val="tx2"/>
              </a:solidFill>
            </a:endParaRPr>
          </a:p>
        </p:txBody>
      </p:sp>
      <p:sp>
        <p:nvSpPr>
          <p:cNvPr id="3" name="Объект 2">
            <a:extLst>
              <a:ext uri="{FF2B5EF4-FFF2-40B4-BE49-F238E27FC236}">
                <a16:creationId xmlns:a16="http://schemas.microsoft.com/office/drawing/2014/main" id="{D291D9E3-F9C3-AEA0-420D-832677C4B8B2}"/>
              </a:ext>
            </a:extLst>
          </p:cNvPr>
          <p:cNvSpPr>
            <a:spLocks noGrp="1"/>
          </p:cNvSpPr>
          <p:nvPr>
            <p:ph sz="quarter" idx="13"/>
          </p:nvPr>
        </p:nvSpPr>
        <p:spPr>
          <a:xfrm>
            <a:off x="6172200" y="804672"/>
            <a:ext cx="5221224" cy="5230368"/>
          </a:xfrm>
        </p:spPr>
        <p:txBody>
          <a:bodyPr anchor="ctr">
            <a:normAutofit/>
          </a:bodyPr>
          <a:lstStyle/>
          <a:p>
            <a:pPr>
              <a:buFont typeface="Arial" panose="020B0604020202020204" pitchFamily="34" charset="0"/>
              <a:buChar char="•"/>
            </a:pPr>
            <a:r>
              <a:rPr lang="en" sz="1800" b="0" i="0" u="none" strike="noStrike">
                <a:solidFill>
                  <a:schemeClr val="tx2"/>
                </a:solidFill>
                <a:effectLst/>
              </a:rPr>
              <a:t>Case: C-78/18 Commission v. Hungary (Transparency of Associations)</a:t>
            </a:r>
          </a:p>
          <a:p>
            <a:pPr marL="742950" lvl="1" indent="-285750">
              <a:buFont typeface="Arial" panose="020B0604020202020204" pitchFamily="34" charset="0"/>
              <a:buChar char="•"/>
            </a:pPr>
            <a:r>
              <a:rPr lang="en" sz="1800" b="0" i="0" u="none" strike="noStrike">
                <a:solidFill>
                  <a:schemeClr val="tx2"/>
                </a:solidFill>
                <a:effectLst/>
              </a:rPr>
              <a:t>Legal Context: Hungary’s law on foreign-funded NGOs aimed to increase transparency but sparked concerns over freedom of association.</a:t>
            </a:r>
          </a:p>
          <a:p>
            <a:pPr marL="742950" lvl="1" indent="-285750">
              <a:buFont typeface="Arial" panose="020B0604020202020204" pitchFamily="34" charset="0"/>
              <a:buChar char="•"/>
            </a:pPr>
            <a:r>
              <a:rPr lang="en" sz="1800" b="0" i="0" u="none" strike="noStrike">
                <a:solidFill>
                  <a:schemeClr val="tx2"/>
                </a:solidFill>
                <a:effectLst/>
              </a:rPr>
              <a:t>Judgment: Violates EU principles of freedom of association and fundamental rights.</a:t>
            </a:r>
          </a:p>
          <a:p>
            <a:pPr marL="742950" lvl="1" indent="-285750">
              <a:buFont typeface="Arial" panose="020B0604020202020204" pitchFamily="34" charset="0"/>
              <a:buChar char="•"/>
            </a:pPr>
            <a:r>
              <a:rPr lang="en" sz="1800" b="0" i="0" u="none" strike="noStrike">
                <a:solidFill>
                  <a:schemeClr val="tx2"/>
                </a:solidFill>
                <a:effectLst/>
              </a:rPr>
              <a:t>Legal Analysis: Striking a balance between transparency and civil liberties remains challenging.</a:t>
            </a:r>
          </a:p>
          <a:p>
            <a:pPr marL="742950" lvl="1" indent="-285750">
              <a:buFont typeface="Arial" panose="020B0604020202020204" pitchFamily="34" charset="0"/>
              <a:buChar char="•"/>
            </a:pPr>
            <a:r>
              <a:rPr lang="en" sz="1800" b="0" i="0" u="none" strike="noStrike">
                <a:solidFill>
                  <a:schemeClr val="tx2"/>
                </a:solidFill>
                <a:effectLst/>
              </a:rPr>
              <a:t>Criticism: Is the EU overstepping national sovereignty in civil regulation?</a:t>
            </a:r>
          </a:p>
          <a:p>
            <a:pPr marL="742950" lvl="1" indent="-285750">
              <a:buFont typeface="Arial" panose="020B0604020202020204" pitchFamily="34" charset="0"/>
              <a:buChar char="•"/>
            </a:pPr>
            <a:r>
              <a:rPr lang="en" sz="1800" b="0" i="0" u="none" strike="noStrike">
                <a:solidFill>
                  <a:schemeClr val="tx2"/>
                </a:solidFill>
                <a:effectLst/>
              </a:rPr>
              <a:t>Provocative Question: Does too much transparency kill activism?</a:t>
            </a:r>
          </a:p>
          <a:p>
            <a:endParaRPr lang="ru-UA" sz="1800">
              <a:solidFill>
                <a:schemeClr val="tx2"/>
              </a:solidFill>
            </a:endParaRPr>
          </a:p>
        </p:txBody>
      </p:sp>
    </p:spTree>
    <p:extLst>
      <p:ext uri="{BB962C8B-B14F-4D97-AF65-F5344CB8AC3E}">
        <p14:creationId xmlns:p14="http://schemas.microsoft.com/office/powerpoint/2010/main" val="715312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Заголовок 1">
            <a:extLst>
              <a:ext uri="{FF2B5EF4-FFF2-40B4-BE49-F238E27FC236}">
                <a16:creationId xmlns:a16="http://schemas.microsoft.com/office/drawing/2014/main" id="{F08F4BA5-2198-AFB7-C07E-246486633A65}"/>
              </a:ext>
            </a:extLst>
          </p:cNvPr>
          <p:cNvSpPr>
            <a:spLocks noGrp="1"/>
          </p:cNvSpPr>
          <p:nvPr>
            <p:ph type="title"/>
          </p:nvPr>
        </p:nvSpPr>
        <p:spPr>
          <a:xfrm>
            <a:off x="838200" y="713312"/>
            <a:ext cx="4038600" cy="5431376"/>
          </a:xfrm>
        </p:spPr>
        <p:txBody>
          <a:bodyPr>
            <a:normAutofit/>
          </a:bodyPr>
          <a:lstStyle/>
          <a:p>
            <a:r>
              <a:rPr lang="ru-UA" b="1" kern="0" dirty="0">
                <a:latin typeface="Times New Roman" panose="02020603050405020304" pitchFamily="18" charset="0"/>
                <a:ea typeface="Times New Roman" panose="02020603050405020304" pitchFamily="18" charset="0"/>
              </a:rPr>
              <a:t>Pilot Judgments of the ECJ</a:t>
            </a:r>
            <a:br>
              <a:rPr lang="ru-UA" kern="100" dirty="0">
                <a:latin typeface="Times New Roman" panose="02020603050405020304" pitchFamily="18" charset="0"/>
                <a:ea typeface="Aptos" panose="020B0004020202020204" pitchFamily="34" charset="0"/>
              </a:rPr>
            </a:br>
            <a:endParaRPr lang="ru-UA" dirty="0"/>
          </a:p>
        </p:txBody>
      </p:sp>
      <p:sp>
        <p:nvSpPr>
          <p:cNvPr id="3" name="Объект 2">
            <a:extLst>
              <a:ext uri="{FF2B5EF4-FFF2-40B4-BE49-F238E27FC236}">
                <a16:creationId xmlns:a16="http://schemas.microsoft.com/office/drawing/2014/main" id="{66BA89A7-E07C-2777-69F1-9959A7570367}"/>
              </a:ext>
            </a:extLst>
          </p:cNvPr>
          <p:cNvSpPr>
            <a:spLocks noGrp="1"/>
          </p:cNvSpPr>
          <p:nvPr>
            <p:ph sz="quarter" idx="13"/>
          </p:nvPr>
        </p:nvSpPr>
        <p:spPr>
          <a:xfrm>
            <a:off x="6095999" y="713313"/>
            <a:ext cx="5257801" cy="5431376"/>
          </a:xfrm>
        </p:spPr>
        <p:txBody>
          <a:bodyPr anchor="ctr">
            <a:normAutofit/>
          </a:bodyPr>
          <a:lstStyle/>
          <a:p>
            <a:pPr>
              <a:buNone/>
            </a:pPr>
            <a:r>
              <a:rPr lang="ru-UA" sz="1900" b="1" kern="0">
                <a:effectLst/>
                <a:latin typeface="Times New Roman" panose="02020603050405020304" pitchFamily="18" charset="0"/>
                <a:ea typeface="Times New Roman" panose="02020603050405020304" pitchFamily="18" charset="0"/>
              </a:rPr>
              <a:t>Key Points:</a:t>
            </a:r>
            <a:endParaRPr lang="ru-UA" sz="1900" kern="100">
              <a:effectLst/>
              <a:latin typeface="Times New Roman" panose="02020603050405020304" pitchFamily="18" charset="0"/>
              <a:ea typeface="Aptos" panose="020B0004020202020204" pitchFamily="34" charset="0"/>
            </a:endParaRPr>
          </a:p>
          <a:p>
            <a:pPr marL="342900" lvl="0" indent="-342900">
              <a:spcAft>
                <a:spcPts val="300"/>
              </a:spcAft>
              <a:buSzPts val="1000"/>
              <a:buFont typeface="Symbol" pitchFamily="2" charset="2"/>
              <a:buChar char=""/>
              <a:tabLst>
                <a:tab pos="457200" algn="l"/>
              </a:tabLst>
            </a:pPr>
            <a:r>
              <a:rPr lang="ru-UA" sz="1900" b="1" kern="0">
                <a:effectLst/>
                <a:latin typeface="Times New Roman" panose="02020603050405020304" pitchFamily="18" charset="0"/>
                <a:ea typeface="Times New Roman" panose="02020603050405020304" pitchFamily="18" charset="0"/>
              </a:rPr>
              <a:t>Case C-402/05 P and C-415/05 P, Kadi v. Council (2008):</a:t>
            </a:r>
            <a:endParaRPr lang="ru-UA" sz="1900" kern="100">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900" kern="0">
                <a:effectLst/>
                <a:latin typeface="Times New Roman" panose="02020603050405020304" pitchFamily="18" charset="0"/>
                <a:ea typeface="Times New Roman" panose="02020603050405020304" pitchFamily="18" charset="0"/>
                <a:cs typeface="Times New Roman" panose="02020603050405020304" pitchFamily="18" charset="0"/>
              </a:rPr>
              <a:t>ECJ emphasized the importance of fundamental rights, including those protected by civil society, in EU law.</a:t>
            </a:r>
            <a:endParaRPr lang="ru-UA" sz="1900" kern="100">
              <a:effectLst/>
              <a:latin typeface="Times New Roman" panose="02020603050405020304" pitchFamily="18" charset="0"/>
              <a:ea typeface="Aptos" panose="020B000402020202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ru-UA" sz="1900" kern="0">
                <a:effectLst/>
                <a:latin typeface="Times New Roman" panose="02020603050405020304" pitchFamily="18" charset="0"/>
                <a:ea typeface="Times New Roman" panose="02020603050405020304" pitchFamily="18" charset="0"/>
                <a:cs typeface="Times New Roman" panose="02020603050405020304" pitchFamily="18" charset="0"/>
              </a:rPr>
              <a:t>Reinforced the role of NGOs in advocating for human rights within the EU framework.</a:t>
            </a:r>
            <a:endParaRPr lang="ru-UA" sz="1900" kern="100">
              <a:effectLst/>
              <a:latin typeface="Times New Roman" panose="02020603050405020304" pitchFamily="18" charset="0"/>
              <a:ea typeface="Aptos" panose="020B0004020202020204" pitchFamily="34" charset="0"/>
              <a:cs typeface="Times New Roman" panose="02020603050405020304" pitchFamily="18" charset="0"/>
            </a:endParaRPr>
          </a:p>
          <a:p>
            <a:pPr marL="342900" lvl="0" indent="-342900">
              <a:spcAft>
                <a:spcPts val="300"/>
              </a:spcAft>
              <a:buSzPts val="1000"/>
              <a:buFont typeface="Symbol" pitchFamily="2" charset="2"/>
              <a:buChar char=""/>
              <a:tabLst>
                <a:tab pos="457200" algn="l"/>
              </a:tabLst>
            </a:pPr>
            <a:r>
              <a:rPr lang="ru-UA" sz="1900" b="1" kern="0">
                <a:effectLst/>
                <a:latin typeface="Times New Roman" panose="02020603050405020304" pitchFamily="18" charset="0"/>
                <a:ea typeface="Times New Roman" panose="02020603050405020304" pitchFamily="18" charset="0"/>
              </a:rPr>
              <a:t>Case C-363/12, Z. v. A Government Department (2014):</a:t>
            </a:r>
            <a:endParaRPr lang="ru-UA" sz="1900" kern="100">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900" kern="0">
                <a:effectLst/>
                <a:latin typeface="Times New Roman" panose="02020603050405020304" pitchFamily="18" charset="0"/>
                <a:ea typeface="Times New Roman" panose="02020603050405020304" pitchFamily="18" charset="0"/>
                <a:cs typeface="Times New Roman" panose="02020603050405020304" pitchFamily="18" charset="0"/>
              </a:rPr>
              <a:t>Highlighted the intersection of EU law and international humanitarian principles, particularly in asylum cases.</a:t>
            </a:r>
            <a:endParaRPr lang="ru-UA" sz="1900" kern="100">
              <a:effectLst/>
              <a:latin typeface="Times New Roman" panose="02020603050405020304" pitchFamily="18" charset="0"/>
              <a:ea typeface="Aptos" panose="020B0004020202020204" pitchFamily="34" charset="0"/>
              <a:cs typeface="Times New Roman" panose="02020603050405020304" pitchFamily="18" charset="0"/>
            </a:endParaRPr>
          </a:p>
          <a:p>
            <a:pPr>
              <a:buNone/>
            </a:pPr>
            <a:r>
              <a:rPr lang="ru-UA" sz="1900" b="1" kern="0">
                <a:effectLst/>
                <a:latin typeface="Times New Roman" panose="02020603050405020304" pitchFamily="18" charset="0"/>
                <a:ea typeface="Times New Roman" panose="02020603050405020304" pitchFamily="18" charset="0"/>
              </a:rPr>
              <a:t>Links:</a:t>
            </a:r>
            <a:endParaRPr lang="ru-UA" sz="1900" kern="100">
              <a:effectLst/>
              <a:latin typeface="Times New Roman" panose="02020603050405020304" pitchFamily="18" charset="0"/>
              <a:ea typeface="Aptos" panose="020B0004020202020204" pitchFamily="34" charset="0"/>
            </a:endParaRPr>
          </a:p>
          <a:p>
            <a:pPr marL="342900" lvl="0" indent="-342900">
              <a:buSzPts val="1000"/>
              <a:buFont typeface="Symbol" pitchFamily="2" charset="2"/>
              <a:buChar char=""/>
              <a:tabLst>
                <a:tab pos="457200" algn="l"/>
              </a:tabLst>
            </a:pPr>
            <a:r>
              <a:rPr lang="ru-UA" sz="1900" kern="0">
                <a:effectLst/>
                <a:latin typeface="Times New Roman" panose="02020603050405020304" pitchFamily="18" charset="0"/>
                <a:ea typeface="Times New Roman" panose="02020603050405020304" pitchFamily="18" charset="0"/>
                <a:hlinkClick r:id="rId2"/>
              </a:rPr>
              <a:t>Kadi v. Council (ECJ)</a:t>
            </a:r>
            <a:endParaRPr lang="ru-UA" sz="1900" kern="100">
              <a:effectLst/>
              <a:latin typeface="Times New Roman" panose="02020603050405020304" pitchFamily="18" charset="0"/>
              <a:ea typeface="Aptos" panose="020B0004020202020204" pitchFamily="34" charset="0"/>
            </a:endParaRPr>
          </a:p>
          <a:p>
            <a:pPr marL="342900" lvl="0" indent="-342900">
              <a:buSzPts val="1000"/>
              <a:buFont typeface="Symbol" pitchFamily="2" charset="2"/>
              <a:buChar char=""/>
              <a:tabLst>
                <a:tab pos="457200" algn="l"/>
              </a:tabLst>
            </a:pPr>
            <a:r>
              <a:rPr lang="ru-UA" sz="1900" kern="0">
                <a:effectLst/>
                <a:latin typeface="Times New Roman" panose="02020603050405020304" pitchFamily="18" charset="0"/>
                <a:ea typeface="Times New Roman" panose="02020603050405020304" pitchFamily="18" charset="0"/>
                <a:hlinkClick r:id="rId3"/>
              </a:rPr>
              <a:t>Z. v. A Government Department (ECJ)</a:t>
            </a:r>
            <a:endParaRPr lang="ru-UA" sz="1900" kern="100">
              <a:effectLst/>
              <a:latin typeface="Times New Roman" panose="02020603050405020304" pitchFamily="18" charset="0"/>
              <a:ea typeface="Aptos" panose="020B0004020202020204" pitchFamily="34" charset="0"/>
            </a:endParaRPr>
          </a:p>
          <a:p>
            <a:endParaRPr lang="ru-UA" sz="1900"/>
          </a:p>
        </p:txBody>
      </p:sp>
    </p:spTree>
    <p:extLst>
      <p:ext uri="{BB962C8B-B14F-4D97-AF65-F5344CB8AC3E}">
        <p14:creationId xmlns:p14="http://schemas.microsoft.com/office/powerpoint/2010/main" val="992586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DDBB197-D710-4A4F-A9CA-FD2177498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75D1CFA-2CDB-4B64-BD9F-85744E8DA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9821AC17-4550-EC76-D7CC-FFA55B37AFAD}"/>
              </a:ext>
            </a:extLst>
          </p:cNvPr>
          <p:cNvSpPr>
            <a:spLocks noGrp="1"/>
          </p:cNvSpPr>
          <p:nvPr>
            <p:ph type="title"/>
          </p:nvPr>
        </p:nvSpPr>
        <p:spPr>
          <a:xfrm>
            <a:off x="804672" y="802955"/>
            <a:ext cx="4977976" cy="1454051"/>
          </a:xfrm>
        </p:spPr>
        <p:txBody>
          <a:bodyPr>
            <a:normAutofit/>
          </a:bodyPr>
          <a:lstStyle/>
          <a:p>
            <a:r>
              <a:rPr lang="en" sz="3300" b="0" i="0" u="none" strike="noStrike" dirty="0">
                <a:solidFill>
                  <a:schemeClr val="tx2"/>
                </a:solidFill>
                <a:effectLst/>
              </a:rPr>
              <a:t>ECHR vs. Civil Society - The Ultimate Showdown</a:t>
            </a:r>
            <a:br>
              <a:rPr lang="en" sz="3300" b="0" i="0" u="none" strike="noStrike" dirty="0">
                <a:solidFill>
                  <a:schemeClr val="tx2"/>
                </a:solidFill>
                <a:effectLst/>
              </a:rPr>
            </a:br>
            <a:endParaRPr lang="ru-UA" sz="3300" dirty="0">
              <a:solidFill>
                <a:schemeClr val="tx2"/>
              </a:solidFill>
            </a:endParaRPr>
          </a:p>
        </p:txBody>
      </p:sp>
      <p:sp>
        <p:nvSpPr>
          <p:cNvPr id="3" name="Объект 2">
            <a:extLst>
              <a:ext uri="{FF2B5EF4-FFF2-40B4-BE49-F238E27FC236}">
                <a16:creationId xmlns:a16="http://schemas.microsoft.com/office/drawing/2014/main" id="{D5380509-FBAB-4BCA-E08B-2506998F4159}"/>
              </a:ext>
            </a:extLst>
          </p:cNvPr>
          <p:cNvSpPr>
            <a:spLocks noGrp="1"/>
          </p:cNvSpPr>
          <p:nvPr>
            <p:ph sz="quarter" idx="13"/>
          </p:nvPr>
        </p:nvSpPr>
        <p:spPr>
          <a:xfrm>
            <a:off x="804672" y="2107770"/>
            <a:ext cx="5291328" cy="3953202"/>
          </a:xfrm>
        </p:spPr>
        <p:txBody>
          <a:bodyPr anchor="ctr">
            <a:normAutofit/>
          </a:bodyPr>
          <a:lstStyle/>
          <a:p>
            <a:pPr>
              <a:buFont typeface="Arial" panose="020B0604020202020204" pitchFamily="34" charset="0"/>
              <a:buChar char="•"/>
            </a:pPr>
            <a:r>
              <a:rPr lang="en" sz="1800" b="0" i="0" u="none" strike="noStrike" dirty="0">
                <a:solidFill>
                  <a:schemeClr val="tx2"/>
                </a:solidFill>
                <a:effectLst/>
              </a:rPr>
              <a:t>Case: Magyar Helsinki </a:t>
            </a:r>
            <a:r>
              <a:rPr lang="en" sz="1800" b="0" i="0" u="none" strike="noStrike" dirty="0" err="1">
                <a:solidFill>
                  <a:schemeClr val="tx2"/>
                </a:solidFill>
                <a:effectLst/>
              </a:rPr>
              <a:t>Bizottság</a:t>
            </a:r>
            <a:r>
              <a:rPr lang="en" sz="1800" b="0" i="0" u="none" strike="noStrike" dirty="0">
                <a:solidFill>
                  <a:schemeClr val="tx2"/>
                </a:solidFill>
                <a:effectLst/>
              </a:rPr>
              <a:t> v. Hungary (2016)</a:t>
            </a:r>
          </a:p>
          <a:p>
            <a:pPr marL="742950" lvl="1" indent="-285750">
              <a:buFont typeface="Arial" panose="020B0604020202020204" pitchFamily="34" charset="0"/>
              <a:buChar char="•"/>
            </a:pPr>
            <a:r>
              <a:rPr lang="en" sz="1800" b="0" i="0" u="none" strike="noStrike" dirty="0">
                <a:solidFill>
                  <a:schemeClr val="tx2"/>
                </a:solidFill>
                <a:effectLst/>
              </a:rPr>
              <a:t>Issue: Access to information as a human right.</a:t>
            </a:r>
          </a:p>
          <a:p>
            <a:pPr marL="742950" lvl="1" indent="-285750">
              <a:buFont typeface="Arial" panose="020B0604020202020204" pitchFamily="34" charset="0"/>
              <a:buChar char="•"/>
            </a:pPr>
            <a:r>
              <a:rPr lang="en" sz="1800" b="0" i="0" u="none" strike="noStrike" dirty="0">
                <a:solidFill>
                  <a:schemeClr val="tx2"/>
                </a:solidFill>
                <a:effectLst/>
              </a:rPr>
              <a:t>Judgment: Right to freedom of expression includes access to public interest information.</a:t>
            </a:r>
          </a:p>
          <a:p>
            <a:pPr marL="742950" lvl="1" indent="-285750">
              <a:buFont typeface="Arial" panose="020B0604020202020204" pitchFamily="34" charset="0"/>
              <a:buChar char="•"/>
            </a:pPr>
            <a:r>
              <a:rPr lang="en" sz="1800" b="0" i="0" u="none" strike="noStrike" dirty="0">
                <a:solidFill>
                  <a:schemeClr val="tx2"/>
                </a:solidFill>
                <a:effectLst/>
              </a:rPr>
              <a:t>Legal Perspective: Access to information empowers civil society but risks creating legal loopholes for misinformation.</a:t>
            </a:r>
          </a:p>
          <a:p>
            <a:pPr marL="742950" lvl="1" indent="-285750">
              <a:buFont typeface="Arial" panose="020B0604020202020204" pitchFamily="34" charset="0"/>
              <a:buChar char="•"/>
            </a:pPr>
            <a:r>
              <a:rPr lang="en" sz="1800" b="0" i="0" u="none" strike="noStrike" dirty="0">
                <a:solidFill>
                  <a:schemeClr val="tx2"/>
                </a:solidFill>
                <a:effectLst/>
              </a:rPr>
              <a:t>Thought: Is information overload a threat to human rights?</a:t>
            </a:r>
          </a:p>
          <a:p>
            <a:pPr marL="742950" lvl="1" indent="-285750">
              <a:buFont typeface="Arial" panose="020B0604020202020204" pitchFamily="34" charset="0"/>
              <a:buChar char="•"/>
            </a:pPr>
            <a:r>
              <a:rPr lang="en" sz="1800" b="0" i="0" u="none" strike="noStrike" dirty="0">
                <a:solidFill>
                  <a:schemeClr val="tx2"/>
                </a:solidFill>
                <a:effectLst/>
                <a:hlinkClick r:id="rId2"/>
              </a:rPr>
              <a:t>https://hudoc.echr.coe.int/eng?i=001-167828</a:t>
            </a:r>
            <a:endParaRPr lang="en" sz="1800" b="0" i="0" u="none" strike="noStrike" dirty="0">
              <a:solidFill>
                <a:schemeClr val="tx2"/>
              </a:solidFill>
              <a:effectLst/>
            </a:endParaRPr>
          </a:p>
          <a:p>
            <a:pPr marL="742950" lvl="1" indent="-285750">
              <a:buFont typeface="Arial" panose="020B0604020202020204" pitchFamily="34" charset="0"/>
              <a:buChar char="•"/>
            </a:pPr>
            <a:endParaRPr lang="ru-UA" sz="1800" dirty="0">
              <a:solidFill>
                <a:schemeClr val="tx2"/>
              </a:solidFill>
            </a:endParaRPr>
          </a:p>
        </p:txBody>
      </p:sp>
      <p:grpSp>
        <p:nvGrpSpPr>
          <p:cNvPr id="14" name="Group 13">
            <a:extLst>
              <a:ext uri="{FF2B5EF4-FFF2-40B4-BE49-F238E27FC236}">
                <a16:creationId xmlns:a16="http://schemas.microsoft.com/office/drawing/2014/main" id="{25EE5136-01F1-466C-962D-BA9B4C6757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69897" y="0"/>
            <a:ext cx="5822103" cy="6685267"/>
            <a:chOff x="6357228" y="0"/>
            <a:chExt cx="5822103" cy="6685267"/>
          </a:xfrm>
        </p:grpSpPr>
        <p:sp>
          <p:nvSpPr>
            <p:cNvPr id="15" name="Freeform: Shape 14">
              <a:extLst>
                <a:ext uri="{FF2B5EF4-FFF2-40B4-BE49-F238E27FC236}">
                  <a16:creationId xmlns:a16="http://schemas.microsoft.com/office/drawing/2014/main" id="{E11D3AD4-AF9B-4EB5-8C7B-C45D173B4B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57228" y="0"/>
              <a:ext cx="5822102" cy="6685267"/>
            </a:xfrm>
            <a:custGeom>
              <a:avLst/>
              <a:gdLst>
                <a:gd name="connsiteX0" fmla="*/ 2605444 w 5822102"/>
                <a:gd name="connsiteY0" fmla="*/ 0 h 6685267"/>
                <a:gd name="connsiteX1" fmla="*/ 4757391 w 5822102"/>
                <a:gd name="connsiteY1" fmla="*/ 0 h 6685267"/>
                <a:gd name="connsiteX2" fmla="*/ 4913680 w 5822102"/>
                <a:gd name="connsiteY2" fmla="*/ 56274 h 6685267"/>
                <a:gd name="connsiteX3" fmla="*/ 5376238 w 5822102"/>
                <a:gd name="connsiteY3" fmla="*/ 282027 h 6685267"/>
                <a:gd name="connsiteX4" fmla="*/ 5658024 w 5822102"/>
                <a:gd name="connsiteY4" fmla="*/ 471014 h 6685267"/>
                <a:gd name="connsiteX5" fmla="*/ 5822102 w 5822102"/>
                <a:gd name="connsiteY5" fmla="*/ 609109 h 6685267"/>
                <a:gd name="connsiteX6" fmla="*/ 5822102 w 5822102"/>
                <a:gd name="connsiteY6" fmla="*/ 760697 h 6685267"/>
                <a:gd name="connsiteX7" fmla="*/ 5707785 w 5822102"/>
                <a:gd name="connsiteY7" fmla="*/ 666601 h 6685267"/>
                <a:gd name="connsiteX8" fmla="*/ 5577306 w 5822102"/>
                <a:gd name="connsiteY8" fmla="*/ 571666 h 6685267"/>
                <a:gd name="connsiteX9" fmla="*/ 5298630 w 5822102"/>
                <a:gd name="connsiteY9" fmla="*/ 407449 h 6685267"/>
                <a:gd name="connsiteX10" fmla="*/ 4690768 w 5822102"/>
                <a:gd name="connsiteY10" fmla="*/ 184979 h 6685267"/>
                <a:gd name="connsiteX11" fmla="*/ 4048577 w 5822102"/>
                <a:gd name="connsiteY11" fmla="*/ 99280 h 6685267"/>
                <a:gd name="connsiteX12" fmla="*/ 3405404 w 5822102"/>
                <a:gd name="connsiteY12" fmla="*/ 131937 h 6685267"/>
                <a:gd name="connsiteX13" fmla="*/ 3089702 w 5822102"/>
                <a:gd name="connsiteY13" fmla="*/ 190190 h 6685267"/>
                <a:gd name="connsiteX14" fmla="*/ 2780132 w 5822102"/>
                <a:gd name="connsiteY14" fmla="*/ 273457 h 6685267"/>
                <a:gd name="connsiteX15" fmla="*/ 2478040 w 5822102"/>
                <a:gd name="connsiteY15" fmla="*/ 379654 h 6685267"/>
                <a:gd name="connsiteX16" fmla="*/ 2184897 w 5822102"/>
                <a:gd name="connsiteY16" fmla="*/ 507972 h 6685267"/>
                <a:gd name="connsiteX17" fmla="*/ 1629141 w 5822102"/>
                <a:gd name="connsiteY17" fmla="*/ 823205 h 6685267"/>
                <a:gd name="connsiteX18" fmla="*/ 1497711 w 5822102"/>
                <a:gd name="connsiteY18" fmla="*/ 914000 h 6685267"/>
                <a:gd name="connsiteX19" fmla="*/ 1433099 w 5822102"/>
                <a:gd name="connsiteY19" fmla="*/ 960903 h 6685267"/>
                <a:gd name="connsiteX20" fmla="*/ 1369346 w 5822102"/>
                <a:gd name="connsiteY20" fmla="*/ 1008963 h 6685267"/>
                <a:gd name="connsiteX21" fmla="*/ 1123406 w 5822102"/>
                <a:gd name="connsiteY21" fmla="*/ 1212905 h 6685267"/>
                <a:gd name="connsiteX22" fmla="*/ 684367 w 5822102"/>
                <a:gd name="connsiteY22" fmla="*/ 1675564 h 6685267"/>
                <a:gd name="connsiteX23" fmla="*/ 497153 w 5822102"/>
                <a:gd name="connsiteY23" fmla="*/ 1933588 h 6685267"/>
                <a:gd name="connsiteX24" fmla="*/ 337770 w 5822102"/>
                <a:gd name="connsiteY24" fmla="*/ 2208983 h 6685267"/>
                <a:gd name="connsiteX25" fmla="*/ 302461 w 5822102"/>
                <a:gd name="connsiteY25" fmla="*/ 2280207 h 6685267"/>
                <a:gd name="connsiteX26" fmla="*/ 285296 w 5822102"/>
                <a:gd name="connsiteY26" fmla="*/ 2316107 h 6685267"/>
                <a:gd name="connsiteX27" fmla="*/ 268991 w 5822102"/>
                <a:gd name="connsiteY27" fmla="*/ 2352355 h 6685267"/>
                <a:gd name="connsiteX28" fmla="*/ 237849 w 5822102"/>
                <a:gd name="connsiteY28" fmla="*/ 2425432 h 6685267"/>
                <a:gd name="connsiteX29" fmla="*/ 208670 w 5822102"/>
                <a:gd name="connsiteY29" fmla="*/ 2499319 h 6685267"/>
                <a:gd name="connsiteX30" fmla="*/ 113775 w 5822102"/>
                <a:gd name="connsiteY30" fmla="*/ 2801929 h 6685267"/>
                <a:gd name="connsiteX31" fmla="*/ 36781 w 5822102"/>
                <a:gd name="connsiteY31" fmla="*/ 3428922 h 6685267"/>
                <a:gd name="connsiteX32" fmla="*/ 69148 w 5822102"/>
                <a:gd name="connsiteY32" fmla="*/ 3741955 h 6685267"/>
                <a:gd name="connsiteX33" fmla="*/ 167966 w 5822102"/>
                <a:gd name="connsiteY33" fmla="*/ 4041323 h 6685267"/>
                <a:gd name="connsiteX34" fmla="*/ 202049 w 5822102"/>
                <a:gd name="connsiteY34" fmla="*/ 4112894 h 6685267"/>
                <a:gd name="connsiteX35" fmla="*/ 239933 w 5822102"/>
                <a:gd name="connsiteY35" fmla="*/ 4182843 h 6685267"/>
                <a:gd name="connsiteX36" fmla="*/ 323916 w 5822102"/>
                <a:gd name="connsiteY36" fmla="*/ 4318456 h 6685267"/>
                <a:gd name="connsiteX37" fmla="*/ 416604 w 5822102"/>
                <a:gd name="connsiteY37" fmla="*/ 4449436 h 6685267"/>
                <a:gd name="connsiteX38" fmla="*/ 515911 w 5822102"/>
                <a:gd name="connsiteY38" fmla="*/ 4576711 h 6685267"/>
                <a:gd name="connsiteX39" fmla="*/ 722619 w 5822102"/>
                <a:gd name="connsiteY39" fmla="*/ 4828482 h 6685267"/>
                <a:gd name="connsiteX40" fmla="*/ 825972 w 5822102"/>
                <a:gd name="connsiteY40" fmla="*/ 4956104 h 6685267"/>
                <a:gd name="connsiteX41" fmla="*/ 926506 w 5822102"/>
                <a:gd name="connsiteY41" fmla="*/ 5085347 h 6685267"/>
                <a:gd name="connsiteX42" fmla="*/ 1027040 w 5822102"/>
                <a:gd name="connsiteY42" fmla="*/ 5210191 h 6685267"/>
                <a:gd name="connsiteX43" fmla="*/ 1132110 w 5822102"/>
                <a:gd name="connsiteY43" fmla="*/ 5330748 h 6685267"/>
                <a:gd name="connsiteX44" fmla="*/ 1354880 w 5822102"/>
                <a:gd name="connsiteY44" fmla="*/ 5558083 h 6685267"/>
                <a:gd name="connsiteX45" fmla="*/ 1855220 w 5822102"/>
                <a:gd name="connsiteY45" fmla="*/ 5937591 h 6685267"/>
                <a:gd name="connsiteX46" fmla="*/ 2131810 w 5822102"/>
                <a:gd name="connsiteY46" fmla="*/ 6080268 h 6685267"/>
                <a:gd name="connsiteX47" fmla="*/ 2423726 w 5822102"/>
                <a:gd name="connsiteY47" fmla="*/ 6188087 h 6685267"/>
                <a:gd name="connsiteX48" fmla="*/ 2727780 w 5822102"/>
                <a:gd name="connsiteY48" fmla="*/ 6262552 h 6685267"/>
                <a:gd name="connsiteX49" fmla="*/ 3041276 w 5822102"/>
                <a:gd name="connsiteY49" fmla="*/ 6304245 h 6685267"/>
                <a:gd name="connsiteX50" fmla="*/ 3360532 w 5822102"/>
                <a:gd name="connsiteY50" fmla="*/ 6317331 h 6685267"/>
                <a:gd name="connsiteX51" fmla="*/ 3439855 w 5822102"/>
                <a:gd name="connsiteY51" fmla="*/ 6316751 h 6685267"/>
                <a:gd name="connsiteX52" fmla="*/ 3478721 w 5822102"/>
                <a:gd name="connsiteY52" fmla="*/ 6315826 h 6685267"/>
                <a:gd name="connsiteX53" fmla="*/ 3517463 w 5822102"/>
                <a:gd name="connsiteY53" fmla="*/ 6313971 h 6685267"/>
                <a:gd name="connsiteX54" fmla="*/ 3671452 w 5822102"/>
                <a:gd name="connsiteY54" fmla="*/ 6301233 h 6685267"/>
                <a:gd name="connsiteX55" fmla="*/ 4265460 w 5822102"/>
                <a:gd name="connsiteY55" fmla="*/ 6149638 h 6685267"/>
                <a:gd name="connsiteX56" fmla="*/ 4546587 w 5822102"/>
                <a:gd name="connsiteY56" fmla="*/ 6018079 h 6685267"/>
                <a:gd name="connsiteX57" fmla="*/ 4818030 w 5822102"/>
                <a:gd name="connsiteY57" fmla="*/ 5858029 h 6685267"/>
                <a:gd name="connsiteX58" fmla="*/ 5081870 w 5822102"/>
                <a:gd name="connsiteY58" fmla="*/ 5676903 h 6685267"/>
                <a:gd name="connsiteX59" fmla="*/ 5212073 w 5822102"/>
                <a:gd name="connsiteY59" fmla="*/ 5581013 h 6685267"/>
                <a:gd name="connsiteX60" fmla="*/ 5343625 w 5822102"/>
                <a:gd name="connsiteY60" fmla="*/ 5481533 h 6685267"/>
                <a:gd name="connsiteX61" fmla="*/ 5610378 w 5822102"/>
                <a:gd name="connsiteY61" fmla="*/ 5284425 h 6685267"/>
                <a:gd name="connsiteX62" fmla="*/ 5822102 w 5822102"/>
                <a:gd name="connsiteY62" fmla="*/ 5126414 h 6685267"/>
                <a:gd name="connsiteX63" fmla="*/ 5822102 w 5822102"/>
                <a:gd name="connsiteY63" fmla="*/ 5556641 h 6685267"/>
                <a:gd name="connsiteX64" fmla="*/ 5576325 w 5822102"/>
                <a:gd name="connsiteY64" fmla="*/ 5749979 h 6685267"/>
                <a:gd name="connsiteX65" fmla="*/ 5447715 w 5822102"/>
                <a:gd name="connsiteY65" fmla="*/ 5852818 h 6685267"/>
                <a:gd name="connsiteX66" fmla="*/ 5315059 w 5822102"/>
                <a:gd name="connsiteY66" fmla="*/ 5956236 h 6685267"/>
                <a:gd name="connsiteX67" fmla="*/ 5038468 w 5822102"/>
                <a:gd name="connsiteY67" fmla="*/ 6155776 h 6685267"/>
                <a:gd name="connsiteX68" fmla="*/ 4741892 w 5822102"/>
                <a:gd name="connsiteY68" fmla="*/ 6338292 h 6685267"/>
                <a:gd name="connsiteX69" fmla="*/ 4420920 w 5822102"/>
                <a:gd name="connsiteY69" fmla="*/ 6492203 h 6685267"/>
                <a:gd name="connsiteX70" fmla="*/ 3717672 w 5822102"/>
                <a:gd name="connsiteY70" fmla="*/ 6670434 h 6685267"/>
                <a:gd name="connsiteX71" fmla="*/ 3535853 w 5822102"/>
                <a:gd name="connsiteY71" fmla="*/ 6683289 h 6685267"/>
                <a:gd name="connsiteX72" fmla="*/ 3490367 w 5822102"/>
                <a:gd name="connsiteY72" fmla="*/ 6684910 h 6685267"/>
                <a:gd name="connsiteX73" fmla="*/ 3445005 w 5822102"/>
                <a:gd name="connsiteY73" fmla="*/ 6685142 h 6685267"/>
                <a:gd name="connsiteX74" fmla="*/ 3355872 w 5822102"/>
                <a:gd name="connsiteY74" fmla="*/ 6684100 h 6685267"/>
                <a:gd name="connsiteX75" fmla="*/ 3179203 w 5822102"/>
                <a:gd name="connsiteY75" fmla="*/ 6677150 h 6685267"/>
                <a:gd name="connsiteX76" fmla="*/ 3002410 w 5822102"/>
                <a:gd name="connsiteY76" fmla="*/ 6661169 h 6685267"/>
                <a:gd name="connsiteX77" fmla="*/ 2650296 w 5822102"/>
                <a:gd name="connsiteY77" fmla="*/ 6604191 h 6685267"/>
                <a:gd name="connsiteX78" fmla="*/ 2306028 w 5822102"/>
                <a:gd name="connsiteY78" fmla="*/ 6505869 h 6685267"/>
                <a:gd name="connsiteX79" fmla="*/ 1978803 w 5822102"/>
                <a:gd name="connsiteY79" fmla="*/ 6363307 h 6685267"/>
                <a:gd name="connsiteX80" fmla="*/ 1678428 w 5822102"/>
                <a:gd name="connsiteY80" fmla="*/ 6177779 h 6685267"/>
                <a:gd name="connsiteX81" fmla="*/ 1175880 w 5822102"/>
                <a:gd name="connsiteY81" fmla="*/ 5710373 h 6685267"/>
                <a:gd name="connsiteX82" fmla="*/ 971502 w 5822102"/>
                <a:gd name="connsiteY82" fmla="*/ 5445399 h 6685267"/>
                <a:gd name="connsiteX83" fmla="*/ 790909 w 5822102"/>
                <a:gd name="connsiteY83" fmla="*/ 5169078 h 6685267"/>
                <a:gd name="connsiteX84" fmla="*/ 706680 w 5822102"/>
                <a:gd name="connsiteY84" fmla="*/ 5031959 h 6685267"/>
                <a:gd name="connsiteX85" fmla="*/ 619143 w 5822102"/>
                <a:gd name="connsiteY85" fmla="*/ 4897157 h 6685267"/>
                <a:gd name="connsiteX86" fmla="*/ 436465 w 5822102"/>
                <a:gd name="connsiteY86" fmla="*/ 4628710 h 6685267"/>
                <a:gd name="connsiteX87" fmla="*/ 347088 w 5822102"/>
                <a:gd name="connsiteY87" fmla="*/ 4492171 h 6685267"/>
                <a:gd name="connsiteX88" fmla="*/ 262001 w 5822102"/>
                <a:gd name="connsiteY88" fmla="*/ 4352619 h 6685267"/>
                <a:gd name="connsiteX89" fmla="*/ 118679 w 5822102"/>
                <a:gd name="connsiteY89" fmla="*/ 4059853 h 6685267"/>
                <a:gd name="connsiteX90" fmla="*/ 28322 w 5822102"/>
                <a:gd name="connsiteY90" fmla="*/ 3749136 h 6685267"/>
                <a:gd name="connsiteX91" fmla="*/ 0 w 5822102"/>
                <a:gd name="connsiteY91" fmla="*/ 3428922 h 6685267"/>
                <a:gd name="connsiteX92" fmla="*/ 253052 w 5822102"/>
                <a:gd name="connsiteY92" fmla="*/ 2174356 h 6685267"/>
                <a:gd name="connsiteX93" fmla="*/ 389141 w 5822102"/>
                <a:gd name="connsiteY93" fmla="*/ 1877652 h 6685267"/>
                <a:gd name="connsiteX94" fmla="*/ 552079 w 5822102"/>
                <a:gd name="connsiteY94" fmla="*/ 1591834 h 6685267"/>
                <a:gd name="connsiteX95" fmla="*/ 954950 w 5822102"/>
                <a:gd name="connsiteY95" fmla="*/ 1061773 h 6685267"/>
                <a:gd name="connsiteX96" fmla="*/ 1192922 w 5822102"/>
                <a:gd name="connsiteY96" fmla="*/ 822626 h 6685267"/>
                <a:gd name="connsiteX97" fmla="*/ 1255939 w 5822102"/>
                <a:gd name="connsiteY97" fmla="*/ 765880 h 6685267"/>
                <a:gd name="connsiteX98" fmla="*/ 1320183 w 5822102"/>
                <a:gd name="connsiteY98" fmla="*/ 710291 h 6685267"/>
                <a:gd name="connsiteX99" fmla="*/ 1452961 w 5822102"/>
                <a:gd name="connsiteY99" fmla="*/ 603514 h 6685267"/>
                <a:gd name="connsiteX100" fmla="*/ 2033360 w 5822102"/>
                <a:gd name="connsiteY100" fmla="*/ 235818 h 6685267"/>
                <a:gd name="connsiteX101" fmla="*/ 2512513 w 5822102"/>
                <a:gd name="connsiteY101" fmla="*/ 30012 h 668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822102" h="6685267">
                  <a:moveTo>
                    <a:pt x="2605444" y="0"/>
                  </a:moveTo>
                  <a:lnTo>
                    <a:pt x="4757391" y="0"/>
                  </a:lnTo>
                  <a:lnTo>
                    <a:pt x="4913680" y="56274"/>
                  </a:lnTo>
                  <a:cubicBezTo>
                    <a:pt x="5074659" y="119278"/>
                    <a:pt x="5229483" y="195083"/>
                    <a:pt x="5376238" y="282027"/>
                  </a:cubicBezTo>
                  <a:cubicBezTo>
                    <a:pt x="5474014" y="340105"/>
                    <a:pt x="5568080" y="403280"/>
                    <a:pt x="5658024" y="471014"/>
                  </a:cubicBezTo>
                  <a:lnTo>
                    <a:pt x="5822102" y="609109"/>
                  </a:lnTo>
                  <a:lnTo>
                    <a:pt x="5822102" y="760697"/>
                  </a:lnTo>
                  <a:lnTo>
                    <a:pt x="5707785" y="666601"/>
                  </a:lnTo>
                  <a:cubicBezTo>
                    <a:pt x="5665273" y="633682"/>
                    <a:pt x="5621749" y="602008"/>
                    <a:pt x="5577306" y="571666"/>
                  </a:cubicBezTo>
                  <a:cubicBezTo>
                    <a:pt x="5487929" y="511562"/>
                    <a:pt x="5395118" y="456089"/>
                    <a:pt x="5298630" y="407449"/>
                  </a:cubicBezTo>
                  <a:cubicBezTo>
                    <a:pt x="5106266" y="309010"/>
                    <a:pt x="4901153" y="235355"/>
                    <a:pt x="4690768" y="184979"/>
                  </a:cubicBezTo>
                  <a:cubicBezTo>
                    <a:pt x="4480382" y="134486"/>
                    <a:pt x="4264724" y="106807"/>
                    <a:pt x="4048577" y="99280"/>
                  </a:cubicBezTo>
                  <a:cubicBezTo>
                    <a:pt x="3832182" y="90709"/>
                    <a:pt x="3617997" y="102290"/>
                    <a:pt x="3405404" y="131937"/>
                  </a:cubicBezTo>
                  <a:cubicBezTo>
                    <a:pt x="3299353" y="147340"/>
                    <a:pt x="3193915" y="166449"/>
                    <a:pt x="3089702" y="190190"/>
                  </a:cubicBezTo>
                  <a:cubicBezTo>
                    <a:pt x="2985491" y="214278"/>
                    <a:pt x="2882137" y="241725"/>
                    <a:pt x="2780132" y="273457"/>
                  </a:cubicBezTo>
                  <a:cubicBezTo>
                    <a:pt x="2678126" y="305073"/>
                    <a:pt x="2577348" y="340510"/>
                    <a:pt x="2478040" y="379654"/>
                  </a:cubicBezTo>
                  <a:cubicBezTo>
                    <a:pt x="2378854" y="418914"/>
                    <a:pt x="2281017" y="461763"/>
                    <a:pt x="2184897" y="507972"/>
                  </a:cubicBezTo>
                  <a:cubicBezTo>
                    <a:pt x="1992657" y="600271"/>
                    <a:pt x="1806791" y="705542"/>
                    <a:pt x="1629141" y="823205"/>
                  </a:cubicBezTo>
                  <a:cubicBezTo>
                    <a:pt x="1584882" y="852736"/>
                    <a:pt x="1540745" y="882731"/>
                    <a:pt x="1497711" y="914000"/>
                  </a:cubicBezTo>
                  <a:cubicBezTo>
                    <a:pt x="1475888" y="929286"/>
                    <a:pt x="1454555" y="945153"/>
                    <a:pt x="1433099" y="960903"/>
                  </a:cubicBezTo>
                  <a:cubicBezTo>
                    <a:pt x="1411521" y="976537"/>
                    <a:pt x="1390311" y="992634"/>
                    <a:pt x="1369346" y="1008963"/>
                  </a:cubicBezTo>
                  <a:cubicBezTo>
                    <a:pt x="1285119" y="1074165"/>
                    <a:pt x="1202730" y="1141797"/>
                    <a:pt x="1123406" y="1212905"/>
                  </a:cubicBezTo>
                  <a:cubicBezTo>
                    <a:pt x="964391" y="1354656"/>
                    <a:pt x="816900" y="1509261"/>
                    <a:pt x="684367" y="1675564"/>
                  </a:cubicBezTo>
                  <a:cubicBezTo>
                    <a:pt x="618161" y="1758716"/>
                    <a:pt x="555512" y="1844763"/>
                    <a:pt x="497153" y="1933588"/>
                  </a:cubicBezTo>
                  <a:cubicBezTo>
                    <a:pt x="439775" y="2022877"/>
                    <a:pt x="385584" y="2114367"/>
                    <a:pt x="337770" y="2208983"/>
                  </a:cubicBezTo>
                  <a:cubicBezTo>
                    <a:pt x="325388" y="2232493"/>
                    <a:pt x="313862" y="2256349"/>
                    <a:pt x="302461" y="2280207"/>
                  </a:cubicBezTo>
                  <a:lnTo>
                    <a:pt x="285296" y="2316107"/>
                  </a:lnTo>
                  <a:lnTo>
                    <a:pt x="268991" y="2352355"/>
                  </a:lnTo>
                  <a:cubicBezTo>
                    <a:pt x="258324" y="2376560"/>
                    <a:pt x="247535" y="2400764"/>
                    <a:pt x="237849" y="2425432"/>
                  </a:cubicBezTo>
                  <a:cubicBezTo>
                    <a:pt x="228163" y="2450099"/>
                    <a:pt x="217498" y="2474419"/>
                    <a:pt x="208670" y="2499319"/>
                  </a:cubicBezTo>
                  <a:cubicBezTo>
                    <a:pt x="170909" y="2598219"/>
                    <a:pt x="138908" y="2699206"/>
                    <a:pt x="113775" y="2801929"/>
                  </a:cubicBezTo>
                  <a:cubicBezTo>
                    <a:pt x="62773" y="3006911"/>
                    <a:pt x="36659" y="3217917"/>
                    <a:pt x="36781" y="3428922"/>
                  </a:cubicBezTo>
                  <a:cubicBezTo>
                    <a:pt x="37394" y="3534078"/>
                    <a:pt x="47816" y="3639001"/>
                    <a:pt x="69148" y="3741955"/>
                  </a:cubicBezTo>
                  <a:cubicBezTo>
                    <a:pt x="91585" y="3844679"/>
                    <a:pt x="124074" y="3945202"/>
                    <a:pt x="167966" y="4041323"/>
                  </a:cubicBezTo>
                  <a:cubicBezTo>
                    <a:pt x="178387" y="4065528"/>
                    <a:pt x="190525" y="4089153"/>
                    <a:pt x="202049" y="4112894"/>
                  </a:cubicBezTo>
                  <a:cubicBezTo>
                    <a:pt x="214555" y="4136288"/>
                    <a:pt x="226447" y="4159912"/>
                    <a:pt x="239933" y="4182843"/>
                  </a:cubicBezTo>
                  <a:cubicBezTo>
                    <a:pt x="265680" y="4229167"/>
                    <a:pt x="294368" y="4274101"/>
                    <a:pt x="323916" y="4318456"/>
                  </a:cubicBezTo>
                  <a:cubicBezTo>
                    <a:pt x="353341" y="4362927"/>
                    <a:pt x="384849" y="4406240"/>
                    <a:pt x="416604" y="4449436"/>
                  </a:cubicBezTo>
                  <a:cubicBezTo>
                    <a:pt x="448847" y="4492286"/>
                    <a:pt x="482319" y="4534557"/>
                    <a:pt x="515911" y="4576711"/>
                  </a:cubicBezTo>
                  <a:cubicBezTo>
                    <a:pt x="583219" y="4661137"/>
                    <a:pt x="653594" y="4743825"/>
                    <a:pt x="722619" y="4828482"/>
                  </a:cubicBezTo>
                  <a:cubicBezTo>
                    <a:pt x="757315" y="4870637"/>
                    <a:pt x="791889" y="4913138"/>
                    <a:pt x="825972" y="4956104"/>
                  </a:cubicBezTo>
                  <a:cubicBezTo>
                    <a:pt x="859934" y="4998722"/>
                    <a:pt x="893649" y="5044004"/>
                    <a:pt x="926506" y="5085347"/>
                  </a:cubicBezTo>
                  <a:cubicBezTo>
                    <a:pt x="959119" y="5127734"/>
                    <a:pt x="993324" y="5168847"/>
                    <a:pt x="1027040" y="5210191"/>
                  </a:cubicBezTo>
                  <a:cubicBezTo>
                    <a:pt x="1061737" y="5250840"/>
                    <a:pt x="1096188" y="5291488"/>
                    <a:pt x="1132110" y="5330748"/>
                  </a:cubicBezTo>
                  <a:cubicBezTo>
                    <a:pt x="1203465" y="5409731"/>
                    <a:pt x="1277639" y="5485818"/>
                    <a:pt x="1354880" y="5558083"/>
                  </a:cubicBezTo>
                  <a:cubicBezTo>
                    <a:pt x="1509603" y="5702266"/>
                    <a:pt x="1676588" y="5830930"/>
                    <a:pt x="1855220" y="5937591"/>
                  </a:cubicBezTo>
                  <a:cubicBezTo>
                    <a:pt x="1944720" y="5990632"/>
                    <a:pt x="2036549" y="6039272"/>
                    <a:pt x="2131810" y="6080268"/>
                  </a:cubicBezTo>
                  <a:cubicBezTo>
                    <a:pt x="2226460" y="6122423"/>
                    <a:pt x="2324173" y="6157977"/>
                    <a:pt x="2423726" y="6188087"/>
                  </a:cubicBezTo>
                  <a:cubicBezTo>
                    <a:pt x="2523280" y="6218313"/>
                    <a:pt x="2624794" y="6242749"/>
                    <a:pt x="2727780" y="6262552"/>
                  </a:cubicBezTo>
                  <a:cubicBezTo>
                    <a:pt x="2830890" y="6282008"/>
                    <a:pt x="2935714" y="6295326"/>
                    <a:pt x="3041276" y="6304245"/>
                  </a:cubicBezTo>
                  <a:cubicBezTo>
                    <a:pt x="3146836" y="6313277"/>
                    <a:pt x="3253499" y="6317215"/>
                    <a:pt x="3360532" y="6317331"/>
                  </a:cubicBezTo>
                  <a:cubicBezTo>
                    <a:pt x="3387259" y="6317331"/>
                    <a:pt x="3414354" y="6317794"/>
                    <a:pt x="3439855" y="6316751"/>
                  </a:cubicBezTo>
                  <a:lnTo>
                    <a:pt x="3478721" y="6315826"/>
                  </a:lnTo>
                  <a:lnTo>
                    <a:pt x="3517463" y="6313971"/>
                  </a:lnTo>
                  <a:cubicBezTo>
                    <a:pt x="3569078" y="6311772"/>
                    <a:pt x="3620449" y="6306907"/>
                    <a:pt x="3671452" y="6301233"/>
                  </a:cubicBezTo>
                  <a:cubicBezTo>
                    <a:pt x="3875707" y="6277608"/>
                    <a:pt x="4074445" y="6225841"/>
                    <a:pt x="4265460" y="6149638"/>
                  </a:cubicBezTo>
                  <a:cubicBezTo>
                    <a:pt x="4361212" y="6111884"/>
                    <a:pt x="4454636" y="6067065"/>
                    <a:pt x="4546587" y="6018079"/>
                  </a:cubicBezTo>
                  <a:cubicBezTo>
                    <a:pt x="4638662" y="5969322"/>
                    <a:pt x="4729020" y="5915240"/>
                    <a:pt x="4818030" y="5858029"/>
                  </a:cubicBezTo>
                  <a:cubicBezTo>
                    <a:pt x="4907038" y="5800703"/>
                    <a:pt x="4994577" y="5739672"/>
                    <a:pt x="5081870" y="5676903"/>
                  </a:cubicBezTo>
                  <a:cubicBezTo>
                    <a:pt x="5125392" y="5645519"/>
                    <a:pt x="5168794" y="5613324"/>
                    <a:pt x="5212073" y="5581013"/>
                  </a:cubicBezTo>
                  <a:lnTo>
                    <a:pt x="5343625" y="5481533"/>
                  </a:lnTo>
                  <a:cubicBezTo>
                    <a:pt x="5432696" y="5414768"/>
                    <a:pt x="5521951" y="5349452"/>
                    <a:pt x="5610378" y="5284425"/>
                  </a:cubicBezTo>
                  <a:lnTo>
                    <a:pt x="5822102" y="5126414"/>
                  </a:lnTo>
                  <a:lnTo>
                    <a:pt x="5822102" y="5556641"/>
                  </a:lnTo>
                  <a:lnTo>
                    <a:pt x="5576325" y="5749979"/>
                  </a:lnTo>
                  <a:lnTo>
                    <a:pt x="5447715" y="5852818"/>
                  </a:lnTo>
                  <a:cubicBezTo>
                    <a:pt x="5403945" y="5887445"/>
                    <a:pt x="5359932" y="5922073"/>
                    <a:pt x="5315059" y="5956236"/>
                  </a:cubicBezTo>
                  <a:cubicBezTo>
                    <a:pt x="5225682" y="6024680"/>
                    <a:pt x="5133976" y="6091734"/>
                    <a:pt x="5038468" y="6155776"/>
                  </a:cubicBezTo>
                  <a:cubicBezTo>
                    <a:pt x="4943084" y="6219703"/>
                    <a:pt x="4845002" y="6281777"/>
                    <a:pt x="4741892" y="6338292"/>
                  </a:cubicBezTo>
                  <a:cubicBezTo>
                    <a:pt x="4638784" y="6394692"/>
                    <a:pt x="4532120" y="6447038"/>
                    <a:pt x="4420920" y="6492203"/>
                  </a:cubicBezTo>
                  <a:cubicBezTo>
                    <a:pt x="4199255" y="6583693"/>
                    <a:pt x="3959813" y="6644840"/>
                    <a:pt x="3717672" y="6670434"/>
                  </a:cubicBezTo>
                  <a:cubicBezTo>
                    <a:pt x="3657106" y="6676456"/>
                    <a:pt x="3596419" y="6681321"/>
                    <a:pt x="3535853" y="6683289"/>
                  </a:cubicBezTo>
                  <a:lnTo>
                    <a:pt x="3490367" y="6684910"/>
                  </a:lnTo>
                  <a:lnTo>
                    <a:pt x="3445005" y="6685142"/>
                  </a:lnTo>
                  <a:cubicBezTo>
                    <a:pt x="3414354" y="6685605"/>
                    <a:pt x="3385297" y="6684679"/>
                    <a:pt x="3355872" y="6684100"/>
                  </a:cubicBezTo>
                  <a:cubicBezTo>
                    <a:pt x="3297146" y="6683405"/>
                    <a:pt x="3238052" y="6680047"/>
                    <a:pt x="3179203" y="6677150"/>
                  </a:cubicBezTo>
                  <a:cubicBezTo>
                    <a:pt x="3120232" y="6672519"/>
                    <a:pt x="3061259" y="6668233"/>
                    <a:pt x="3002410" y="6661169"/>
                  </a:cubicBezTo>
                  <a:cubicBezTo>
                    <a:pt x="2884589" y="6647851"/>
                    <a:pt x="2766891" y="6629669"/>
                    <a:pt x="2650296" y="6604191"/>
                  </a:cubicBezTo>
                  <a:cubicBezTo>
                    <a:pt x="2533702" y="6578713"/>
                    <a:pt x="2418456" y="6545938"/>
                    <a:pt x="2306028" y="6505869"/>
                  </a:cubicBezTo>
                  <a:cubicBezTo>
                    <a:pt x="2193602" y="6465683"/>
                    <a:pt x="2084118" y="6417738"/>
                    <a:pt x="1978803" y="6363307"/>
                  </a:cubicBezTo>
                  <a:cubicBezTo>
                    <a:pt x="1873855" y="6308066"/>
                    <a:pt x="1773077" y="6246340"/>
                    <a:pt x="1678428" y="6177779"/>
                  </a:cubicBezTo>
                  <a:cubicBezTo>
                    <a:pt x="1488393" y="6041356"/>
                    <a:pt x="1321900" y="5881423"/>
                    <a:pt x="1175880" y="5710373"/>
                  </a:cubicBezTo>
                  <a:cubicBezTo>
                    <a:pt x="1103177" y="5624441"/>
                    <a:pt x="1035501" y="5535732"/>
                    <a:pt x="971502" y="5445399"/>
                  </a:cubicBezTo>
                  <a:cubicBezTo>
                    <a:pt x="907380" y="5355069"/>
                    <a:pt x="847550" y="5262768"/>
                    <a:pt x="790909" y="5169078"/>
                  </a:cubicBezTo>
                  <a:cubicBezTo>
                    <a:pt x="761974" y="5121712"/>
                    <a:pt x="735492" y="5077357"/>
                    <a:pt x="706680" y="5031959"/>
                  </a:cubicBezTo>
                  <a:cubicBezTo>
                    <a:pt x="678114" y="4986910"/>
                    <a:pt x="649058" y="4941860"/>
                    <a:pt x="619143" y="4897157"/>
                  </a:cubicBezTo>
                  <a:lnTo>
                    <a:pt x="436465" y="4628710"/>
                  </a:lnTo>
                  <a:cubicBezTo>
                    <a:pt x="406182" y="4583544"/>
                    <a:pt x="376267" y="4538147"/>
                    <a:pt x="347088" y="4492171"/>
                  </a:cubicBezTo>
                  <a:cubicBezTo>
                    <a:pt x="317908" y="4446194"/>
                    <a:pt x="288974" y="4400102"/>
                    <a:pt x="262001" y="4352619"/>
                  </a:cubicBezTo>
                  <a:cubicBezTo>
                    <a:pt x="207934" y="4258119"/>
                    <a:pt x="158280" y="4160840"/>
                    <a:pt x="118679" y="4059853"/>
                  </a:cubicBezTo>
                  <a:cubicBezTo>
                    <a:pt x="78343" y="3959214"/>
                    <a:pt x="48429" y="3854870"/>
                    <a:pt x="28322" y="3749136"/>
                  </a:cubicBezTo>
                  <a:cubicBezTo>
                    <a:pt x="9073" y="3643402"/>
                    <a:pt x="0" y="3536046"/>
                    <a:pt x="0" y="3428922"/>
                  </a:cubicBezTo>
                  <a:cubicBezTo>
                    <a:pt x="1594" y="3001816"/>
                    <a:pt x="89010" y="2575868"/>
                    <a:pt x="253052" y="2174356"/>
                  </a:cubicBezTo>
                  <a:cubicBezTo>
                    <a:pt x="294246" y="2074066"/>
                    <a:pt x="338873" y="1974700"/>
                    <a:pt x="389141" y="1877652"/>
                  </a:cubicBezTo>
                  <a:cubicBezTo>
                    <a:pt x="438672" y="1780256"/>
                    <a:pt x="493230" y="1684945"/>
                    <a:pt x="552079" y="1591834"/>
                  </a:cubicBezTo>
                  <a:cubicBezTo>
                    <a:pt x="669900" y="1405728"/>
                    <a:pt x="804394" y="1227729"/>
                    <a:pt x="954950" y="1061773"/>
                  </a:cubicBezTo>
                  <a:cubicBezTo>
                    <a:pt x="1030597" y="979085"/>
                    <a:pt x="1109552" y="898829"/>
                    <a:pt x="1192922" y="822626"/>
                  </a:cubicBezTo>
                  <a:cubicBezTo>
                    <a:pt x="1213642" y="803402"/>
                    <a:pt x="1234483" y="784409"/>
                    <a:pt x="1255939" y="765880"/>
                  </a:cubicBezTo>
                  <a:cubicBezTo>
                    <a:pt x="1277273" y="747234"/>
                    <a:pt x="1298237" y="728241"/>
                    <a:pt x="1320183" y="710291"/>
                  </a:cubicBezTo>
                  <a:cubicBezTo>
                    <a:pt x="1363585" y="673811"/>
                    <a:pt x="1408088" y="638489"/>
                    <a:pt x="1452961" y="603514"/>
                  </a:cubicBezTo>
                  <a:cubicBezTo>
                    <a:pt x="1633310" y="464543"/>
                    <a:pt x="1828125" y="341437"/>
                    <a:pt x="2033360" y="235818"/>
                  </a:cubicBezTo>
                  <a:cubicBezTo>
                    <a:pt x="2187242" y="156561"/>
                    <a:pt x="2347554" y="87597"/>
                    <a:pt x="2512513" y="3001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5102EBE-A80F-4CFF-B1DD-941EF9728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04998" y="98659"/>
              <a:ext cx="5774333" cy="6315453"/>
            </a:xfrm>
            <a:custGeom>
              <a:avLst/>
              <a:gdLst>
                <a:gd name="connsiteX0" fmla="*/ 3707237 w 5774333"/>
                <a:gd name="connsiteY0" fmla="*/ 1489 h 6315453"/>
                <a:gd name="connsiteX1" fmla="*/ 4037665 w 5774333"/>
                <a:gd name="connsiteY1" fmla="*/ 6121 h 6315453"/>
                <a:gd name="connsiteX2" fmla="*/ 4692239 w 5774333"/>
                <a:gd name="connsiteY2" fmla="*/ 102128 h 6315453"/>
                <a:gd name="connsiteX3" fmla="*/ 5315059 w 5774333"/>
                <a:gd name="connsiteY3" fmla="*/ 324945 h 6315453"/>
                <a:gd name="connsiteX4" fmla="*/ 5738325 w 5774333"/>
                <a:gd name="connsiteY4" fmla="*/ 578286 h 6315453"/>
                <a:gd name="connsiteX5" fmla="*/ 5774333 w 5774333"/>
                <a:gd name="connsiteY5" fmla="*/ 606551 h 6315453"/>
                <a:gd name="connsiteX6" fmla="*/ 5774333 w 5774333"/>
                <a:gd name="connsiteY6" fmla="*/ 975490 h 6315453"/>
                <a:gd name="connsiteX7" fmla="*/ 5676001 w 5774333"/>
                <a:gd name="connsiteY7" fmla="*/ 889749 h 6315453"/>
                <a:gd name="connsiteX8" fmla="*/ 5177132 w 5774333"/>
                <a:gd name="connsiteY8" fmla="*/ 581926 h 6315453"/>
                <a:gd name="connsiteX9" fmla="*/ 4615735 w 5774333"/>
                <a:gd name="connsiteY9" fmla="*/ 388640 h 6315453"/>
                <a:gd name="connsiteX10" fmla="*/ 4020010 w 5774333"/>
                <a:gd name="connsiteY10" fmla="*/ 308500 h 6315453"/>
                <a:gd name="connsiteX11" fmla="*/ 3416315 w 5774333"/>
                <a:gd name="connsiteY11" fmla="*/ 328882 h 6315453"/>
                <a:gd name="connsiteX12" fmla="*/ 2823779 w 5774333"/>
                <a:gd name="connsiteY12" fmla="*/ 446545 h 6315453"/>
                <a:gd name="connsiteX13" fmla="*/ 2256987 w 5774333"/>
                <a:gd name="connsiteY13" fmla="*/ 651296 h 6315453"/>
                <a:gd name="connsiteX14" fmla="*/ 1244169 w 5774333"/>
                <a:gd name="connsiteY14" fmla="*/ 1280374 h 6315453"/>
                <a:gd name="connsiteX15" fmla="*/ 830141 w 5774333"/>
                <a:gd name="connsiteY15" fmla="*/ 1700184 h 6315453"/>
                <a:gd name="connsiteX16" fmla="*/ 502792 w 5774333"/>
                <a:gd name="connsiteY16" fmla="*/ 2182300 h 6315453"/>
                <a:gd name="connsiteX17" fmla="*/ 280637 w 5774333"/>
                <a:gd name="connsiteY17" fmla="*/ 2715256 h 6315453"/>
                <a:gd name="connsiteX18" fmla="*/ 199843 w 5774333"/>
                <a:gd name="connsiteY18" fmla="*/ 3283418 h 6315453"/>
                <a:gd name="connsiteX19" fmla="*/ 233926 w 5774333"/>
                <a:gd name="connsiteY19" fmla="*/ 3561593 h 6315453"/>
                <a:gd name="connsiteX20" fmla="*/ 334582 w 5774333"/>
                <a:gd name="connsiteY20" fmla="*/ 3821816 h 6315453"/>
                <a:gd name="connsiteX21" fmla="*/ 404834 w 5774333"/>
                <a:gd name="connsiteY21" fmla="*/ 3944343 h 6315453"/>
                <a:gd name="connsiteX22" fmla="*/ 485506 w 5774333"/>
                <a:gd name="connsiteY22" fmla="*/ 4062932 h 6315453"/>
                <a:gd name="connsiteX23" fmla="*/ 671861 w 5774333"/>
                <a:gd name="connsiteY23" fmla="*/ 4292120 h 6315453"/>
                <a:gd name="connsiteX24" fmla="*/ 873542 w 5774333"/>
                <a:gd name="connsiteY24" fmla="*/ 4523044 h 6315453"/>
                <a:gd name="connsiteX25" fmla="*/ 973831 w 5774333"/>
                <a:gd name="connsiteY25" fmla="*/ 4643601 h 6315453"/>
                <a:gd name="connsiteX26" fmla="*/ 1022014 w 5774333"/>
                <a:gd name="connsiteY26" fmla="*/ 4702780 h 6315453"/>
                <a:gd name="connsiteX27" fmla="*/ 1069215 w 5774333"/>
                <a:gd name="connsiteY27" fmla="*/ 4759411 h 6315453"/>
                <a:gd name="connsiteX28" fmla="*/ 1474784 w 5774333"/>
                <a:gd name="connsiteY28" fmla="*/ 5177948 h 6315453"/>
                <a:gd name="connsiteX29" fmla="*/ 1690442 w 5774333"/>
                <a:gd name="connsiteY29" fmla="*/ 5366255 h 6315453"/>
                <a:gd name="connsiteX30" fmla="*/ 1916276 w 5774333"/>
                <a:gd name="connsiteY30" fmla="*/ 5539852 h 6315453"/>
                <a:gd name="connsiteX31" fmla="*/ 2420784 w 5774333"/>
                <a:gd name="connsiteY31" fmla="*/ 5814437 h 6315453"/>
                <a:gd name="connsiteX32" fmla="*/ 2703015 w 5774333"/>
                <a:gd name="connsiteY32" fmla="*/ 5892029 h 6315453"/>
                <a:gd name="connsiteX33" fmla="*/ 2775350 w 5774333"/>
                <a:gd name="connsiteY33" fmla="*/ 5905695 h 6315453"/>
                <a:gd name="connsiteX34" fmla="*/ 2848299 w 5774333"/>
                <a:gd name="connsiteY34" fmla="*/ 5917161 h 6315453"/>
                <a:gd name="connsiteX35" fmla="*/ 2995544 w 5774333"/>
                <a:gd name="connsiteY35" fmla="*/ 5933605 h 6315453"/>
                <a:gd name="connsiteX36" fmla="*/ 3069596 w 5774333"/>
                <a:gd name="connsiteY36" fmla="*/ 5938933 h 6315453"/>
                <a:gd name="connsiteX37" fmla="*/ 3143894 w 5774333"/>
                <a:gd name="connsiteY37" fmla="*/ 5942639 h 6315453"/>
                <a:gd name="connsiteX38" fmla="*/ 3218436 w 5774333"/>
                <a:gd name="connsiteY38" fmla="*/ 5944260 h 6315453"/>
                <a:gd name="connsiteX39" fmla="*/ 3293101 w 5774333"/>
                <a:gd name="connsiteY39" fmla="*/ 5943913 h 6315453"/>
                <a:gd name="connsiteX40" fmla="*/ 3330494 w 5774333"/>
                <a:gd name="connsiteY40" fmla="*/ 5943565 h 6315453"/>
                <a:gd name="connsiteX41" fmla="*/ 3366540 w 5774333"/>
                <a:gd name="connsiteY41" fmla="*/ 5942059 h 6315453"/>
                <a:gd name="connsiteX42" fmla="*/ 3402462 w 5774333"/>
                <a:gd name="connsiteY42" fmla="*/ 5940323 h 6315453"/>
                <a:gd name="connsiteX43" fmla="*/ 3438262 w 5774333"/>
                <a:gd name="connsiteY43" fmla="*/ 5937543 h 6315453"/>
                <a:gd name="connsiteX44" fmla="*/ 3580236 w 5774333"/>
                <a:gd name="connsiteY44" fmla="*/ 5920982 h 6315453"/>
                <a:gd name="connsiteX45" fmla="*/ 4121034 w 5774333"/>
                <a:gd name="connsiteY45" fmla="*/ 5753290 h 6315453"/>
                <a:gd name="connsiteX46" fmla="*/ 4620639 w 5774333"/>
                <a:gd name="connsiteY46" fmla="*/ 5459364 h 6315453"/>
                <a:gd name="connsiteX47" fmla="*/ 4741771 w 5774333"/>
                <a:gd name="connsiteY47" fmla="*/ 5372971 h 6315453"/>
                <a:gd name="connsiteX48" fmla="*/ 4862901 w 5774333"/>
                <a:gd name="connsiteY48" fmla="*/ 5283682 h 6315453"/>
                <a:gd name="connsiteX49" fmla="*/ 5108229 w 5774333"/>
                <a:gd name="connsiteY49" fmla="*/ 5098386 h 6315453"/>
                <a:gd name="connsiteX50" fmla="*/ 5612493 w 5774333"/>
                <a:gd name="connsiteY50" fmla="*/ 4739724 h 6315453"/>
                <a:gd name="connsiteX51" fmla="*/ 5774333 w 5774333"/>
                <a:gd name="connsiteY51" fmla="*/ 4623488 h 6315453"/>
                <a:gd name="connsiteX52" fmla="*/ 5774333 w 5774333"/>
                <a:gd name="connsiteY52" fmla="*/ 5232926 h 6315453"/>
                <a:gd name="connsiteX53" fmla="*/ 5676492 w 5774333"/>
                <a:gd name="connsiteY53" fmla="*/ 5306859 h 6315453"/>
                <a:gd name="connsiteX54" fmla="*/ 5426260 w 5774333"/>
                <a:gd name="connsiteY54" fmla="*/ 5486233 h 6315453"/>
                <a:gd name="connsiteX55" fmla="*/ 5300225 w 5774333"/>
                <a:gd name="connsiteY55" fmla="*/ 5576217 h 6315453"/>
                <a:gd name="connsiteX56" fmla="*/ 5170757 w 5774333"/>
                <a:gd name="connsiteY56" fmla="*/ 5666780 h 6315453"/>
                <a:gd name="connsiteX57" fmla="*/ 5038100 w 5774333"/>
                <a:gd name="connsiteY57" fmla="*/ 5756185 h 6315453"/>
                <a:gd name="connsiteX58" fmla="*/ 4901276 w 5774333"/>
                <a:gd name="connsiteY58" fmla="*/ 5843043 h 6315453"/>
                <a:gd name="connsiteX59" fmla="*/ 4614019 w 5774333"/>
                <a:gd name="connsiteY59" fmla="*/ 6006103 h 6315453"/>
                <a:gd name="connsiteX60" fmla="*/ 4305061 w 5774333"/>
                <a:gd name="connsiteY60" fmla="*/ 6144726 h 6315453"/>
                <a:gd name="connsiteX61" fmla="*/ 3632710 w 5774333"/>
                <a:gd name="connsiteY61" fmla="*/ 6304196 h 6315453"/>
                <a:gd name="connsiteX62" fmla="*/ 3459594 w 5774333"/>
                <a:gd name="connsiteY62" fmla="*/ 6314504 h 6315453"/>
                <a:gd name="connsiteX63" fmla="*/ 3416315 w 5774333"/>
                <a:gd name="connsiteY63" fmla="*/ 6315429 h 6315453"/>
                <a:gd name="connsiteX64" fmla="*/ 3373159 w 5774333"/>
                <a:gd name="connsiteY64" fmla="*/ 6315198 h 6315453"/>
                <a:gd name="connsiteX65" fmla="*/ 3330127 w 5774333"/>
                <a:gd name="connsiteY65" fmla="*/ 6314735 h 6315453"/>
                <a:gd name="connsiteX66" fmla="*/ 3288320 w 5774333"/>
                <a:gd name="connsiteY66" fmla="*/ 6313230 h 6315453"/>
                <a:gd name="connsiteX67" fmla="*/ 2954350 w 5774333"/>
                <a:gd name="connsiteY67" fmla="*/ 6288098 h 6315453"/>
                <a:gd name="connsiteX68" fmla="*/ 2622466 w 5774333"/>
                <a:gd name="connsiteY68" fmla="*/ 6232742 h 6315453"/>
                <a:gd name="connsiteX69" fmla="*/ 2296466 w 5774333"/>
                <a:gd name="connsiteY69" fmla="*/ 6146001 h 6315453"/>
                <a:gd name="connsiteX70" fmla="*/ 1672419 w 5774333"/>
                <a:gd name="connsiteY70" fmla="*/ 5885197 h 6315453"/>
                <a:gd name="connsiteX71" fmla="*/ 1146578 w 5774333"/>
                <a:gd name="connsiteY71" fmla="*/ 5479168 h 6315453"/>
                <a:gd name="connsiteX72" fmla="*/ 933372 w 5774333"/>
                <a:gd name="connsiteY72" fmla="*/ 5234810 h 6315453"/>
                <a:gd name="connsiteX73" fmla="*/ 747140 w 5774333"/>
                <a:gd name="connsiteY73" fmla="*/ 4976091 h 6315453"/>
                <a:gd name="connsiteX74" fmla="*/ 703616 w 5774333"/>
                <a:gd name="connsiteY74" fmla="*/ 4910196 h 6315453"/>
                <a:gd name="connsiteX75" fmla="*/ 662053 w 5774333"/>
                <a:gd name="connsiteY75" fmla="*/ 4846269 h 6315453"/>
                <a:gd name="connsiteX76" fmla="*/ 580033 w 5774333"/>
                <a:gd name="connsiteY76" fmla="*/ 4722352 h 6315453"/>
                <a:gd name="connsiteX77" fmla="*/ 410105 w 5774333"/>
                <a:gd name="connsiteY77" fmla="*/ 4469193 h 6315453"/>
                <a:gd name="connsiteX78" fmla="*/ 244224 w 5774333"/>
                <a:gd name="connsiteY78" fmla="*/ 4201556 h 6315453"/>
                <a:gd name="connsiteX79" fmla="*/ 169437 w 5774333"/>
                <a:gd name="connsiteY79" fmla="*/ 4059690 h 6315453"/>
                <a:gd name="connsiteX80" fmla="*/ 105929 w 5774333"/>
                <a:gd name="connsiteY80" fmla="*/ 3911221 h 6315453"/>
                <a:gd name="connsiteX81" fmla="*/ 57256 w 5774333"/>
                <a:gd name="connsiteY81" fmla="*/ 3757195 h 6315453"/>
                <a:gd name="connsiteX82" fmla="*/ 39111 w 5774333"/>
                <a:gd name="connsiteY82" fmla="*/ 3678677 h 6315453"/>
                <a:gd name="connsiteX83" fmla="*/ 31142 w 5774333"/>
                <a:gd name="connsiteY83" fmla="*/ 3639300 h 6315453"/>
                <a:gd name="connsiteX84" fmla="*/ 24521 w 5774333"/>
                <a:gd name="connsiteY84" fmla="*/ 3599809 h 6315453"/>
                <a:gd name="connsiteX85" fmla="*/ 0 w 5774333"/>
                <a:gd name="connsiteY85" fmla="*/ 3283418 h 6315453"/>
                <a:gd name="connsiteX86" fmla="*/ 68045 w 5774333"/>
                <a:gd name="connsiteY86" fmla="*/ 2666963 h 6315453"/>
                <a:gd name="connsiteX87" fmla="*/ 272546 w 5774333"/>
                <a:gd name="connsiteY87" fmla="*/ 2076334 h 6315453"/>
                <a:gd name="connsiteX88" fmla="*/ 1039300 w 5774333"/>
                <a:gd name="connsiteY88" fmla="*/ 1073307 h 6315453"/>
                <a:gd name="connsiteX89" fmla="*/ 1547733 w 5774333"/>
                <a:gd name="connsiteY89" fmla="*/ 680365 h 6315453"/>
                <a:gd name="connsiteX90" fmla="*/ 2115995 w 5774333"/>
                <a:gd name="connsiteY90" fmla="*/ 368373 h 6315453"/>
                <a:gd name="connsiteX91" fmla="*/ 3377451 w 5774333"/>
                <a:gd name="connsiteY91" fmla="*/ 24304 h 6315453"/>
                <a:gd name="connsiteX92" fmla="*/ 3707237 w 5774333"/>
                <a:gd name="connsiteY92" fmla="*/ 1489 h 6315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74333" h="6315453">
                  <a:moveTo>
                    <a:pt x="3707237" y="1489"/>
                  </a:moveTo>
                  <a:cubicBezTo>
                    <a:pt x="3817502" y="-1522"/>
                    <a:pt x="3927875" y="41"/>
                    <a:pt x="4037665" y="6121"/>
                  </a:cubicBezTo>
                  <a:cubicBezTo>
                    <a:pt x="4257614" y="18745"/>
                    <a:pt x="4477439" y="49665"/>
                    <a:pt x="4692239" y="102128"/>
                  </a:cubicBezTo>
                  <a:cubicBezTo>
                    <a:pt x="4907039" y="154474"/>
                    <a:pt x="5116811" y="228592"/>
                    <a:pt x="5315059" y="324945"/>
                  </a:cubicBezTo>
                  <a:cubicBezTo>
                    <a:pt x="5463562" y="397211"/>
                    <a:pt x="5606133" y="481527"/>
                    <a:pt x="5738325" y="578286"/>
                  </a:cubicBezTo>
                  <a:lnTo>
                    <a:pt x="5774333" y="606551"/>
                  </a:lnTo>
                  <a:lnTo>
                    <a:pt x="5774333" y="975490"/>
                  </a:lnTo>
                  <a:lnTo>
                    <a:pt x="5676001" y="889749"/>
                  </a:lnTo>
                  <a:cubicBezTo>
                    <a:pt x="5522381" y="769886"/>
                    <a:pt x="5355519" y="665657"/>
                    <a:pt x="5177132" y="581926"/>
                  </a:cubicBezTo>
                  <a:cubicBezTo>
                    <a:pt x="4998867" y="497965"/>
                    <a:pt x="4810183" y="433574"/>
                    <a:pt x="4615735" y="388640"/>
                  </a:cubicBezTo>
                  <a:cubicBezTo>
                    <a:pt x="4421289" y="343591"/>
                    <a:pt x="4221446" y="317649"/>
                    <a:pt x="4020010" y="308500"/>
                  </a:cubicBezTo>
                  <a:cubicBezTo>
                    <a:pt x="3818207" y="298887"/>
                    <a:pt x="3616649" y="305257"/>
                    <a:pt x="3416315" y="328882"/>
                  </a:cubicBezTo>
                  <a:cubicBezTo>
                    <a:pt x="3216106" y="352623"/>
                    <a:pt x="3017736" y="392346"/>
                    <a:pt x="2823779" y="446545"/>
                  </a:cubicBezTo>
                  <a:cubicBezTo>
                    <a:pt x="2629699" y="500513"/>
                    <a:pt x="2440401" y="570345"/>
                    <a:pt x="2256987" y="651296"/>
                  </a:cubicBezTo>
                  <a:cubicBezTo>
                    <a:pt x="1889058" y="811461"/>
                    <a:pt x="1545527" y="1023856"/>
                    <a:pt x="1244169" y="1280374"/>
                  </a:cubicBezTo>
                  <a:cubicBezTo>
                    <a:pt x="1093982" y="1409039"/>
                    <a:pt x="954828" y="1549400"/>
                    <a:pt x="830141" y="1700184"/>
                  </a:cubicBezTo>
                  <a:cubicBezTo>
                    <a:pt x="705209" y="1850736"/>
                    <a:pt x="594989" y="2012176"/>
                    <a:pt x="502792" y="2182300"/>
                  </a:cubicBezTo>
                  <a:cubicBezTo>
                    <a:pt x="410595" y="2352308"/>
                    <a:pt x="333847" y="2530307"/>
                    <a:pt x="280637" y="2715256"/>
                  </a:cubicBezTo>
                  <a:cubicBezTo>
                    <a:pt x="227306" y="2899741"/>
                    <a:pt x="199719" y="3091521"/>
                    <a:pt x="199843" y="3283418"/>
                  </a:cubicBezTo>
                  <a:cubicBezTo>
                    <a:pt x="200946" y="3377687"/>
                    <a:pt x="210754" y="3471261"/>
                    <a:pt x="233926" y="3561593"/>
                  </a:cubicBezTo>
                  <a:cubicBezTo>
                    <a:pt x="256730" y="3652040"/>
                    <a:pt x="292162" y="3738550"/>
                    <a:pt x="334582" y="3821816"/>
                  </a:cubicBezTo>
                  <a:cubicBezTo>
                    <a:pt x="356038" y="3863392"/>
                    <a:pt x="379823" y="3904157"/>
                    <a:pt x="404834" y="3944343"/>
                  </a:cubicBezTo>
                  <a:cubicBezTo>
                    <a:pt x="430212" y="3984413"/>
                    <a:pt x="457308" y="4023905"/>
                    <a:pt x="485506" y="4062932"/>
                  </a:cubicBezTo>
                  <a:cubicBezTo>
                    <a:pt x="542639" y="4140757"/>
                    <a:pt x="606146" y="4216265"/>
                    <a:pt x="671861" y="4292120"/>
                  </a:cubicBezTo>
                  <a:cubicBezTo>
                    <a:pt x="737576" y="4368091"/>
                    <a:pt x="806234" y="4444062"/>
                    <a:pt x="873542" y="4523044"/>
                  </a:cubicBezTo>
                  <a:cubicBezTo>
                    <a:pt x="907258" y="4562419"/>
                    <a:pt x="940606" y="4602721"/>
                    <a:pt x="973831" y="4643601"/>
                  </a:cubicBezTo>
                  <a:lnTo>
                    <a:pt x="1022014" y="4702780"/>
                  </a:lnTo>
                  <a:cubicBezTo>
                    <a:pt x="1037829" y="4721658"/>
                    <a:pt x="1052910" y="4740998"/>
                    <a:pt x="1069215" y="4759411"/>
                  </a:cubicBezTo>
                  <a:cubicBezTo>
                    <a:pt x="1196477" y="4909269"/>
                    <a:pt x="1334527" y="5047199"/>
                    <a:pt x="1474784" y="5177948"/>
                  </a:cubicBezTo>
                  <a:cubicBezTo>
                    <a:pt x="1545281" y="5243033"/>
                    <a:pt x="1617003" y="5305917"/>
                    <a:pt x="1690442" y="5366255"/>
                  </a:cubicBezTo>
                  <a:cubicBezTo>
                    <a:pt x="1763881" y="5426591"/>
                    <a:pt x="1838668" y="5484959"/>
                    <a:pt x="1916276" y="5539852"/>
                  </a:cubicBezTo>
                  <a:cubicBezTo>
                    <a:pt x="2070877" y="5649872"/>
                    <a:pt x="2237617" y="5748194"/>
                    <a:pt x="2420784" y="5814437"/>
                  </a:cubicBezTo>
                  <a:cubicBezTo>
                    <a:pt x="2512124" y="5847559"/>
                    <a:pt x="2606773" y="5872921"/>
                    <a:pt x="2703015" y="5892029"/>
                  </a:cubicBezTo>
                  <a:cubicBezTo>
                    <a:pt x="2727168" y="5896546"/>
                    <a:pt x="2751075" y="5901758"/>
                    <a:pt x="2775350" y="5905695"/>
                  </a:cubicBezTo>
                  <a:lnTo>
                    <a:pt x="2848299" y="5917161"/>
                  </a:lnTo>
                  <a:cubicBezTo>
                    <a:pt x="2897218" y="5923298"/>
                    <a:pt x="2946136" y="5929784"/>
                    <a:pt x="2995544" y="5933605"/>
                  </a:cubicBezTo>
                  <a:cubicBezTo>
                    <a:pt x="3020188" y="5935806"/>
                    <a:pt x="3044831" y="5937891"/>
                    <a:pt x="3069596" y="5938933"/>
                  </a:cubicBezTo>
                  <a:cubicBezTo>
                    <a:pt x="3094362" y="5940090"/>
                    <a:pt x="3119005" y="5941943"/>
                    <a:pt x="3143894" y="5942639"/>
                  </a:cubicBezTo>
                  <a:lnTo>
                    <a:pt x="3218436" y="5944260"/>
                  </a:lnTo>
                  <a:cubicBezTo>
                    <a:pt x="3243201" y="5944838"/>
                    <a:pt x="3268212" y="5944029"/>
                    <a:pt x="3293101" y="5943913"/>
                  </a:cubicBezTo>
                  <a:lnTo>
                    <a:pt x="3330494" y="5943565"/>
                  </a:lnTo>
                  <a:cubicBezTo>
                    <a:pt x="3342632" y="5943218"/>
                    <a:pt x="3354524" y="5942523"/>
                    <a:pt x="3366540" y="5942059"/>
                  </a:cubicBezTo>
                  <a:cubicBezTo>
                    <a:pt x="3378554" y="5941480"/>
                    <a:pt x="3390570" y="5941134"/>
                    <a:pt x="3402462" y="5940323"/>
                  </a:cubicBezTo>
                  <a:lnTo>
                    <a:pt x="3438262" y="5937543"/>
                  </a:lnTo>
                  <a:cubicBezTo>
                    <a:pt x="3485954" y="5933953"/>
                    <a:pt x="3533279" y="5927931"/>
                    <a:pt x="3580236" y="5920982"/>
                  </a:cubicBezTo>
                  <a:cubicBezTo>
                    <a:pt x="3768185" y="5891567"/>
                    <a:pt x="3948901" y="5834010"/>
                    <a:pt x="4121034" y="5753290"/>
                  </a:cubicBezTo>
                  <a:cubicBezTo>
                    <a:pt x="4293782" y="5673497"/>
                    <a:pt x="4458191" y="5571353"/>
                    <a:pt x="4620639" y="5459364"/>
                  </a:cubicBezTo>
                  <a:cubicBezTo>
                    <a:pt x="4661221" y="5431455"/>
                    <a:pt x="4701557" y="5402271"/>
                    <a:pt x="4741771" y="5372971"/>
                  </a:cubicBezTo>
                  <a:cubicBezTo>
                    <a:pt x="4782230" y="5343672"/>
                    <a:pt x="4822566" y="5313908"/>
                    <a:pt x="4862901" y="5283682"/>
                  </a:cubicBezTo>
                  <a:lnTo>
                    <a:pt x="5108229" y="5098386"/>
                  </a:lnTo>
                  <a:cubicBezTo>
                    <a:pt x="5276563" y="4972270"/>
                    <a:pt x="5446489" y="4854838"/>
                    <a:pt x="5612493" y="4739724"/>
                  </a:cubicBezTo>
                  <a:lnTo>
                    <a:pt x="5774333" y="4623488"/>
                  </a:lnTo>
                  <a:lnTo>
                    <a:pt x="5774333" y="5232926"/>
                  </a:lnTo>
                  <a:lnTo>
                    <a:pt x="5676492" y="5306859"/>
                  </a:lnTo>
                  <a:cubicBezTo>
                    <a:pt x="5592693" y="5367905"/>
                    <a:pt x="5508955" y="5427286"/>
                    <a:pt x="5426260" y="5486233"/>
                  </a:cubicBezTo>
                  <a:lnTo>
                    <a:pt x="5300225" y="5576217"/>
                  </a:lnTo>
                  <a:cubicBezTo>
                    <a:pt x="5257559" y="5606443"/>
                    <a:pt x="5214525" y="5636901"/>
                    <a:pt x="5170757" y="5666780"/>
                  </a:cubicBezTo>
                  <a:cubicBezTo>
                    <a:pt x="5127110" y="5696775"/>
                    <a:pt x="5082973" y="5726654"/>
                    <a:pt x="5038100" y="5756185"/>
                  </a:cubicBezTo>
                  <a:cubicBezTo>
                    <a:pt x="4993106" y="5785486"/>
                    <a:pt x="4947743" y="5814553"/>
                    <a:pt x="4901276" y="5843043"/>
                  </a:cubicBezTo>
                  <a:cubicBezTo>
                    <a:pt x="4808835" y="5900136"/>
                    <a:pt x="4713449" y="5955494"/>
                    <a:pt x="4614019" y="6006103"/>
                  </a:cubicBezTo>
                  <a:cubicBezTo>
                    <a:pt x="4514711" y="6056943"/>
                    <a:pt x="4411971" y="6104192"/>
                    <a:pt x="4305061" y="6144726"/>
                  </a:cubicBezTo>
                  <a:cubicBezTo>
                    <a:pt x="4092223" y="6226952"/>
                    <a:pt x="3863569" y="6282424"/>
                    <a:pt x="3632710" y="6304196"/>
                  </a:cubicBezTo>
                  <a:cubicBezTo>
                    <a:pt x="3574964" y="6309408"/>
                    <a:pt x="3517218" y="6313345"/>
                    <a:pt x="3459594" y="6314504"/>
                  </a:cubicBezTo>
                  <a:lnTo>
                    <a:pt x="3416315" y="6315429"/>
                  </a:lnTo>
                  <a:cubicBezTo>
                    <a:pt x="3401971" y="6315546"/>
                    <a:pt x="3387505" y="6315198"/>
                    <a:pt x="3373159" y="6315198"/>
                  </a:cubicBezTo>
                  <a:lnTo>
                    <a:pt x="3330127" y="6314735"/>
                  </a:lnTo>
                  <a:lnTo>
                    <a:pt x="3288320" y="6313230"/>
                  </a:lnTo>
                  <a:cubicBezTo>
                    <a:pt x="3176996" y="6309870"/>
                    <a:pt x="3065428" y="6301533"/>
                    <a:pt x="2954350" y="6288098"/>
                  </a:cubicBezTo>
                  <a:cubicBezTo>
                    <a:pt x="2843150" y="6275360"/>
                    <a:pt x="2732194" y="6257061"/>
                    <a:pt x="2622466" y="6232742"/>
                  </a:cubicBezTo>
                  <a:cubicBezTo>
                    <a:pt x="2512859" y="6208190"/>
                    <a:pt x="2404110" y="6179122"/>
                    <a:pt x="2296466" y="6146001"/>
                  </a:cubicBezTo>
                  <a:cubicBezTo>
                    <a:pt x="2081544" y="6079179"/>
                    <a:pt x="1869073" y="5996027"/>
                    <a:pt x="1672419" y="5885197"/>
                  </a:cubicBezTo>
                  <a:cubicBezTo>
                    <a:pt x="1475643" y="5774599"/>
                    <a:pt x="1299954" y="5634353"/>
                    <a:pt x="1146578" y="5479168"/>
                  </a:cubicBezTo>
                  <a:cubicBezTo>
                    <a:pt x="1069461" y="5401692"/>
                    <a:pt x="999333" y="5319235"/>
                    <a:pt x="933372" y="5234810"/>
                  </a:cubicBezTo>
                  <a:cubicBezTo>
                    <a:pt x="867781" y="5150038"/>
                    <a:pt x="805375" y="5063991"/>
                    <a:pt x="747140" y="4976091"/>
                  </a:cubicBezTo>
                  <a:cubicBezTo>
                    <a:pt x="732182" y="4954319"/>
                    <a:pt x="718082" y="4932199"/>
                    <a:pt x="703616" y="4910196"/>
                  </a:cubicBezTo>
                  <a:lnTo>
                    <a:pt x="662053" y="4846269"/>
                  </a:lnTo>
                  <a:cubicBezTo>
                    <a:pt x="635449" y="4804925"/>
                    <a:pt x="607864" y="4763928"/>
                    <a:pt x="580033" y="4722352"/>
                  </a:cubicBezTo>
                  <a:lnTo>
                    <a:pt x="410105" y="4469193"/>
                  </a:lnTo>
                  <a:cubicBezTo>
                    <a:pt x="353095" y="4382915"/>
                    <a:pt x="296820" y="4294089"/>
                    <a:pt x="244224" y="4201556"/>
                  </a:cubicBezTo>
                  <a:cubicBezTo>
                    <a:pt x="217987" y="4155232"/>
                    <a:pt x="192609" y="4108098"/>
                    <a:pt x="169437" y="4059690"/>
                  </a:cubicBezTo>
                  <a:cubicBezTo>
                    <a:pt x="146388" y="4011165"/>
                    <a:pt x="124932" y="3961715"/>
                    <a:pt x="105929" y="3911221"/>
                  </a:cubicBezTo>
                  <a:cubicBezTo>
                    <a:pt x="87293" y="3860613"/>
                    <a:pt x="70742" y="3809309"/>
                    <a:pt x="57256" y="3757195"/>
                  </a:cubicBezTo>
                  <a:cubicBezTo>
                    <a:pt x="50881" y="3731138"/>
                    <a:pt x="44383" y="3704965"/>
                    <a:pt x="39111" y="3678677"/>
                  </a:cubicBezTo>
                  <a:lnTo>
                    <a:pt x="31142" y="3639300"/>
                  </a:lnTo>
                  <a:lnTo>
                    <a:pt x="24521" y="3599809"/>
                  </a:lnTo>
                  <a:cubicBezTo>
                    <a:pt x="7234" y="3494423"/>
                    <a:pt x="0" y="3388457"/>
                    <a:pt x="0" y="3283418"/>
                  </a:cubicBezTo>
                  <a:cubicBezTo>
                    <a:pt x="491" y="3076698"/>
                    <a:pt x="23418" y="2869978"/>
                    <a:pt x="68045" y="2666963"/>
                  </a:cubicBezTo>
                  <a:cubicBezTo>
                    <a:pt x="112550" y="2464064"/>
                    <a:pt x="180717" y="2265104"/>
                    <a:pt x="272546" y="2076334"/>
                  </a:cubicBezTo>
                  <a:cubicBezTo>
                    <a:pt x="457062" y="1698794"/>
                    <a:pt x="724457" y="1360978"/>
                    <a:pt x="1039300" y="1073307"/>
                  </a:cubicBezTo>
                  <a:cubicBezTo>
                    <a:pt x="1197090" y="929472"/>
                    <a:pt x="1367630" y="798259"/>
                    <a:pt x="1547733" y="680365"/>
                  </a:cubicBezTo>
                  <a:cubicBezTo>
                    <a:pt x="1728081" y="562587"/>
                    <a:pt x="1917870" y="457663"/>
                    <a:pt x="2115995" y="368373"/>
                  </a:cubicBezTo>
                  <a:cubicBezTo>
                    <a:pt x="2512737" y="191070"/>
                    <a:pt x="2939883" y="73870"/>
                    <a:pt x="3377451" y="24304"/>
                  </a:cubicBezTo>
                  <a:cubicBezTo>
                    <a:pt x="3486812" y="12086"/>
                    <a:pt x="3596971" y="4500"/>
                    <a:pt x="3707237" y="148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EC18CE1F-9DF1-47AF-9E66-6CE348AC2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464911 h 6229400"/>
                <a:gd name="connsiteX4" fmla="*/ 5660063 w 5769111"/>
                <a:gd name="connsiteY4" fmla="*/ 1328105 h 6229400"/>
                <a:gd name="connsiteX5" fmla="*/ 4910471 w 5769111"/>
                <a:gd name="connsiteY5" fmla="*/ 781599 h 6229400"/>
                <a:gd name="connsiteX6" fmla="*/ 3882695 w 5769111"/>
                <a:gd name="connsiteY6" fmla="*/ 579048 h 6229400"/>
                <a:gd name="connsiteX7" fmla="*/ 2683153 w 5769111"/>
                <a:gd name="connsiteY7" fmla="*/ 797003 h 6229400"/>
                <a:gd name="connsiteX8" fmla="*/ 1617493 w 5769111"/>
                <a:gd name="connsiteY8" fmla="*/ 1395738 h 6229400"/>
                <a:gd name="connsiteX9" fmla="*/ 880408 w 5769111"/>
                <a:gd name="connsiteY9" fmla="*/ 2259099 h 6229400"/>
                <a:gd name="connsiteX10" fmla="*/ 613135 w 5769111"/>
                <a:gd name="connsiteY10" fmla="*/ 3263863 h 6229400"/>
                <a:gd name="connsiteX11" fmla="*/ 1055484 w 5769111"/>
                <a:gd name="connsiteY11" fmla="*/ 4196825 h 6229400"/>
                <a:gd name="connsiteX12" fmla="*/ 1278376 w 5769111"/>
                <a:gd name="connsiteY12" fmla="*/ 4492950 h 6229400"/>
                <a:gd name="connsiteX13" fmla="*/ 3369851 w 5769111"/>
                <a:gd name="connsiteY13" fmla="*/ 5650468 h 6229400"/>
                <a:gd name="connsiteX14" fmla="*/ 4957551 w 5769111"/>
                <a:gd name="connsiteY14" fmla="*/ 4938355 h 6229400"/>
                <a:gd name="connsiteX15" fmla="*/ 5150773 w 5769111"/>
                <a:gd name="connsiteY15" fmla="*/ 4796950 h 6229400"/>
                <a:gd name="connsiteX16" fmla="*/ 5747247 w 5769111"/>
                <a:gd name="connsiteY16" fmla="*/ 4338176 h 6229400"/>
                <a:gd name="connsiteX17" fmla="*/ 5769111 w 5769111"/>
                <a:gd name="connsiteY17" fmla="*/ 4318497 h 6229400"/>
                <a:gd name="connsiteX18" fmla="*/ 5769111 w 5769111"/>
                <a:gd name="connsiteY18" fmla="*/ 5074612 h 6229400"/>
                <a:gd name="connsiteX19" fmla="*/ 5636252 w 5769111"/>
                <a:gd name="connsiteY19" fmla="*/ 5174208 h 6229400"/>
                <a:gd name="connsiteX20" fmla="*/ 5334922 w 5769111"/>
                <a:gd name="connsiteY20" fmla="*/ 5394528 h 6229400"/>
                <a:gd name="connsiteX21" fmla="*/ 3369727 w 5769111"/>
                <a:gd name="connsiteY21" fmla="*/ 6229400 h 6229400"/>
                <a:gd name="connsiteX22" fmla="*/ 771046 w 5769111"/>
                <a:gd name="connsiteY22" fmla="*/ 4817913 h 6229400"/>
                <a:gd name="connsiteX23" fmla="*/ 0 w 5769111"/>
                <a:gd name="connsiteY23" fmla="*/ 3263748 h 6229400"/>
                <a:gd name="connsiteX24" fmla="*/ 3882695 w 5769111"/>
                <a:gd name="connsiteY24"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769111" h="6229400">
                  <a:moveTo>
                    <a:pt x="3882695" y="0"/>
                  </a:moveTo>
                  <a:cubicBezTo>
                    <a:pt x="4601253" y="0"/>
                    <a:pt x="5210727" y="205477"/>
                    <a:pt x="5691883" y="557381"/>
                  </a:cubicBezTo>
                  <a:lnTo>
                    <a:pt x="5769111" y="620523"/>
                  </a:lnTo>
                  <a:lnTo>
                    <a:pt x="5769111" y="1464911"/>
                  </a:lnTo>
                  <a:lnTo>
                    <a:pt x="5660063" y="1328105"/>
                  </a:lnTo>
                  <a:cubicBezTo>
                    <a:pt x="5449800" y="1091506"/>
                    <a:pt x="5197607" y="907600"/>
                    <a:pt x="4910471" y="781599"/>
                  </a:cubicBezTo>
                  <a:cubicBezTo>
                    <a:pt x="4604088" y="647260"/>
                    <a:pt x="4258349" y="579048"/>
                    <a:pt x="3882695" y="579048"/>
                  </a:cubicBezTo>
                  <a:cubicBezTo>
                    <a:pt x="3484238" y="579048"/>
                    <a:pt x="3080631" y="652240"/>
                    <a:pt x="2683153" y="797003"/>
                  </a:cubicBezTo>
                  <a:cubicBezTo>
                    <a:pt x="2296098" y="937595"/>
                    <a:pt x="1927678" y="1144662"/>
                    <a:pt x="1617493" y="1395738"/>
                  </a:cubicBezTo>
                  <a:cubicBezTo>
                    <a:pt x="1301915" y="1651098"/>
                    <a:pt x="1053890" y="1941665"/>
                    <a:pt x="880408" y="2259099"/>
                  </a:cubicBezTo>
                  <a:cubicBezTo>
                    <a:pt x="703125" y="2583597"/>
                    <a:pt x="613135" y="2921645"/>
                    <a:pt x="613135" y="3263863"/>
                  </a:cubicBezTo>
                  <a:cubicBezTo>
                    <a:pt x="613135" y="3608512"/>
                    <a:pt x="756702" y="3809789"/>
                    <a:pt x="1055484" y="4196825"/>
                  </a:cubicBezTo>
                  <a:cubicBezTo>
                    <a:pt x="1127574" y="4290167"/>
                    <a:pt x="1202116" y="4386753"/>
                    <a:pt x="1278376" y="4492950"/>
                  </a:cubicBezTo>
                  <a:cubicBezTo>
                    <a:pt x="1861105" y="5304313"/>
                    <a:pt x="2486623" y="5650468"/>
                    <a:pt x="3369851" y="5650468"/>
                  </a:cubicBezTo>
                  <a:cubicBezTo>
                    <a:pt x="3949515" y="5650468"/>
                    <a:pt x="4374822" y="5368471"/>
                    <a:pt x="4957551" y="4938355"/>
                  </a:cubicBezTo>
                  <a:cubicBezTo>
                    <a:pt x="5022653" y="4890293"/>
                    <a:pt x="5087755" y="4842811"/>
                    <a:pt x="5150773" y="4796950"/>
                  </a:cubicBezTo>
                  <a:cubicBezTo>
                    <a:pt x="5364254" y="4641404"/>
                    <a:pt x="5570313" y="4491241"/>
                    <a:pt x="5747247" y="4338176"/>
                  </a:cubicBezTo>
                  <a:lnTo>
                    <a:pt x="5769111" y="4318497"/>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5BD26A8C-8D1D-41E6-A71E-FE9AC75F3F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675390 h 6229400"/>
                <a:gd name="connsiteX4" fmla="*/ 5711488 w 5769111"/>
                <a:gd name="connsiteY4" fmla="*/ 1585205 h 6229400"/>
                <a:gd name="connsiteX5" fmla="*/ 5566027 w 5769111"/>
                <a:gd name="connsiteY5" fmla="*/ 1402571 h 6229400"/>
                <a:gd name="connsiteX6" fmla="*/ 4858734 w 5769111"/>
                <a:gd name="connsiteY6" fmla="*/ 886639 h 6229400"/>
                <a:gd name="connsiteX7" fmla="*/ 3882695 w 5769111"/>
                <a:gd name="connsiteY7" fmla="*/ 694858 h 6229400"/>
                <a:gd name="connsiteX8" fmla="*/ 2727046 w 5769111"/>
                <a:gd name="connsiteY8" fmla="*/ 905053 h 6229400"/>
                <a:gd name="connsiteX9" fmla="*/ 1697186 w 5769111"/>
                <a:gd name="connsiteY9" fmla="*/ 1483638 h 6229400"/>
                <a:gd name="connsiteX10" fmla="*/ 989279 w 5769111"/>
                <a:gd name="connsiteY10" fmla="*/ 2312139 h 6229400"/>
                <a:gd name="connsiteX11" fmla="*/ 735615 w 5769111"/>
                <a:gd name="connsiteY11" fmla="*/ 3263863 h 6229400"/>
                <a:gd name="connsiteX12" fmla="*/ 1154424 w 5769111"/>
                <a:gd name="connsiteY12" fmla="*/ 4128614 h 6229400"/>
                <a:gd name="connsiteX13" fmla="*/ 1379768 w 5769111"/>
                <a:gd name="connsiteY13" fmla="*/ 4427981 h 6229400"/>
                <a:gd name="connsiteX14" fmla="*/ 2239456 w 5769111"/>
                <a:gd name="connsiteY14" fmla="*/ 5256947 h 6229400"/>
                <a:gd name="connsiteX15" fmla="*/ 3369727 w 5769111"/>
                <a:gd name="connsiteY15" fmla="*/ 5534658 h 6229400"/>
                <a:gd name="connsiteX16" fmla="*/ 4096760 w 5769111"/>
                <a:gd name="connsiteY16" fmla="*/ 5357817 h 6229400"/>
                <a:gd name="connsiteX17" fmla="*/ 4881905 w 5769111"/>
                <a:gd name="connsiteY17" fmla="*/ 4847212 h 6229400"/>
                <a:gd name="connsiteX18" fmla="*/ 5075739 w 5769111"/>
                <a:gd name="connsiteY18" fmla="*/ 4705346 h 6229400"/>
                <a:gd name="connsiteX19" fmla="*/ 5759930 w 5769111"/>
                <a:gd name="connsiteY19" fmla="*/ 4166809 h 6229400"/>
                <a:gd name="connsiteX20" fmla="*/ 5769111 w 5769111"/>
                <a:gd name="connsiteY20" fmla="*/ 4157764 h 6229400"/>
                <a:gd name="connsiteX21" fmla="*/ 5769111 w 5769111"/>
                <a:gd name="connsiteY21" fmla="*/ 5074612 h 6229400"/>
                <a:gd name="connsiteX22" fmla="*/ 5636252 w 5769111"/>
                <a:gd name="connsiteY22" fmla="*/ 5174208 h 6229400"/>
                <a:gd name="connsiteX23" fmla="*/ 5334922 w 5769111"/>
                <a:gd name="connsiteY23" fmla="*/ 5394528 h 6229400"/>
                <a:gd name="connsiteX24" fmla="*/ 3369727 w 5769111"/>
                <a:gd name="connsiteY24" fmla="*/ 6229400 h 6229400"/>
                <a:gd name="connsiteX25" fmla="*/ 771046 w 5769111"/>
                <a:gd name="connsiteY25" fmla="*/ 4817913 h 6229400"/>
                <a:gd name="connsiteX26" fmla="*/ 0 w 5769111"/>
                <a:gd name="connsiteY26" fmla="*/ 3263748 h 6229400"/>
                <a:gd name="connsiteX27" fmla="*/ 3882695 w 5769111"/>
                <a:gd name="connsiteY27"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69111" h="6229400">
                  <a:moveTo>
                    <a:pt x="3882695" y="0"/>
                  </a:moveTo>
                  <a:cubicBezTo>
                    <a:pt x="4601253" y="0"/>
                    <a:pt x="5210727" y="205477"/>
                    <a:pt x="5691883" y="557381"/>
                  </a:cubicBezTo>
                  <a:lnTo>
                    <a:pt x="5769111" y="620523"/>
                  </a:lnTo>
                  <a:lnTo>
                    <a:pt x="5769111" y="1675390"/>
                  </a:lnTo>
                  <a:lnTo>
                    <a:pt x="5711488" y="1585205"/>
                  </a:lnTo>
                  <a:cubicBezTo>
                    <a:pt x="5665942" y="1521390"/>
                    <a:pt x="5617428" y="1460432"/>
                    <a:pt x="5566027" y="1402571"/>
                  </a:cubicBezTo>
                  <a:cubicBezTo>
                    <a:pt x="5367411" y="1179058"/>
                    <a:pt x="5129563" y="1005460"/>
                    <a:pt x="4858734" y="886639"/>
                  </a:cubicBezTo>
                  <a:cubicBezTo>
                    <a:pt x="4568779" y="759363"/>
                    <a:pt x="4240327" y="694858"/>
                    <a:pt x="3882695" y="694858"/>
                  </a:cubicBezTo>
                  <a:cubicBezTo>
                    <a:pt x="3504835" y="694858"/>
                    <a:pt x="3105151" y="767471"/>
                    <a:pt x="2727046" y="905053"/>
                  </a:cubicBezTo>
                  <a:cubicBezTo>
                    <a:pt x="2352985" y="1041013"/>
                    <a:pt x="1996826" y="1241132"/>
                    <a:pt x="1697186" y="1483638"/>
                  </a:cubicBezTo>
                  <a:cubicBezTo>
                    <a:pt x="1397913" y="1725796"/>
                    <a:pt x="1153199" y="2012308"/>
                    <a:pt x="989279" y="2312139"/>
                  </a:cubicBezTo>
                  <a:cubicBezTo>
                    <a:pt x="820946" y="2620077"/>
                    <a:pt x="735615" y="2940290"/>
                    <a:pt x="735615" y="3263863"/>
                  </a:cubicBezTo>
                  <a:cubicBezTo>
                    <a:pt x="735615" y="3573074"/>
                    <a:pt x="863980" y="3752464"/>
                    <a:pt x="1154424" y="4128614"/>
                  </a:cubicBezTo>
                  <a:cubicBezTo>
                    <a:pt x="1227127" y="4222767"/>
                    <a:pt x="1302282" y="4320162"/>
                    <a:pt x="1379768" y="4427981"/>
                  </a:cubicBezTo>
                  <a:cubicBezTo>
                    <a:pt x="1653784" y="4809458"/>
                    <a:pt x="1934912" y="5080685"/>
                    <a:pt x="2239456" y="5256947"/>
                  </a:cubicBezTo>
                  <a:cubicBezTo>
                    <a:pt x="2562268" y="5443863"/>
                    <a:pt x="2932037" y="5534658"/>
                    <a:pt x="3369727" y="5534658"/>
                  </a:cubicBezTo>
                  <a:cubicBezTo>
                    <a:pt x="3618120" y="5534658"/>
                    <a:pt x="3849103" y="5478491"/>
                    <a:pt x="4096760" y="5357817"/>
                  </a:cubicBezTo>
                  <a:cubicBezTo>
                    <a:pt x="4351037" y="5233901"/>
                    <a:pt x="4602740" y="5053238"/>
                    <a:pt x="4881905" y="4847212"/>
                  </a:cubicBezTo>
                  <a:cubicBezTo>
                    <a:pt x="4947375" y="4798920"/>
                    <a:pt x="5012599" y="4751322"/>
                    <a:pt x="5075739" y="4705346"/>
                  </a:cubicBezTo>
                  <a:cubicBezTo>
                    <a:pt x="5327320" y="4521990"/>
                    <a:pt x="5568418" y="4346256"/>
                    <a:pt x="5759930" y="4166809"/>
                  </a:cubicBezTo>
                  <a:lnTo>
                    <a:pt x="5769111" y="4157764"/>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Graphic 6" descr="Молоток судьи">
            <a:extLst>
              <a:ext uri="{FF2B5EF4-FFF2-40B4-BE49-F238E27FC236}">
                <a16:creationId xmlns:a16="http://schemas.microsoft.com/office/drawing/2014/main" id="{4E2F6504-3E46-1E21-8ED0-2744238F378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21726" y="1629089"/>
            <a:ext cx="3620021" cy="3620021"/>
          </a:xfrm>
          <a:prstGeom prst="rect">
            <a:avLst/>
          </a:prstGeom>
        </p:spPr>
      </p:pic>
    </p:spTree>
    <p:extLst>
      <p:ext uri="{BB962C8B-B14F-4D97-AF65-F5344CB8AC3E}">
        <p14:creationId xmlns:p14="http://schemas.microsoft.com/office/powerpoint/2010/main" val="25700514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D54074AB-575C-E40E-D750-E6F7DE0B87C3}"/>
              </a:ext>
            </a:extLst>
          </p:cNvPr>
          <p:cNvSpPr>
            <a:spLocks noGrp="1"/>
          </p:cNvSpPr>
          <p:nvPr>
            <p:ph type="title"/>
          </p:nvPr>
        </p:nvSpPr>
        <p:spPr>
          <a:xfrm>
            <a:off x="572493" y="238539"/>
            <a:ext cx="11018520" cy="1434415"/>
          </a:xfrm>
        </p:spPr>
        <p:txBody>
          <a:bodyPr anchor="b">
            <a:normAutofit/>
          </a:bodyPr>
          <a:lstStyle/>
          <a:p>
            <a:r>
              <a:rPr lang="ru-UA" sz="4600" b="1" kern="0">
                <a:latin typeface="Times New Roman" panose="02020603050405020304" pitchFamily="18" charset="0"/>
                <a:ea typeface="Times New Roman" panose="02020603050405020304" pitchFamily="18" charset="0"/>
              </a:rPr>
              <a:t>Pilot Judgments of the ECHR</a:t>
            </a:r>
            <a:br>
              <a:rPr lang="ru-UA" sz="4600" kern="100">
                <a:latin typeface="Times New Roman" panose="02020603050405020304" pitchFamily="18" charset="0"/>
                <a:ea typeface="Aptos" panose="020B0004020202020204" pitchFamily="34" charset="0"/>
              </a:rPr>
            </a:br>
            <a:endParaRPr lang="ru-UA" sz="4600"/>
          </a:p>
        </p:txBody>
      </p:sp>
      <p:sp>
        <p:nvSpPr>
          <p:cNvPr id="1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711848BD-0F0D-2859-88F1-6F6DA0563492}"/>
              </a:ext>
            </a:extLst>
          </p:cNvPr>
          <p:cNvSpPr>
            <a:spLocks noGrp="1"/>
          </p:cNvSpPr>
          <p:nvPr>
            <p:ph sz="quarter" idx="13"/>
          </p:nvPr>
        </p:nvSpPr>
        <p:spPr>
          <a:xfrm>
            <a:off x="572493" y="2071316"/>
            <a:ext cx="6713552" cy="4119172"/>
          </a:xfrm>
        </p:spPr>
        <p:txBody>
          <a:bodyPr anchor="t">
            <a:normAutofit/>
          </a:bodyPr>
          <a:lstStyle/>
          <a:p>
            <a:pPr>
              <a:buNone/>
            </a:pPr>
            <a:r>
              <a:rPr lang="ru-UA" sz="1500" b="1" kern="0">
                <a:effectLst/>
                <a:latin typeface="Times New Roman" panose="02020603050405020304" pitchFamily="18" charset="0"/>
                <a:ea typeface="Times New Roman" panose="02020603050405020304" pitchFamily="18" charset="0"/>
              </a:rPr>
              <a:t>Key Points:</a:t>
            </a:r>
            <a:endParaRPr lang="ru-UA" sz="1500" kern="100">
              <a:effectLst/>
              <a:latin typeface="Times New Roman" panose="02020603050405020304" pitchFamily="18" charset="0"/>
              <a:ea typeface="Aptos" panose="020B0004020202020204" pitchFamily="34" charset="0"/>
            </a:endParaRPr>
          </a:p>
          <a:p>
            <a:pPr marL="342900" lvl="0" indent="-342900">
              <a:spcAft>
                <a:spcPts val="300"/>
              </a:spcAft>
              <a:buSzPts val="1000"/>
              <a:buFont typeface="Symbol" pitchFamily="2" charset="2"/>
              <a:buChar char=""/>
              <a:tabLst>
                <a:tab pos="457200" algn="l"/>
              </a:tabLst>
            </a:pPr>
            <a:r>
              <a:rPr lang="ru-UA" sz="1500" b="1" kern="0">
                <a:effectLst/>
                <a:latin typeface="Times New Roman" panose="02020603050405020304" pitchFamily="18" charset="0"/>
                <a:ea typeface="Times New Roman" panose="02020603050405020304" pitchFamily="18" charset="0"/>
              </a:rPr>
              <a:t>Case of Al-Skeini and Others v. the United Kingdom (2011):</a:t>
            </a:r>
            <a:endParaRPr lang="ru-UA" sz="1500" kern="100">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500" kern="0">
                <a:effectLst/>
                <a:latin typeface="Times New Roman" panose="02020603050405020304" pitchFamily="18" charset="0"/>
                <a:ea typeface="Times New Roman" panose="02020603050405020304" pitchFamily="18" charset="0"/>
                <a:cs typeface="Times New Roman" panose="02020603050405020304" pitchFamily="18" charset="0"/>
              </a:rPr>
              <a:t>ECHR ruled on the extraterritorial application of the European Convention on Human Rights (ECHR) in conflict zones.</a:t>
            </a:r>
            <a:endParaRPr lang="ru-UA" sz="1500" kern="100">
              <a:effectLst/>
              <a:latin typeface="Times New Roman" panose="02020603050405020304" pitchFamily="18" charset="0"/>
              <a:ea typeface="Aptos" panose="020B000402020202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ru-UA" sz="1500" kern="0">
                <a:effectLst/>
                <a:latin typeface="Times New Roman" panose="02020603050405020304" pitchFamily="18" charset="0"/>
                <a:ea typeface="Times New Roman" panose="02020603050405020304" pitchFamily="18" charset="0"/>
                <a:cs typeface="Times New Roman" panose="02020603050405020304" pitchFamily="18" charset="0"/>
              </a:rPr>
              <a:t>Reinforced the role of civil society in documenting human rights violations.</a:t>
            </a:r>
            <a:endParaRPr lang="ru-UA" sz="1500" kern="100">
              <a:effectLst/>
              <a:latin typeface="Times New Roman" panose="02020603050405020304" pitchFamily="18" charset="0"/>
              <a:ea typeface="Aptos" panose="020B0004020202020204" pitchFamily="34" charset="0"/>
              <a:cs typeface="Times New Roman" panose="02020603050405020304" pitchFamily="18" charset="0"/>
            </a:endParaRPr>
          </a:p>
          <a:p>
            <a:pPr marL="342900" lvl="0" indent="-342900">
              <a:spcAft>
                <a:spcPts val="300"/>
              </a:spcAft>
              <a:buSzPts val="1000"/>
              <a:buFont typeface="Symbol" pitchFamily="2" charset="2"/>
              <a:buChar char=""/>
              <a:tabLst>
                <a:tab pos="457200" algn="l"/>
              </a:tabLst>
            </a:pPr>
            <a:r>
              <a:rPr lang="ru-UA" sz="1500" b="1" kern="0">
                <a:effectLst/>
                <a:latin typeface="Times New Roman" panose="02020603050405020304" pitchFamily="18" charset="0"/>
                <a:ea typeface="Times New Roman" panose="02020603050405020304" pitchFamily="18" charset="0"/>
              </a:rPr>
              <a:t>Case of M.S.S. v. Belgium and Greece (2011):</a:t>
            </a:r>
            <a:endParaRPr lang="ru-UA" sz="1500" kern="100">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500" kern="0">
                <a:effectLst/>
                <a:latin typeface="Times New Roman" panose="02020603050405020304" pitchFamily="18" charset="0"/>
                <a:ea typeface="Times New Roman" panose="02020603050405020304" pitchFamily="18" charset="0"/>
                <a:cs typeface="Times New Roman" panose="02020603050405020304" pitchFamily="18" charset="0"/>
              </a:rPr>
              <a:t>Addressed the treatment of asylum seekers and the role of NGOs in providing humanitarian assistance.</a:t>
            </a:r>
            <a:endParaRPr lang="ru-UA" sz="1500" kern="100">
              <a:effectLst/>
              <a:latin typeface="Times New Roman" panose="02020603050405020304" pitchFamily="18" charset="0"/>
              <a:ea typeface="Aptos" panose="020B0004020202020204" pitchFamily="34" charset="0"/>
              <a:cs typeface="Times New Roman" panose="02020603050405020304" pitchFamily="18" charset="0"/>
            </a:endParaRPr>
          </a:p>
          <a:p>
            <a:pPr marL="342900" lvl="0" indent="-342900">
              <a:spcAft>
                <a:spcPts val="300"/>
              </a:spcAft>
              <a:buSzPts val="1000"/>
              <a:buFont typeface="Symbol" pitchFamily="2" charset="2"/>
              <a:buChar char=""/>
              <a:tabLst>
                <a:tab pos="457200" algn="l"/>
              </a:tabLst>
            </a:pPr>
            <a:r>
              <a:rPr lang="ru-UA" sz="1500" b="1" kern="0">
                <a:effectLst/>
                <a:latin typeface="Times New Roman" panose="02020603050405020304" pitchFamily="18" charset="0"/>
                <a:ea typeface="Times New Roman" panose="02020603050405020304" pitchFamily="18" charset="0"/>
              </a:rPr>
              <a:t>Case of Hassan v. the United Kingdom (2014):</a:t>
            </a:r>
            <a:endParaRPr lang="ru-UA" sz="1500" kern="100">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500" kern="0">
                <a:effectLst/>
                <a:latin typeface="Times New Roman" panose="02020603050405020304" pitchFamily="18" charset="0"/>
                <a:ea typeface="Times New Roman" panose="02020603050405020304" pitchFamily="18" charset="0"/>
                <a:cs typeface="Times New Roman" panose="02020603050405020304" pitchFamily="18" charset="0"/>
              </a:rPr>
              <a:t>ECHR recognized the interplay between IHL and the ECHR, emphasizing the importance of civil society in monitoring compliance.</a:t>
            </a:r>
            <a:endParaRPr lang="ru-UA" sz="1500" kern="100">
              <a:effectLst/>
              <a:latin typeface="Times New Roman" panose="02020603050405020304" pitchFamily="18" charset="0"/>
              <a:ea typeface="Aptos" panose="020B0004020202020204" pitchFamily="34" charset="0"/>
              <a:cs typeface="Times New Roman" panose="02020603050405020304" pitchFamily="18" charset="0"/>
            </a:endParaRPr>
          </a:p>
          <a:p>
            <a:pPr>
              <a:buNone/>
            </a:pPr>
            <a:r>
              <a:rPr lang="ru-UA" sz="1500" b="1" kern="0">
                <a:effectLst/>
                <a:latin typeface="Times New Roman" panose="02020603050405020304" pitchFamily="18" charset="0"/>
                <a:ea typeface="Times New Roman" panose="02020603050405020304" pitchFamily="18" charset="0"/>
              </a:rPr>
              <a:t>Links:</a:t>
            </a:r>
            <a:endParaRPr lang="ru-UA" sz="1500" kern="100">
              <a:effectLst/>
              <a:latin typeface="Times New Roman" panose="02020603050405020304" pitchFamily="18" charset="0"/>
              <a:ea typeface="Aptos" panose="020B0004020202020204" pitchFamily="34" charset="0"/>
            </a:endParaRPr>
          </a:p>
          <a:p>
            <a:pPr marL="342900" lvl="0" indent="-342900">
              <a:buSzPts val="1000"/>
              <a:buFont typeface="Symbol" pitchFamily="2" charset="2"/>
              <a:buChar char=""/>
              <a:tabLst>
                <a:tab pos="457200" algn="l"/>
              </a:tabLst>
            </a:pPr>
            <a:r>
              <a:rPr lang="en" sz="1500" kern="0">
                <a:effectLst/>
                <a:latin typeface="Times New Roman" panose="02020603050405020304" pitchFamily="18" charset="0"/>
                <a:ea typeface="Times New Roman" panose="02020603050405020304" pitchFamily="18" charset="0"/>
              </a:rPr>
              <a:t>https://hudoc.echr.coe.int</a:t>
            </a:r>
            <a:endParaRPr lang="ru-UA" sz="1500"/>
          </a:p>
        </p:txBody>
      </p:sp>
      <p:pic>
        <p:nvPicPr>
          <p:cNvPr id="5" name="Рисунок 4" descr="Изображение выглядит как флаг, синий, в помещении, бассейн&#10;&#10;Контент, сгенерированный ИИ, может содержать ошибки.">
            <a:extLst>
              <a:ext uri="{FF2B5EF4-FFF2-40B4-BE49-F238E27FC236}">
                <a16:creationId xmlns:a16="http://schemas.microsoft.com/office/drawing/2014/main" id="{0E9DDA60-D30A-C80A-EA1D-5E0E05401B2F}"/>
              </a:ext>
            </a:extLst>
          </p:cNvPr>
          <p:cNvPicPr>
            <a:picLocks noChangeAspect="1"/>
          </p:cNvPicPr>
          <p:nvPr/>
        </p:nvPicPr>
        <p:blipFill>
          <a:blip r:embed="rId2">
            <a:extLst>
              <a:ext uri="{837473B0-CC2E-450A-ABE3-18F120FF3D39}">
                <a1611:picAttrSrcUrl xmlns:a1611="http://schemas.microsoft.com/office/drawing/2016/11/main" r:id="rId3"/>
              </a:ext>
            </a:extLst>
          </a:blip>
          <a:srcRect l="17788" r="17996" b="2"/>
          <a:stretch/>
        </p:blipFill>
        <p:spPr>
          <a:xfrm>
            <a:off x="7675658" y="2093976"/>
            <a:ext cx="3941064" cy="4096512"/>
          </a:xfrm>
          <a:prstGeom prst="rect">
            <a:avLst/>
          </a:prstGeom>
        </p:spPr>
      </p:pic>
      <p:sp>
        <p:nvSpPr>
          <p:cNvPr id="6" name="TextBox 5">
            <a:extLst>
              <a:ext uri="{FF2B5EF4-FFF2-40B4-BE49-F238E27FC236}">
                <a16:creationId xmlns:a16="http://schemas.microsoft.com/office/drawing/2014/main" id="{DBCFD7ED-2FA8-62D2-469B-1E3B47CA0654}"/>
              </a:ext>
            </a:extLst>
          </p:cNvPr>
          <p:cNvSpPr txBox="1"/>
          <p:nvPr/>
        </p:nvSpPr>
        <p:spPr>
          <a:xfrm>
            <a:off x="8589932" y="5990433"/>
            <a:ext cx="3026790"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www.middleeastmonitor.com/20190430-european-court-of-human-rights-france-deports-algerian-man-convicted-on-charges-of-terrorism/">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nc-sa/3.0/">
                  <a:extLst>
                    <a:ext uri="{A12FA001-AC4F-418D-AE19-62706E023703}">
                      <ahyp:hlinkClr xmlns:ahyp="http://schemas.microsoft.com/office/drawing/2018/hyperlinkcolor" val="tx"/>
                    </a:ext>
                  </a:extLst>
                </a:hlinkClick>
              </a:rPr>
              <a:t>CC BY-SA-NC</a:t>
            </a:r>
            <a:endParaRPr lang="ru-UA" sz="700">
              <a:solidFill>
                <a:srgbClr val="FFFFFF"/>
              </a:solidFill>
            </a:endParaRPr>
          </a:p>
        </p:txBody>
      </p:sp>
    </p:spTree>
    <p:extLst>
      <p:ext uri="{BB962C8B-B14F-4D97-AF65-F5344CB8AC3E}">
        <p14:creationId xmlns:p14="http://schemas.microsoft.com/office/powerpoint/2010/main" val="27550403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F324DA5F-7484-98B4-7EBD-F68EF5538BB9}"/>
              </a:ext>
            </a:extLst>
          </p:cNvPr>
          <p:cNvSpPr>
            <a:spLocks noGrp="1"/>
          </p:cNvSpPr>
          <p:nvPr>
            <p:ph type="title"/>
          </p:nvPr>
        </p:nvSpPr>
        <p:spPr>
          <a:xfrm>
            <a:off x="1171074" y="1396686"/>
            <a:ext cx="3240506" cy="4064628"/>
          </a:xfrm>
        </p:spPr>
        <p:txBody>
          <a:bodyPr>
            <a:normAutofit/>
          </a:bodyPr>
          <a:lstStyle/>
          <a:p>
            <a:r>
              <a:rPr lang="en" b="0" i="0" u="none" strike="noStrike" dirty="0">
                <a:solidFill>
                  <a:srgbClr val="FFFFFF"/>
                </a:solidFill>
                <a:effectLst/>
              </a:rPr>
              <a:t>Censorship in Media Networks - A Legal Dilemma</a:t>
            </a:r>
            <a:br>
              <a:rPr lang="en" b="0" i="0" u="none" strike="noStrike" dirty="0">
                <a:solidFill>
                  <a:srgbClr val="FFFFFF"/>
                </a:solidFill>
                <a:effectLst/>
              </a:rPr>
            </a:br>
            <a:endParaRPr lang="ru-UA" dirty="0">
              <a:solidFill>
                <a:srgbClr val="FFFFFF"/>
              </a:solidFill>
            </a:endParaRPr>
          </a:p>
        </p:txBody>
      </p:sp>
      <p:sp>
        <p:nvSpPr>
          <p:cNvPr id="17"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Объект 2">
            <a:extLst>
              <a:ext uri="{FF2B5EF4-FFF2-40B4-BE49-F238E27FC236}">
                <a16:creationId xmlns:a16="http://schemas.microsoft.com/office/drawing/2014/main" id="{1FB29B27-40D0-BBC6-4664-95D8B9270C0E}"/>
              </a:ext>
            </a:extLst>
          </p:cNvPr>
          <p:cNvSpPr>
            <a:spLocks noGrp="1"/>
          </p:cNvSpPr>
          <p:nvPr>
            <p:ph sz="quarter" idx="13"/>
          </p:nvPr>
        </p:nvSpPr>
        <p:spPr>
          <a:xfrm>
            <a:off x="5370153" y="1526033"/>
            <a:ext cx="5536397" cy="3935281"/>
          </a:xfrm>
        </p:spPr>
        <p:txBody>
          <a:bodyPr>
            <a:normAutofit/>
          </a:bodyPr>
          <a:lstStyle/>
          <a:p>
            <a:pPr>
              <a:buFont typeface="Arial" panose="020B0604020202020204" pitchFamily="34" charset="0"/>
              <a:buChar char="•"/>
            </a:pPr>
            <a:r>
              <a:rPr lang="en" sz="1100" b="0" i="0" u="none" strike="noStrike">
                <a:effectLst/>
              </a:rPr>
              <a:t>Social media platforms like Meta (formerly Facebook) and X (formerly Twitter) are both advocates of free expression and perpetrators of censorship.</a:t>
            </a:r>
          </a:p>
          <a:p>
            <a:pPr>
              <a:buFont typeface="Arial" panose="020B0604020202020204" pitchFamily="34" charset="0"/>
              <a:buChar char="•"/>
            </a:pPr>
            <a:r>
              <a:rPr lang="en" sz="1100" b="0" i="0" u="none" strike="noStrike">
                <a:effectLst/>
              </a:rPr>
              <a:t>Legal Controversy: Are private companies accountable for human rights violations related to censorship?</a:t>
            </a:r>
          </a:p>
          <a:p>
            <a:pPr>
              <a:buFont typeface="Arial" panose="020B0604020202020204" pitchFamily="34" charset="0"/>
              <a:buChar char="•"/>
            </a:pPr>
            <a:r>
              <a:rPr lang="en" sz="1100" b="0" i="0" u="none" strike="noStrike">
                <a:effectLst/>
              </a:rPr>
              <a:t>Case Study: Facebook and the Myanmar Conflict</a:t>
            </a:r>
          </a:p>
          <a:p>
            <a:pPr marL="742950" lvl="1" indent="-285750">
              <a:buFont typeface="Arial" panose="020B0604020202020204" pitchFamily="34" charset="0"/>
              <a:buChar char="•"/>
            </a:pPr>
            <a:r>
              <a:rPr lang="en" sz="1100" b="0" i="0" u="none" strike="noStrike">
                <a:effectLst/>
              </a:rPr>
              <a:t>Context: Facebook’s role in spreading hate speech that fueled violence against the Rohingya.</a:t>
            </a:r>
          </a:p>
          <a:p>
            <a:pPr marL="742950" lvl="1" indent="-285750">
              <a:buFont typeface="Arial" panose="020B0604020202020204" pitchFamily="34" charset="0"/>
              <a:buChar char="•"/>
            </a:pPr>
            <a:r>
              <a:rPr lang="en" sz="1100" b="0" i="0" u="none" strike="noStrike">
                <a:effectLst/>
              </a:rPr>
              <a:t>Legal Criticism: Facebook failed to prevent hate speech, resulting in international condemnation.</a:t>
            </a:r>
          </a:p>
          <a:p>
            <a:pPr marL="742950" lvl="1" indent="-285750">
              <a:buFont typeface="Arial" panose="020B0604020202020204" pitchFamily="34" charset="0"/>
              <a:buChar char="•"/>
            </a:pPr>
            <a:r>
              <a:rPr lang="en" sz="1100" b="0" i="0" u="none" strike="noStrike">
                <a:effectLst/>
              </a:rPr>
              <a:t>Question: Should social media companies be held accountable under international human rights law?</a:t>
            </a:r>
          </a:p>
          <a:p>
            <a:endParaRPr lang="ru-UA" sz="1100"/>
          </a:p>
        </p:txBody>
      </p:sp>
    </p:spTree>
    <p:extLst>
      <p:ext uri="{BB962C8B-B14F-4D97-AF65-F5344CB8AC3E}">
        <p14:creationId xmlns:p14="http://schemas.microsoft.com/office/powerpoint/2010/main" val="17899608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1A25F4D1-D353-9A03-ABCC-8CDF873B000B}"/>
              </a:ext>
            </a:extLst>
          </p:cNvPr>
          <p:cNvSpPr>
            <a:spLocks noGrp="1"/>
          </p:cNvSpPr>
          <p:nvPr>
            <p:ph type="title"/>
          </p:nvPr>
        </p:nvSpPr>
        <p:spPr>
          <a:xfrm>
            <a:off x="686834" y="1153572"/>
            <a:ext cx="3200400" cy="4461163"/>
          </a:xfrm>
        </p:spPr>
        <p:txBody>
          <a:bodyPr>
            <a:normAutofit/>
          </a:bodyPr>
          <a:lstStyle/>
          <a:p>
            <a:r>
              <a:rPr lang="en" b="0" i="0" u="none" strike="noStrike">
                <a:solidFill>
                  <a:srgbClr val="FFFFFF"/>
                </a:solidFill>
                <a:effectLst/>
              </a:rPr>
              <a:t>Social Media - The Double-Edged Sword</a:t>
            </a:r>
            <a:br>
              <a:rPr lang="en" b="0" i="0" u="none" strike="noStrike">
                <a:solidFill>
                  <a:srgbClr val="FFFFFF"/>
                </a:solidFill>
                <a:effectLst/>
              </a:rPr>
            </a:br>
            <a:endParaRPr lang="ru-UA">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3" name="Объект 2">
            <a:extLst>
              <a:ext uri="{FF2B5EF4-FFF2-40B4-BE49-F238E27FC236}">
                <a16:creationId xmlns:a16="http://schemas.microsoft.com/office/drawing/2014/main" id="{75922C91-5EEB-D524-5AF7-673429AFE2C2}"/>
              </a:ext>
            </a:extLst>
          </p:cNvPr>
          <p:cNvSpPr>
            <a:spLocks noGrp="1"/>
          </p:cNvSpPr>
          <p:nvPr>
            <p:ph sz="quarter" idx="13"/>
          </p:nvPr>
        </p:nvSpPr>
        <p:spPr>
          <a:xfrm>
            <a:off x="4447308" y="591344"/>
            <a:ext cx="6906491" cy="5585619"/>
          </a:xfrm>
        </p:spPr>
        <p:txBody>
          <a:bodyPr anchor="ctr">
            <a:normAutofit/>
          </a:bodyPr>
          <a:lstStyle/>
          <a:p>
            <a:pPr>
              <a:buFont typeface="Arial" panose="020B0604020202020204" pitchFamily="34" charset="0"/>
              <a:buChar char="•"/>
            </a:pPr>
            <a:r>
              <a:rPr lang="en" sz="2400" b="0" i="0" u="none" strike="noStrike" dirty="0">
                <a:effectLst/>
              </a:rPr>
              <a:t>Social media as a tool for civil society: Mobilization, awareness, chaos.</a:t>
            </a:r>
          </a:p>
          <a:p>
            <a:pPr>
              <a:buFont typeface="Arial" panose="020B0604020202020204" pitchFamily="34" charset="0"/>
              <a:buChar char="•"/>
            </a:pPr>
            <a:r>
              <a:rPr lang="en" sz="2400" b="0" i="0" u="none" strike="noStrike" dirty="0">
                <a:effectLst/>
              </a:rPr>
              <a:t>Case: Delfi AS v. Estonia (2015) - Liability for online comments.</a:t>
            </a:r>
          </a:p>
          <a:p>
            <a:pPr marL="742950" lvl="1" indent="-285750">
              <a:buFont typeface="Arial" panose="020B0604020202020204" pitchFamily="34" charset="0"/>
              <a:buChar char="•"/>
            </a:pPr>
            <a:r>
              <a:rPr lang="en" b="0" i="0" u="none" strike="noStrike" dirty="0">
                <a:effectLst/>
              </a:rPr>
              <a:t>Legal Dilemma: Balancing freedom of expression with accountability for harmful content.</a:t>
            </a:r>
          </a:p>
          <a:p>
            <a:pPr marL="742950" lvl="1" indent="-285750">
              <a:buFont typeface="Arial" panose="020B0604020202020204" pitchFamily="34" charset="0"/>
              <a:buChar char="•"/>
            </a:pPr>
            <a:r>
              <a:rPr lang="en" dirty="0"/>
              <a:t>Case: Sanches v France (2023 ) - </a:t>
            </a:r>
            <a:r>
              <a:rPr lang="en" b="0" i="0" u="none" strike="noStrike" dirty="0">
                <a:effectLst/>
                <a:latin typeface="Helvetica Neue" panose="02000503000000020004" pitchFamily="2" charset="0"/>
              </a:rPr>
              <a:t>the right to freedom of expression includes forms of expression that are offensive, disturbing and shocking.</a:t>
            </a:r>
            <a:endParaRPr lang="en" b="0" i="0" u="none" strike="noStrike" dirty="0">
              <a:effectLst/>
            </a:endParaRPr>
          </a:p>
          <a:p>
            <a:pPr>
              <a:buFont typeface="Arial" panose="020B0604020202020204" pitchFamily="34" charset="0"/>
              <a:buChar char="•"/>
            </a:pPr>
            <a:r>
              <a:rPr lang="en" sz="2400" b="0" i="0" u="none" strike="noStrike" dirty="0">
                <a:effectLst/>
              </a:rPr>
              <a:t>Thought: Are we sacrificing freedom of speech on the altar of accountability?</a:t>
            </a:r>
          </a:p>
          <a:p>
            <a:pPr>
              <a:buFont typeface="Arial" panose="020B0604020202020204" pitchFamily="34" charset="0"/>
              <a:buChar char="•"/>
            </a:pPr>
            <a:r>
              <a:rPr lang="en" sz="2400" b="0" i="0" u="none" strike="noStrike" dirty="0">
                <a:effectLst/>
              </a:rPr>
              <a:t>https://</a:t>
            </a:r>
            <a:r>
              <a:rPr lang="en" sz="2400" b="0" i="0" u="none" strike="noStrike" dirty="0" err="1">
                <a:effectLst/>
              </a:rPr>
              <a:t>hudoc.echr.coe.int</a:t>
            </a:r>
            <a:r>
              <a:rPr lang="en" sz="2400" b="0" i="0" u="none" strike="noStrike" dirty="0">
                <a:effectLst/>
              </a:rPr>
              <a:t>/</a:t>
            </a:r>
            <a:r>
              <a:rPr lang="en" sz="2400" b="0" i="0" u="none" strike="noStrike" dirty="0" err="1">
                <a:effectLst/>
              </a:rPr>
              <a:t>fre?i</a:t>
            </a:r>
            <a:r>
              <a:rPr lang="en" sz="2400" b="0" i="0" u="none" strike="noStrike" dirty="0">
                <a:effectLst/>
              </a:rPr>
              <a:t>=002-14074</a:t>
            </a:r>
            <a:endParaRPr lang="ru-UA" sz="2400" dirty="0"/>
          </a:p>
        </p:txBody>
      </p:sp>
    </p:spTree>
    <p:extLst>
      <p:ext uri="{BB962C8B-B14F-4D97-AF65-F5344CB8AC3E}">
        <p14:creationId xmlns:p14="http://schemas.microsoft.com/office/powerpoint/2010/main" val="894411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DCBB5C7F-9C41-C662-87B8-73CE323B9B3D}"/>
              </a:ext>
            </a:extLst>
          </p:cNvPr>
          <p:cNvSpPr>
            <a:spLocks noGrp="1"/>
          </p:cNvSpPr>
          <p:nvPr>
            <p:ph type="title"/>
          </p:nvPr>
        </p:nvSpPr>
        <p:spPr>
          <a:xfrm>
            <a:off x="838201" y="365125"/>
            <a:ext cx="5251316" cy="1807305"/>
          </a:xfrm>
        </p:spPr>
        <p:txBody>
          <a:bodyPr>
            <a:normAutofit/>
          </a:bodyPr>
          <a:lstStyle/>
          <a:p>
            <a:r>
              <a:rPr lang="en" sz="3700" b="1" i="0" u="none" strike="noStrike">
                <a:effectLst/>
                <a:latin typeface="system-ui"/>
              </a:rPr>
              <a:t>Social Media: A Tool for Change or Another Risk?</a:t>
            </a:r>
            <a:br>
              <a:rPr lang="en" sz="3700" b="1" i="0" u="none" strike="noStrike">
                <a:effectLst/>
                <a:latin typeface="system-ui"/>
              </a:rPr>
            </a:br>
            <a:endParaRPr lang="ru-UA" sz="3700"/>
          </a:p>
        </p:txBody>
      </p:sp>
      <p:sp>
        <p:nvSpPr>
          <p:cNvPr id="3" name="Объект 2">
            <a:extLst>
              <a:ext uri="{FF2B5EF4-FFF2-40B4-BE49-F238E27FC236}">
                <a16:creationId xmlns:a16="http://schemas.microsoft.com/office/drawing/2014/main" id="{1905FEEA-F681-831C-42DD-1F4EFE5881A5}"/>
              </a:ext>
            </a:extLst>
          </p:cNvPr>
          <p:cNvSpPr>
            <a:spLocks noGrp="1"/>
          </p:cNvSpPr>
          <p:nvPr>
            <p:ph sz="quarter" idx="13"/>
          </p:nvPr>
        </p:nvSpPr>
        <p:spPr>
          <a:xfrm>
            <a:off x="348343" y="1524000"/>
            <a:ext cx="5614443" cy="4652963"/>
          </a:xfrm>
        </p:spPr>
        <p:txBody>
          <a:bodyPr>
            <a:normAutofit/>
          </a:bodyPr>
          <a:lstStyle/>
          <a:p>
            <a:pPr>
              <a:spcBef>
                <a:spcPts val="900"/>
              </a:spcBef>
              <a:spcAft>
                <a:spcPts val="900"/>
              </a:spcAft>
              <a:buFont typeface="Arial" panose="020B0604020202020204" pitchFamily="34" charset="0"/>
              <a:buChar char="•"/>
            </a:pPr>
            <a:r>
              <a:rPr lang="en" sz="1600" b="0" i="0" u="none" strike="noStrike" dirty="0">
                <a:effectLst/>
                <a:latin typeface="Times New Roman" panose="02020603050405020304" pitchFamily="18" charset="0"/>
                <a:cs typeface="Times New Roman" panose="02020603050405020304" pitchFamily="18" charset="0"/>
              </a:rPr>
              <a:t>Good News: Social media amplifies marginalized voices and connects activists worldwide.</a:t>
            </a:r>
          </a:p>
          <a:p>
            <a:pPr>
              <a:spcBef>
                <a:spcPts val="900"/>
              </a:spcBef>
              <a:spcAft>
                <a:spcPts val="900"/>
              </a:spcAft>
              <a:buFont typeface="Arial" panose="020B0604020202020204" pitchFamily="34" charset="0"/>
              <a:buChar char="•"/>
            </a:pPr>
            <a:r>
              <a:rPr lang="en" sz="1600" b="0" i="0" u="none" strike="noStrike" dirty="0">
                <a:effectLst/>
                <a:latin typeface="Times New Roman" panose="02020603050405020304" pitchFamily="18" charset="0"/>
                <a:cs typeface="Times New Roman" panose="02020603050405020304" pitchFamily="18" charset="0"/>
              </a:rPr>
              <a:t>Risks:</a:t>
            </a:r>
          </a:p>
          <a:p>
            <a:pPr marL="742950" lvl="1" indent="-285750">
              <a:spcBef>
                <a:spcPts val="900"/>
              </a:spcBef>
              <a:spcAft>
                <a:spcPts val="900"/>
              </a:spcAft>
              <a:buFont typeface="Arial" panose="020B0604020202020204" pitchFamily="34" charset="0"/>
              <a:buChar char="•"/>
            </a:pPr>
            <a:r>
              <a:rPr lang="en" sz="1600" b="0" i="0" u="none" strike="noStrike" dirty="0">
                <a:effectLst/>
                <a:latin typeface="Times New Roman" panose="02020603050405020304" pitchFamily="18" charset="0"/>
                <a:cs typeface="Times New Roman" panose="02020603050405020304" pitchFamily="18" charset="0"/>
              </a:rPr>
              <a:t>Online harassment and trolling campaigns target HRDs, especially women and youth.</a:t>
            </a:r>
          </a:p>
          <a:p>
            <a:pPr marL="742950" lvl="1" indent="-285750">
              <a:spcBef>
                <a:spcPts val="900"/>
              </a:spcBef>
              <a:spcAft>
                <a:spcPts val="900"/>
              </a:spcAft>
              <a:buFont typeface="Arial" panose="020B0604020202020204" pitchFamily="34" charset="0"/>
              <a:buChar char="•"/>
            </a:pPr>
            <a:r>
              <a:rPr lang="en" sz="1600" b="0" i="0" u="none" strike="noStrike" dirty="0">
                <a:effectLst/>
                <a:latin typeface="Times New Roman" panose="02020603050405020304" pitchFamily="18" charset="0"/>
                <a:cs typeface="Times New Roman" panose="02020603050405020304" pitchFamily="18" charset="0"/>
              </a:rPr>
              <a:t>Surveillance: Governments monitor social media to track and silence critics.</a:t>
            </a:r>
          </a:p>
          <a:p>
            <a:pPr>
              <a:spcBef>
                <a:spcPts val="900"/>
              </a:spcBef>
              <a:spcAft>
                <a:spcPts val="900"/>
              </a:spcAft>
              <a:buFont typeface="Arial" panose="020B0604020202020204" pitchFamily="34" charset="0"/>
              <a:buChar char="•"/>
            </a:pPr>
            <a:r>
              <a:rPr lang="en" sz="1600" b="0" i="0" u="none" strike="noStrike" dirty="0">
                <a:effectLst/>
                <a:latin typeface="Times New Roman" panose="02020603050405020304" pitchFamily="18" charset="0"/>
                <a:cs typeface="Times New Roman" panose="02020603050405020304" pitchFamily="18" charset="0"/>
              </a:rPr>
              <a:t>Example: Hashtags like #</a:t>
            </a:r>
            <a:r>
              <a:rPr lang="en" sz="1600" b="0" i="0" u="none" strike="noStrike" dirty="0" err="1">
                <a:effectLst/>
                <a:latin typeface="Times New Roman" panose="02020603050405020304" pitchFamily="18" charset="0"/>
                <a:cs typeface="Times New Roman" panose="02020603050405020304" pitchFamily="18" charset="0"/>
              </a:rPr>
              <a:t>SaveCatalanLanguage</a:t>
            </a:r>
            <a:r>
              <a:rPr lang="en" sz="1600" b="0" i="0" u="none" strike="noStrike" dirty="0">
                <a:effectLst/>
                <a:latin typeface="Times New Roman" panose="02020603050405020304" pitchFamily="18" charset="0"/>
                <a:cs typeface="Times New Roman" panose="02020603050405020304" pitchFamily="18" charset="0"/>
              </a:rPr>
              <a:t> gained traction but also drew attention from authorities, leading to arrests.</a:t>
            </a:r>
          </a:p>
          <a:p>
            <a:pPr>
              <a:spcBef>
                <a:spcPts val="900"/>
              </a:spcBef>
              <a:spcAft>
                <a:spcPts val="900"/>
              </a:spcAft>
              <a:buFont typeface="Arial" panose="020B0604020202020204" pitchFamily="34" charset="0"/>
              <a:buChar char="•"/>
            </a:pPr>
            <a:r>
              <a:rPr lang="en" sz="1600" b="0" i="0" u="none" strike="noStrike" dirty="0">
                <a:effectLst/>
                <a:latin typeface="Times New Roman" panose="02020603050405020304" pitchFamily="18" charset="0"/>
                <a:cs typeface="Times New Roman" panose="02020603050405020304" pitchFamily="18" charset="0"/>
              </a:rPr>
              <a:t>Debate Prompt: Can social media truly empower civil society without putting activists in greater danger?</a:t>
            </a:r>
          </a:p>
          <a:p>
            <a:pPr>
              <a:buNone/>
            </a:pPr>
            <a:br>
              <a:rPr lang="en" sz="1300" dirty="0"/>
            </a:br>
            <a:endParaRPr lang="ru-UA" sz="1300" dirty="0"/>
          </a:p>
        </p:txBody>
      </p:sp>
      <p:pic>
        <p:nvPicPr>
          <p:cNvPr id="5" name="Рисунок 4">
            <a:extLst>
              <a:ext uri="{FF2B5EF4-FFF2-40B4-BE49-F238E27FC236}">
                <a16:creationId xmlns:a16="http://schemas.microsoft.com/office/drawing/2014/main" id="{ED16599F-C044-8D46-1D3D-AAB085BE93F5}"/>
              </a:ext>
            </a:extLst>
          </p:cNvPr>
          <p:cNvPicPr>
            <a:picLocks noChangeAspect="1"/>
          </p:cNvPicPr>
          <p:nvPr/>
        </p:nvPicPr>
        <p:blipFill>
          <a:blip r:embed="rId2">
            <a:extLst>
              <a:ext uri="{837473B0-CC2E-450A-ABE3-18F120FF3D39}">
                <a1611:picAttrSrcUrl xmlns:a1611="http://schemas.microsoft.com/office/drawing/2016/11/main" r:id="rId3"/>
              </a:ext>
            </a:extLst>
          </a:blip>
          <a:srcRect l="12533" r="38560"/>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6" name="TextBox 5">
            <a:extLst>
              <a:ext uri="{FF2B5EF4-FFF2-40B4-BE49-F238E27FC236}">
                <a16:creationId xmlns:a16="http://schemas.microsoft.com/office/drawing/2014/main" id="{AC04432B-FE42-2906-1729-89ED2F7F4BA1}"/>
              </a:ext>
            </a:extLst>
          </p:cNvPr>
          <p:cNvSpPr txBox="1"/>
          <p:nvPr/>
        </p:nvSpPr>
        <p:spPr>
          <a:xfrm>
            <a:off x="9165210" y="6657945"/>
            <a:ext cx="3026790"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socialcovid.commons.gc.cuny.edu/about/">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nc-sa/3.0/">
                  <a:extLst>
                    <a:ext uri="{A12FA001-AC4F-418D-AE19-62706E023703}">
                      <ahyp:hlinkClr xmlns:ahyp="http://schemas.microsoft.com/office/drawing/2018/hyperlinkcolor" val="tx"/>
                    </a:ext>
                  </a:extLst>
                </a:hlinkClick>
              </a:rPr>
              <a:t>CC BY-SA-NC</a:t>
            </a:r>
            <a:endParaRPr lang="ru-UA" sz="700">
              <a:solidFill>
                <a:srgbClr val="FFFFFF"/>
              </a:solidFill>
            </a:endParaRPr>
          </a:p>
        </p:txBody>
      </p:sp>
    </p:spTree>
    <p:extLst>
      <p:ext uri="{BB962C8B-B14F-4D97-AF65-F5344CB8AC3E}">
        <p14:creationId xmlns:p14="http://schemas.microsoft.com/office/powerpoint/2010/main" val="7379256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C97965C-7F1A-A72E-A3A0-19873F93562E}"/>
              </a:ext>
            </a:extLst>
          </p:cNvPr>
          <p:cNvSpPr>
            <a:spLocks noGrp="1"/>
          </p:cNvSpPr>
          <p:nvPr>
            <p:ph type="title"/>
          </p:nvPr>
        </p:nvSpPr>
        <p:spPr>
          <a:xfrm>
            <a:off x="686834" y="591344"/>
            <a:ext cx="3200400" cy="5585619"/>
          </a:xfrm>
        </p:spPr>
        <p:txBody>
          <a:bodyPr>
            <a:normAutofit/>
          </a:bodyPr>
          <a:lstStyle/>
          <a:p>
            <a:r>
              <a:rPr lang="en" sz="3700" b="0" i="0" u="none" strike="noStrike" dirty="0">
                <a:solidFill>
                  <a:srgbClr val="FFFFFF"/>
                </a:solidFill>
                <a:effectLst/>
              </a:rPr>
              <a:t>Rand Corporation - Data, Security, and Human Rights</a:t>
            </a:r>
            <a:br>
              <a:rPr lang="en" sz="3700" b="0" i="0" u="none" strike="noStrike" dirty="0">
                <a:solidFill>
                  <a:srgbClr val="FFFFFF"/>
                </a:solidFill>
                <a:effectLst/>
              </a:rPr>
            </a:br>
            <a:r>
              <a:rPr lang="en" sz="3700" b="0" i="0" u="none" strike="noStrike" dirty="0">
                <a:solidFill>
                  <a:srgbClr val="FFFFFF"/>
                </a:solidFill>
                <a:effectLst/>
              </a:rPr>
              <a:t>“Where law ends, tyranny begins.” - John Locke</a:t>
            </a:r>
            <a:br>
              <a:rPr lang="en" sz="3700" b="0" i="0" u="none" strike="noStrike" dirty="0">
                <a:solidFill>
                  <a:srgbClr val="FFFFFF"/>
                </a:solidFill>
                <a:effectLst/>
              </a:rPr>
            </a:br>
            <a:endParaRPr lang="ru-UA" sz="3700"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Объект 2">
            <a:extLst>
              <a:ext uri="{FF2B5EF4-FFF2-40B4-BE49-F238E27FC236}">
                <a16:creationId xmlns:a16="http://schemas.microsoft.com/office/drawing/2014/main" id="{E8C6E307-130E-C471-881E-E29899EEC03B}"/>
              </a:ext>
            </a:extLst>
          </p:cNvPr>
          <p:cNvSpPr>
            <a:spLocks noGrp="1"/>
          </p:cNvSpPr>
          <p:nvPr>
            <p:ph sz="quarter" idx="13"/>
          </p:nvPr>
        </p:nvSpPr>
        <p:spPr>
          <a:xfrm>
            <a:off x="4447308" y="591344"/>
            <a:ext cx="6906491" cy="5585619"/>
          </a:xfrm>
        </p:spPr>
        <p:txBody>
          <a:bodyPr anchor="ctr">
            <a:normAutofit/>
          </a:bodyPr>
          <a:lstStyle/>
          <a:p>
            <a:pPr>
              <a:buFont typeface="Arial" panose="020B0604020202020204" pitchFamily="34" charset="0"/>
              <a:buChar char="•"/>
            </a:pPr>
            <a:r>
              <a:rPr lang="en" b="0" i="0" u="none" strike="noStrike">
                <a:effectLst/>
              </a:rPr>
              <a:t>Role: Analyzing global security policies and their human rights implications.</a:t>
            </a:r>
          </a:p>
          <a:p>
            <a:pPr>
              <a:buFont typeface="Arial" panose="020B0604020202020204" pitchFamily="34" charset="0"/>
              <a:buChar char="•"/>
            </a:pPr>
            <a:r>
              <a:rPr lang="en" b="0" i="0" u="none" strike="noStrike">
                <a:effectLst/>
              </a:rPr>
              <a:t>Controversy: Accused of promoting military-centric approaches that might undermine human rights.</a:t>
            </a:r>
          </a:p>
          <a:p>
            <a:pPr>
              <a:buFont typeface="Arial" panose="020B0604020202020204" pitchFamily="34" charset="0"/>
              <a:buChar char="•"/>
            </a:pPr>
            <a:r>
              <a:rPr lang="en" b="0" i="0" u="none" strike="noStrike">
                <a:effectLst/>
              </a:rPr>
              <a:t>Critical Insight: The challenge of balancing security priorities with civil liberties.</a:t>
            </a:r>
          </a:p>
          <a:p>
            <a:endParaRPr lang="ru-UA" dirty="0"/>
          </a:p>
        </p:txBody>
      </p:sp>
    </p:spTree>
    <p:extLst>
      <p:ext uri="{BB962C8B-B14F-4D97-AF65-F5344CB8AC3E}">
        <p14:creationId xmlns:p14="http://schemas.microsoft.com/office/powerpoint/2010/main" val="20000270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FF47CB7-972F-479F-A36D-9E72D26EC8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0D153B68-5844-490D-8E67-F616D6D72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1766176" cy="2061837"/>
          </a:xfrm>
          <a:custGeom>
            <a:avLst/>
            <a:gdLst>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84330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768629" h="1978172">
                <a:moveTo>
                  <a:pt x="0" y="0"/>
                </a:moveTo>
                <a:lnTo>
                  <a:pt x="10768629" y="0"/>
                </a:lnTo>
                <a:lnTo>
                  <a:pt x="10733254" y="31439"/>
                </a:lnTo>
                <a:lnTo>
                  <a:pt x="10727085" y="37910"/>
                </a:lnTo>
                <a:cubicBezTo>
                  <a:pt x="10712973" y="56080"/>
                  <a:pt x="10699457" y="78430"/>
                  <a:pt x="10675953" y="68623"/>
                </a:cubicBezTo>
                <a:cubicBezTo>
                  <a:pt x="10685972" y="89202"/>
                  <a:pt x="10641629" y="69781"/>
                  <a:pt x="10637091" y="90361"/>
                </a:cubicBezTo>
                <a:cubicBezTo>
                  <a:pt x="10635214" y="107005"/>
                  <a:pt x="10621323" y="104993"/>
                  <a:pt x="10610971" y="110764"/>
                </a:cubicBezTo>
                <a:cubicBezTo>
                  <a:pt x="10603980" y="127568"/>
                  <a:pt x="10551417" y="141180"/>
                  <a:pt x="10532872" y="138028"/>
                </a:cubicBezTo>
                <a:cubicBezTo>
                  <a:pt x="10480300" y="119072"/>
                  <a:pt x="10440532" y="186296"/>
                  <a:pt x="10398558" y="172911"/>
                </a:cubicBezTo>
                <a:cubicBezTo>
                  <a:pt x="10387708" y="174114"/>
                  <a:pt x="10378792" y="177646"/>
                  <a:pt x="10371128" y="182609"/>
                </a:cubicBezTo>
                <a:lnTo>
                  <a:pt x="10352178" y="199976"/>
                </a:lnTo>
                <a:lnTo>
                  <a:pt x="10351815" y="211879"/>
                </a:lnTo>
                <a:lnTo>
                  <a:pt x="10337471" y="218661"/>
                </a:lnTo>
                <a:lnTo>
                  <a:pt x="10334625" y="222351"/>
                </a:lnTo>
                <a:cubicBezTo>
                  <a:pt x="10321108" y="225227"/>
                  <a:pt x="10278615" y="228401"/>
                  <a:pt x="10256365" y="235917"/>
                </a:cubicBezTo>
                <a:cubicBezTo>
                  <a:pt x="10218136" y="258033"/>
                  <a:pt x="10224552" y="209685"/>
                  <a:pt x="10201127" y="267448"/>
                </a:cubicBezTo>
                <a:cubicBezTo>
                  <a:pt x="10121320" y="273476"/>
                  <a:pt x="10040763" y="345580"/>
                  <a:pt x="9961218" y="326720"/>
                </a:cubicBezTo>
                <a:cubicBezTo>
                  <a:pt x="9980173" y="341621"/>
                  <a:pt x="9883038" y="318484"/>
                  <a:pt x="9859715" y="355698"/>
                </a:cubicBezTo>
                <a:cubicBezTo>
                  <a:pt x="9812822" y="367758"/>
                  <a:pt x="9752089" y="383830"/>
                  <a:pt x="9679867" y="399081"/>
                </a:cubicBezTo>
                <a:cubicBezTo>
                  <a:pt x="9618357" y="415668"/>
                  <a:pt x="9525492" y="446315"/>
                  <a:pt x="9490654" y="455225"/>
                </a:cubicBezTo>
                <a:lnTo>
                  <a:pt x="9470837" y="452539"/>
                </a:lnTo>
                <a:lnTo>
                  <a:pt x="9469082" y="454891"/>
                </a:lnTo>
                <a:cubicBezTo>
                  <a:pt x="9460057" y="461184"/>
                  <a:pt x="9453495" y="461729"/>
                  <a:pt x="9448038" y="459733"/>
                </a:cubicBezTo>
                <a:lnTo>
                  <a:pt x="9396821" y="455795"/>
                </a:lnTo>
                <a:lnTo>
                  <a:pt x="9392197" y="459796"/>
                </a:lnTo>
                <a:lnTo>
                  <a:pt x="9347994" y="464462"/>
                </a:lnTo>
                <a:cubicBezTo>
                  <a:pt x="9347959" y="465155"/>
                  <a:pt x="9347925" y="465846"/>
                  <a:pt x="9347889" y="466539"/>
                </a:cubicBezTo>
                <a:cubicBezTo>
                  <a:pt x="9346648" y="471307"/>
                  <a:pt x="9343831" y="475025"/>
                  <a:pt x="9337639" y="476654"/>
                </a:cubicBezTo>
                <a:cubicBezTo>
                  <a:pt x="9354547" y="503661"/>
                  <a:pt x="9307720" y="510631"/>
                  <a:pt x="9287964" y="513052"/>
                </a:cubicBezTo>
                <a:cubicBezTo>
                  <a:pt x="9269905" y="526173"/>
                  <a:pt x="9245386" y="544358"/>
                  <a:pt x="9229283" y="555377"/>
                </a:cubicBezTo>
                <a:lnTo>
                  <a:pt x="9220274" y="557502"/>
                </a:lnTo>
                <a:cubicBezTo>
                  <a:pt x="9220250" y="557668"/>
                  <a:pt x="9220226" y="557835"/>
                  <a:pt x="9220202" y="558001"/>
                </a:cubicBezTo>
                <a:cubicBezTo>
                  <a:pt x="9218468" y="559434"/>
                  <a:pt x="9215591" y="560497"/>
                  <a:pt x="9210908" y="561147"/>
                </a:cubicBezTo>
                <a:lnTo>
                  <a:pt x="9186374" y="565502"/>
                </a:lnTo>
                <a:lnTo>
                  <a:pt x="9181058" y="569943"/>
                </a:lnTo>
                <a:lnTo>
                  <a:pt x="9167549" y="584727"/>
                </a:lnTo>
                <a:lnTo>
                  <a:pt x="9149110" y="598906"/>
                </a:lnTo>
                <a:cubicBezTo>
                  <a:pt x="9133575" y="594395"/>
                  <a:pt x="9087390" y="636567"/>
                  <a:pt x="9078556" y="644039"/>
                </a:cubicBezTo>
                <a:lnTo>
                  <a:pt x="8996399" y="690055"/>
                </a:lnTo>
                <a:cubicBezTo>
                  <a:pt x="8913147" y="777045"/>
                  <a:pt x="8867993" y="772591"/>
                  <a:pt x="8803791" y="813860"/>
                </a:cubicBezTo>
                <a:cubicBezTo>
                  <a:pt x="8745270" y="819906"/>
                  <a:pt x="8690049" y="823612"/>
                  <a:pt x="8636202" y="848463"/>
                </a:cubicBezTo>
                <a:cubicBezTo>
                  <a:pt x="8594799" y="860014"/>
                  <a:pt x="8568613" y="864779"/>
                  <a:pt x="8555372" y="883171"/>
                </a:cubicBezTo>
                <a:lnTo>
                  <a:pt x="8507229" y="901665"/>
                </a:lnTo>
                <a:lnTo>
                  <a:pt x="8428473" y="927985"/>
                </a:lnTo>
                <a:cubicBezTo>
                  <a:pt x="8428287" y="929817"/>
                  <a:pt x="8428100" y="931648"/>
                  <a:pt x="8427914" y="933480"/>
                </a:cubicBezTo>
                <a:lnTo>
                  <a:pt x="8420327" y="941984"/>
                </a:lnTo>
                <a:lnTo>
                  <a:pt x="8394729" y="948347"/>
                </a:lnTo>
                <a:lnTo>
                  <a:pt x="8380548" y="987916"/>
                </a:lnTo>
                <a:lnTo>
                  <a:pt x="8375330" y="965444"/>
                </a:lnTo>
                <a:cubicBezTo>
                  <a:pt x="8372375" y="964202"/>
                  <a:pt x="8344433" y="977378"/>
                  <a:pt x="8340796" y="980522"/>
                </a:cubicBezTo>
                <a:cubicBezTo>
                  <a:pt x="8328292" y="982128"/>
                  <a:pt x="8319237" y="991089"/>
                  <a:pt x="8304438" y="996739"/>
                </a:cubicBezTo>
                <a:cubicBezTo>
                  <a:pt x="8297193" y="1005683"/>
                  <a:pt x="8289328" y="1014568"/>
                  <a:pt x="8280929" y="1023089"/>
                </a:cubicBezTo>
                <a:lnTo>
                  <a:pt x="8275760" y="1027772"/>
                </a:lnTo>
                <a:lnTo>
                  <a:pt x="8275478" y="1027605"/>
                </a:lnTo>
                <a:cubicBezTo>
                  <a:pt x="8273970" y="1028076"/>
                  <a:pt x="8251461" y="1029408"/>
                  <a:pt x="8249003" y="1032033"/>
                </a:cubicBezTo>
                <a:lnTo>
                  <a:pt x="8203836" y="1037347"/>
                </a:lnTo>
                <a:cubicBezTo>
                  <a:pt x="8172789" y="1049890"/>
                  <a:pt x="8148166" y="1034625"/>
                  <a:pt x="8122936" y="1063113"/>
                </a:cubicBezTo>
                <a:cubicBezTo>
                  <a:pt x="8093850" y="1074757"/>
                  <a:pt x="8066781" y="1075350"/>
                  <a:pt x="8043658" y="1092746"/>
                </a:cubicBezTo>
                <a:cubicBezTo>
                  <a:pt x="8032157" y="1089174"/>
                  <a:pt x="8022145" y="1089998"/>
                  <a:pt x="8015351" y="1105478"/>
                </a:cubicBezTo>
                <a:cubicBezTo>
                  <a:pt x="7987544" y="1113006"/>
                  <a:pt x="7977708" y="1099152"/>
                  <a:pt x="7963145" y="1119346"/>
                </a:cubicBezTo>
                <a:cubicBezTo>
                  <a:pt x="7942622" y="1098880"/>
                  <a:pt x="7943760" y="1109516"/>
                  <a:pt x="7938145" y="1120225"/>
                </a:cubicBezTo>
                <a:lnTo>
                  <a:pt x="7937238" y="1121204"/>
                </a:lnTo>
                <a:lnTo>
                  <a:pt x="7934398" y="1118240"/>
                </a:lnTo>
                <a:lnTo>
                  <a:pt x="7918248" y="1124371"/>
                </a:lnTo>
                <a:lnTo>
                  <a:pt x="7914119" y="1127653"/>
                </a:lnTo>
                <a:cubicBezTo>
                  <a:pt x="7911201" y="1129547"/>
                  <a:pt x="7909169" y="1130331"/>
                  <a:pt x="7907658" y="1130350"/>
                </a:cubicBezTo>
                <a:lnTo>
                  <a:pt x="7907434" y="1130103"/>
                </a:lnTo>
                <a:lnTo>
                  <a:pt x="7901508" y="1133245"/>
                </a:lnTo>
                <a:cubicBezTo>
                  <a:pt x="7891644" y="1139271"/>
                  <a:pt x="7882185" y="1145815"/>
                  <a:pt x="7873287" y="1152609"/>
                </a:cubicBezTo>
                <a:cubicBezTo>
                  <a:pt x="7864672" y="1141906"/>
                  <a:pt x="7845199" y="1159242"/>
                  <a:pt x="7834833" y="1153868"/>
                </a:cubicBezTo>
                <a:lnTo>
                  <a:pt x="7828661" y="1139994"/>
                </a:lnTo>
                <a:lnTo>
                  <a:pt x="7823966" y="1143178"/>
                </a:lnTo>
                <a:lnTo>
                  <a:pt x="7815078" y="1151776"/>
                </a:lnTo>
                <a:cubicBezTo>
                  <a:pt x="7813692" y="1152943"/>
                  <a:pt x="7812687" y="1153116"/>
                  <a:pt x="7812026" y="1151522"/>
                </a:cubicBezTo>
                <a:cubicBezTo>
                  <a:pt x="7806555" y="1153054"/>
                  <a:pt x="7788673" y="1159989"/>
                  <a:pt x="7782249" y="1160970"/>
                </a:cubicBezTo>
                <a:lnTo>
                  <a:pt x="7773476" y="1157414"/>
                </a:lnTo>
                <a:lnTo>
                  <a:pt x="7769600" y="1157365"/>
                </a:lnTo>
                <a:lnTo>
                  <a:pt x="7752631" y="1172815"/>
                </a:lnTo>
                <a:lnTo>
                  <a:pt x="7739392" y="1192062"/>
                </a:lnTo>
                <a:lnTo>
                  <a:pt x="7677677" y="1216394"/>
                </a:lnTo>
                <a:lnTo>
                  <a:pt x="7586920" y="1261888"/>
                </a:lnTo>
                <a:cubicBezTo>
                  <a:pt x="7556723" y="1298911"/>
                  <a:pt x="7489187" y="1284518"/>
                  <a:pt x="7486100" y="1292563"/>
                </a:cubicBezTo>
                <a:cubicBezTo>
                  <a:pt x="7454875" y="1308356"/>
                  <a:pt x="7453335" y="1326361"/>
                  <a:pt x="7411323" y="1340732"/>
                </a:cubicBezTo>
                <a:cubicBezTo>
                  <a:pt x="7372519" y="1390006"/>
                  <a:pt x="7288617" y="1403664"/>
                  <a:pt x="7240698" y="1438832"/>
                </a:cubicBezTo>
                <a:cubicBezTo>
                  <a:pt x="7206467" y="1417136"/>
                  <a:pt x="7227555" y="1441678"/>
                  <a:pt x="7197675" y="1447530"/>
                </a:cubicBezTo>
                <a:cubicBezTo>
                  <a:pt x="7211601" y="1474927"/>
                  <a:pt x="7159483" y="1444981"/>
                  <a:pt x="7164788" y="1480293"/>
                </a:cubicBezTo>
                <a:cubicBezTo>
                  <a:pt x="7159184" y="1480240"/>
                  <a:pt x="7153584" y="1479075"/>
                  <a:pt x="7147929" y="1477641"/>
                </a:cubicBezTo>
                <a:lnTo>
                  <a:pt x="7144965" y="1476908"/>
                </a:lnTo>
                <a:lnTo>
                  <a:pt x="7134299" y="1479969"/>
                </a:lnTo>
                <a:lnTo>
                  <a:pt x="7129809" y="1473339"/>
                </a:lnTo>
                <a:lnTo>
                  <a:pt x="7112688" y="1472575"/>
                </a:lnTo>
                <a:cubicBezTo>
                  <a:pt x="7106506" y="1473449"/>
                  <a:pt x="7100123" y="1475741"/>
                  <a:pt x="7093470" y="1480300"/>
                </a:cubicBezTo>
                <a:cubicBezTo>
                  <a:pt x="7079039" y="1501274"/>
                  <a:pt x="7048991" y="1495718"/>
                  <a:pt x="7025034" y="1506934"/>
                </a:cubicBezTo>
                <a:lnTo>
                  <a:pt x="7014783" y="1515868"/>
                </a:lnTo>
                <a:lnTo>
                  <a:pt x="6979706" y="1523511"/>
                </a:lnTo>
                <a:lnTo>
                  <a:pt x="6977890" y="1525793"/>
                </a:lnTo>
                <a:cubicBezTo>
                  <a:pt x="6971996" y="1527914"/>
                  <a:pt x="6959488" y="1529941"/>
                  <a:pt x="6944339" y="1536237"/>
                </a:cubicBezTo>
                <a:lnTo>
                  <a:pt x="6886996" y="1563569"/>
                </a:lnTo>
                <a:lnTo>
                  <a:pt x="6874510" y="1558469"/>
                </a:lnTo>
                <a:lnTo>
                  <a:pt x="6871943" y="1554651"/>
                </a:lnTo>
                <a:lnTo>
                  <a:pt x="6856174" y="1562024"/>
                </a:lnTo>
                <a:lnTo>
                  <a:pt x="6842321" y="1560554"/>
                </a:lnTo>
                <a:lnTo>
                  <a:pt x="6832713" y="1569357"/>
                </a:lnTo>
                <a:lnTo>
                  <a:pt x="6816351" y="1571495"/>
                </a:lnTo>
                <a:cubicBezTo>
                  <a:pt x="6810216" y="1571510"/>
                  <a:pt x="6803310" y="1571324"/>
                  <a:pt x="6795800" y="1572010"/>
                </a:cubicBezTo>
                <a:lnTo>
                  <a:pt x="6777546" y="1568661"/>
                </a:lnTo>
                <a:lnTo>
                  <a:pt x="6751528" y="1574143"/>
                </a:lnTo>
                <a:cubicBezTo>
                  <a:pt x="6731455" y="1578562"/>
                  <a:pt x="6712054" y="1582098"/>
                  <a:pt x="6691966" y="1582255"/>
                </a:cubicBezTo>
                <a:cubicBezTo>
                  <a:pt x="6677921" y="1590738"/>
                  <a:pt x="6663787" y="1595441"/>
                  <a:pt x="6646941" y="1588471"/>
                </a:cubicBezTo>
                <a:cubicBezTo>
                  <a:pt x="6605135" y="1597971"/>
                  <a:pt x="6598373" y="1612583"/>
                  <a:pt x="6568576" y="1606488"/>
                </a:cubicBezTo>
                <a:cubicBezTo>
                  <a:pt x="6562510" y="1614734"/>
                  <a:pt x="6558067" y="1619360"/>
                  <a:pt x="6554358" y="1621701"/>
                </a:cubicBezTo>
                <a:cubicBezTo>
                  <a:pt x="6543227" y="1628727"/>
                  <a:pt x="6538724" y="1615196"/>
                  <a:pt x="6516968" y="1617195"/>
                </a:cubicBezTo>
                <a:cubicBezTo>
                  <a:pt x="6493173" y="1617368"/>
                  <a:pt x="6528193" y="1598652"/>
                  <a:pt x="6506479" y="1602227"/>
                </a:cubicBezTo>
                <a:cubicBezTo>
                  <a:pt x="6486674" y="1613929"/>
                  <a:pt x="6478484" y="1593997"/>
                  <a:pt x="6458436" y="1607332"/>
                </a:cubicBezTo>
                <a:cubicBezTo>
                  <a:pt x="6471168" y="1620800"/>
                  <a:pt x="6410323" y="1615478"/>
                  <a:pt x="6414786" y="1628815"/>
                </a:cubicBezTo>
                <a:cubicBezTo>
                  <a:pt x="6385942" y="1615041"/>
                  <a:pt x="6386569" y="1640238"/>
                  <a:pt x="6357085" y="1640846"/>
                </a:cubicBezTo>
                <a:cubicBezTo>
                  <a:pt x="6341163" y="1636809"/>
                  <a:pt x="6331497" y="1637754"/>
                  <a:pt x="6322636" y="1648213"/>
                </a:cubicBezTo>
                <a:cubicBezTo>
                  <a:pt x="6248448" y="1627802"/>
                  <a:pt x="6286748" y="1654976"/>
                  <a:pt x="6226172" y="1654676"/>
                </a:cubicBezTo>
                <a:lnTo>
                  <a:pt x="6221217" y="1654506"/>
                </a:lnTo>
                <a:lnTo>
                  <a:pt x="6204956" y="1664280"/>
                </a:lnTo>
                <a:cubicBezTo>
                  <a:pt x="6204728" y="1665114"/>
                  <a:pt x="6204498" y="1665947"/>
                  <a:pt x="6204270" y="1666782"/>
                </a:cubicBezTo>
                <a:lnTo>
                  <a:pt x="6143810" y="1661963"/>
                </a:lnTo>
                <a:lnTo>
                  <a:pt x="6136560" y="1665728"/>
                </a:lnTo>
                <a:lnTo>
                  <a:pt x="6096155" y="1656951"/>
                </a:lnTo>
                <a:lnTo>
                  <a:pt x="6075812" y="1655422"/>
                </a:lnTo>
                <a:lnTo>
                  <a:pt x="6039495" y="1649680"/>
                </a:lnTo>
                <a:lnTo>
                  <a:pt x="6036523" y="1652121"/>
                </a:lnTo>
                <a:lnTo>
                  <a:pt x="6029328" y="1649904"/>
                </a:lnTo>
                <a:lnTo>
                  <a:pt x="6024075" y="1652779"/>
                </a:lnTo>
                <a:lnTo>
                  <a:pt x="6018085" y="1652030"/>
                </a:lnTo>
                <a:cubicBezTo>
                  <a:pt x="6006658" y="1653831"/>
                  <a:pt x="5968194" y="1662035"/>
                  <a:pt x="5955513" y="1663584"/>
                </a:cubicBezTo>
                <a:lnTo>
                  <a:pt x="5941996" y="1661326"/>
                </a:lnTo>
                <a:lnTo>
                  <a:pt x="5931789" y="1669915"/>
                </a:lnTo>
                <a:lnTo>
                  <a:pt x="5888686" y="1672175"/>
                </a:lnTo>
                <a:lnTo>
                  <a:pt x="5873794" y="1665454"/>
                </a:lnTo>
                <a:lnTo>
                  <a:pt x="5860022" y="1660635"/>
                </a:lnTo>
                <a:lnTo>
                  <a:pt x="5858237" y="1660649"/>
                </a:lnTo>
                <a:lnTo>
                  <a:pt x="5840319" y="1660798"/>
                </a:lnTo>
                <a:lnTo>
                  <a:pt x="5806984" y="1661075"/>
                </a:lnTo>
                <a:cubicBezTo>
                  <a:pt x="5785708" y="1661533"/>
                  <a:pt x="5764126" y="1662974"/>
                  <a:pt x="5742351" y="1667489"/>
                </a:cubicBezTo>
                <a:cubicBezTo>
                  <a:pt x="5659069" y="1645168"/>
                  <a:pt x="5615134" y="1706361"/>
                  <a:pt x="5521171" y="1671626"/>
                </a:cubicBezTo>
                <a:cubicBezTo>
                  <a:pt x="5491803" y="1671296"/>
                  <a:pt x="5498089" y="1662666"/>
                  <a:pt x="5457384" y="1683952"/>
                </a:cubicBezTo>
                <a:cubicBezTo>
                  <a:pt x="5356959" y="1699287"/>
                  <a:pt x="5078905" y="1774579"/>
                  <a:pt x="4950070" y="1748401"/>
                </a:cubicBezTo>
                <a:cubicBezTo>
                  <a:pt x="4918276" y="1752255"/>
                  <a:pt x="4891043" y="1756936"/>
                  <a:pt x="4872172" y="1757222"/>
                </a:cubicBezTo>
                <a:lnTo>
                  <a:pt x="4809524" y="1761033"/>
                </a:lnTo>
                <a:cubicBezTo>
                  <a:pt x="4791324" y="1772975"/>
                  <a:pt x="4777258" y="1754591"/>
                  <a:pt x="4759058" y="1766533"/>
                </a:cubicBezTo>
                <a:cubicBezTo>
                  <a:pt x="4747481" y="1770744"/>
                  <a:pt x="4734604" y="1772921"/>
                  <a:pt x="4719749" y="1771811"/>
                </a:cubicBezTo>
                <a:cubicBezTo>
                  <a:pt x="4671168" y="1780243"/>
                  <a:pt x="4634134" y="1775931"/>
                  <a:pt x="4568686" y="1786141"/>
                </a:cubicBezTo>
                <a:cubicBezTo>
                  <a:pt x="4544667" y="1777910"/>
                  <a:pt x="4432547" y="1778168"/>
                  <a:pt x="4418751" y="1796932"/>
                </a:cubicBezTo>
                <a:cubicBezTo>
                  <a:pt x="4403360" y="1801488"/>
                  <a:pt x="4385278" y="1795746"/>
                  <a:pt x="4378377" y="1815528"/>
                </a:cubicBezTo>
                <a:cubicBezTo>
                  <a:pt x="4366870" y="1839461"/>
                  <a:pt x="4337372" y="1814003"/>
                  <a:pt x="4320575" y="1832722"/>
                </a:cubicBezTo>
                <a:cubicBezTo>
                  <a:pt x="4277898" y="1857053"/>
                  <a:pt x="4243945" y="1846759"/>
                  <a:pt x="4211935" y="1860177"/>
                </a:cubicBezTo>
                <a:cubicBezTo>
                  <a:pt x="4181519" y="1859584"/>
                  <a:pt x="4171342" y="1859762"/>
                  <a:pt x="4101228" y="1868717"/>
                </a:cubicBezTo>
                <a:cubicBezTo>
                  <a:pt x="4080159" y="1876188"/>
                  <a:pt x="4039427" y="1877381"/>
                  <a:pt x="3973223" y="1881015"/>
                </a:cubicBezTo>
                <a:cubicBezTo>
                  <a:pt x="3971330" y="1884974"/>
                  <a:pt x="3952843" y="1879225"/>
                  <a:pt x="3900992" y="1880603"/>
                </a:cubicBezTo>
                <a:cubicBezTo>
                  <a:pt x="3849141" y="1881981"/>
                  <a:pt x="3740060" y="1895686"/>
                  <a:pt x="3662119" y="1889285"/>
                </a:cubicBezTo>
                <a:cubicBezTo>
                  <a:pt x="3565155" y="1881322"/>
                  <a:pt x="3613412" y="1915150"/>
                  <a:pt x="3496919" y="1873180"/>
                </a:cubicBezTo>
                <a:cubicBezTo>
                  <a:pt x="3488062" y="1895719"/>
                  <a:pt x="3474293" y="1876288"/>
                  <a:pt x="3449433" y="1889681"/>
                </a:cubicBezTo>
                <a:cubicBezTo>
                  <a:pt x="3406553" y="1891629"/>
                  <a:pt x="3413217" y="1897797"/>
                  <a:pt x="3369766" y="1916653"/>
                </a:cubicBezTo>
                <a:cubicBezTo>
                  <a:pt x="3338805" y="1929531"/>
                  <a:pt x="3289487" y="1928617"/>
                  <a:pt x="3269672" y="1938036"/>
                </a:cubicBezTo>
                <a:lnTo>
                  <a:pt x="3224897" y="1943733"/>
                </a:lnTo>
                <a:cubicBezTo>
                  <a:pt x="3188693" y="1949271"/>
                  <a:pt x="3178540" y="1909145"/>
                  <a:pt x="3161463" y="1946591"/>
                </a:cubicBezTo>
                <a:lnTo>
                  <a:pt x="3112044" y="1935614"/>
                </a:lnTo>
                <a:lnTo>
                  <a:pt x="3069716" y="1930463"/>
                </a:lnTo>
                <a:cubicBezTo>
                  <a:pt x="3049937" y="1924285"/>
                  <a:pt x="3047816" y="1925644"/>
                  <a:pt x="3005773" y="1915878"/>
                </a:cubicBezTo>
                <a:cubicBezTo>
                  <a:pt x="2978838" y="1921092"/>
                  <a:pt x="2967972" y="1927319"/>
                  <a:pt x="2897201" y="1926772"/>
                </a:cubicBezTo>
                <a:lnTo>
                  <a:pt x="2783891" y="1931749"/>
                </a:lnTo>
                <a:cubicBezTo>
                  <a:pt x="2753098" y="1932794"/>
                  <a:pt x="2731621" y="1915151"/>
                  <a:pt x="2712447" y="1933044"/>
                </a:cubicBezTo>
                <a:cubicBezTo>
                  <a:pt x="2621923" y="1990472"/>
                  <a:pt x="2637976" y="1949546"/>
                  <a:pt x="2560151" y="1963609"/>
                </a:cubicBezTo>
                <a:cubicBezTo>
                  <a:pt x="2472084" y="1973456"/>
                  <a:pt x="2423631" y="1962133"/>
                  <a:pt x="2367221" y="1971884"/>
                </a:cubicBezTo>
                <a:cubicBezTo>
                  <a:pt x="2355331" y="1950582"/>
                  <a:pt x="2295649" y="1950006"/>
                  <a:pt x="2272130" y="1961162"/>
                </a:cubicBezTo>
                <a:cubicBezTo>
                  <a:pt x="2229336" y="1964326"/>
                  <a:pt x="2232627" y="1943953"/>
                  <a:pt x="2189404" y="1978172"/>
                </a:cubicBezTo>
                <a:cubicBezTo>
                  <a:pt x="2153824" y="1968017"/>
                  <a:pt x="2114605" y="1969166"/>
                  <a:pt x="2077704" y="1965002"/>
                </a:cubicBezTo>
                <a:cubicBezTo>
                  <a:pt x="2053064" y="1962036"/>
                  <a:pt x="2051584" y="1971011"/>
                  <a:pt x="2033299" y="1969042"/>
                </a:cubicBezTo>
                <a:cubicBezTo>
                  <a:pt x="2015014" y="1967073"/>
                  <a:pt x="1998956" y="1958903"/>
                  <a:pt x="1967996" y="1953187"/>
                </a:cubicBezTo>
                <a:cubicBezTo>
                  <a:pt x="1924117" y="1970917"/>
                  <a:pt x="1915668" y="1940297"/>
                  <a:pt x="1855805" y="1926082"/>
                </a:cubicBezTo>
                <a:cubicBezTo>
                  <a:pt x="1830663" y="1943732"/>
                  <a:pt x="1810564" y="1935694"/>
                  <a:pt x="1790957" y="1919460"/>
                </a:cubicBezTo>
                <a:cubicBezTo>
                  <a:pt x="1732588" y="1924884"/>
                  <a:pt x="1679506" y="1900619"/>
                  <a:pt x="1613978" y="1891581"/>
                </a:cubicBezTo>
                <a:cubicBezTo>
                  <a:pt x="1542961" y="1912227"/>
                  <a:pt x="1506863" y="1865666"/>
                  <a:pt x="1436831" y="1856201"/>
                </a:cubicBezTo>
                <a:cubicBezTo>
                  <a:pt x="1409149" y="1862955"/>
                  <a:pt x="1416370" y="1829853"/>
                  <a:pt x="1357365" y="1832140"/>
                </a:cubicBezTo>
                <a:cubicBezTo>
                  <a:pt x="1285880" y="1811785"/>
                  <a:pt x="1273193" y="1786872"/>
                  <a:pt x="1232341" y="1785942"/>
                </a:cubicBezTo>
                <a:cubicBezTo>
                  <a:pt x="1223903" y="1792798"/>
                  <a:pt x="1160576" y="1793911"/>
                  <a:pt x="1162595" y="1784330"/>
                </a:cubicBezTo>
                <a:cubicBezTo>
                  <a:pt x="1153167" y="1787110"/>
                  <a:pt x="1122206" y="1805077"/>
                  <a:pt x="1120257" y="1789615"/>
                </a:cubicBezTo>
                <a:cubicBezTo>
                  <a:pt x="1073149" y="1786750"/>
                  <a:pt x="1034361" y="1768718"/>
                  <a:pt x="991903" y="1786741"/>
                </a:cubicBezTo>
                <a:cubicBezTo>
                  <a:pt x="966383" y="1781126"/>
                  <a:pt x="949501" y="1800915"/>
                  <a:pt x="883960" y="1809389"/>
                </a:cubicBezTo>
                <a:cubicBezTo>
                  <a:pt x="836064" y="1808194"/>
                  <a:pt x="826980" y="1826610"/>
                  <a:pt x="766531" y="1805053"/>
                </a:cubicBezTo>
                <a:cubicBezTo>
                  <a:pt x="732778" y="1801141"/>
                  <a:pt x="694055" y="1787044"/>
                  <a:pt x="669779" y="1800537"/>
                </a:cubicBezTo>
                <a:cubicBezTo>
                  <a:pt x="645252" y="1794709"/>
                  <a:pt x="563495" y="1813232"/>
                  <a:pt x="523898" y="1811085"/>
                </a:cubicBezTo>
                <a:cubicBezTo>
                  <a:pt x="457555" y="1798530"/>
                  <a:pt x="395227" y="1824052"/>
                  <a:pt x="360251" y="1830735"/>
                </a:cubicBezTo>
                <a:cubicBezTo>
                  <a:pt x="313564" y="1825583"/>
                  <a:pt x="298281" y="1811622"/>
                  <a:pt x="255207" y="1818275"/>
                </a:cubicBezTo>
                <a:cubicBezTo>
                  <a:pt x="206572" y="1839769"/>
                  <a:pt x="160277" y="1836800"/>
                  <a:pt x="101803" y="1870647"/>
                </a:cubicBezTo>
                <a:cubicBezTo>
                  <a:pt x="85849" y="1910002"/>
                  <a:pt x="27997" y="1845258"/>
                  <a:pt x="25397" y="1888443"/>
                </a:cubicBezTo>
                <a:cubicBezTo>
                  <a:pt x="19096" y="1881154"/>
                  <a:pt x="11260" y="1878398"/>
                  <a:pt x="2370" y="1878311"/>
                </a:cubicBezTo>
                <a:lnTo>
                  <a:pt x="0" y="1878785"/>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61832597-97E8-2231-08CB-B8C1F9104FCA}"/>
              </a:ext>
            </a:extLst>
          </p:cNvPr>
          <p:cNvSpPr>
            <a:spLocks noGrp="1"/>
          </p:cNvSpPr>
          <p:nvPr>
            <p:ph type="title"/>
          </p:nvPr>
        </p:nvSpPr>
        <p:spPr>
          <a:xfrm>
            <a:off x="1137034" y="609597"/>
            <a:ext cx="9392421" cy="1330841"/>
          </a:xfrm>
        </p:spPr>
        <p:txBody>
          <a:bodyPr>
            <a:normAutofit/>
          </a:bodyPr>
          <a:lstStyle/>
          <a:p>
            <a:r>
              <a:rPr lang="en" sz="3400" b="1" i="0" u="none" strike="noStrike">
                <a:effectLst/>
                <a:latin typeface="system-ui"/>
              </a:rPr>
              <a:t>State Restrictions: Silencing Voices Through Laws</a:t>
            </a:r>
            <a:br>
              <a:rPr lang="en" sz="3400" b="1" i="0" u="none" strike="noStrike">
                <a:effectLst/>
                <a:latin typeface="system-ui"/>
              </a:rPr>
            </a:br>
            <a:endParaRPr lang="ru-UA" sz="3400"/>
          </a:p>
        </p:txBody>
      </p:sp>
      <p:sp>
        <p:nvSpPr>
          <p:cNvPr id="3" name="Объект 2">
            <a:extLst>
              <a:ext uri="{FF2B5EF4-FFF2-40B4-BE49-F238E27FC236}">
                <a16:creationId xmlns:a16="http://schemas.microsoft.com/office/drawing/2014/main" id="{51790FE8-A681-4499-7BA8-CF163CBFA9D7}"/>
              </a:ext>
            </a:extLst>
          </p:cNvPr>
          <p:cNvSpPr>
            <a:spLocks noGrp="1"/>
          </p:cNvSpPr>
          <p:nvPr>
            <p:ph sz="quarter" idx="13"/>
          </p:nvPr>
        </p:nvSpPr>
        <p:spPr>
          <a:xfrm>
            <a:off x="425825" y="1683658"/>
            <a:ext cx="6105604" cy="4432478"/>
          </a:xfrm>
        </p:spPr>
        <p:txBody>
          <a:bodyPr>
            <a:normAutofit fontScale="85000" lnSpcReduction="20000"/>
          </a:bodyPr>
          <a:lstStyle/>
          <a:p>
            <a:pPr>
              <a:spcBef>
                <a:spcPts val="900"/>
              </a:spcBef>
              <a:spcAft>
                <a:spcPts val="900"/>
              </a:spcAft>
              <a:buFont typeface="Arial" panose="020B0604020202020204" pitchFamily="34" charset="0"/>
              <a:buChar char="•"/>
            </a:pPr>
            <a:r>
              <a:rPr lang="en" sz="1800" b="0" i="0" u="none" strike="noStrike" dirty="0">
                <a:effectLst/>
                <a:latin typeface="system-ui"/>
              </a:rPr>
              <a:t>Beyond Violence: Governments use laws to suppress dissent by targeting freedom of association and expression.</a:t>
            </a:r>
          </a:p>
          <a:p>
            <a:pPr>
              <a:spcBef>
                <a:spcPts val="900"/>
              </a:spcBef>
              <a:spcAft>
                <a:spcPts val="900"/>
              </a:spcAft>
              <a:buFont typeface="Arial" panose="020B0604020202020204" pitchFamily="34" charset="0"/>
              <a:buChar char="•"/>
            </a:pPr>
            <a:r>
              <a:rPr lang="en" sz="1800" b="0" i="0" u="none" strike="noStrike" dirty="0">
                <a:effectLst/>
                <a:latin typeface="system-ui"/>
              </a:rPr>
              <a:t>Examples from Spain:</a:t>
            </a:r>
          </a:p>
          <a:p>
            <a:pPr marL="742950" lvl="1" indent="-285750">
              <a:spcBef>
                <a:spcPts val="900"/>
              </a:spcBef>
              <a:spcAft>
                <a:spcPts val="900"/>
              </a:spcAft>
              <a:buFont typeface="Arial" panose="020B0604020202020204" pitchFamily="34" charset="0"/>
              <a:buChar char="•"/>
            </a:pPr>
            <a:r>
              <a:rPr lang="en" sz="1800" b="0" i="0" u="none" strike="noStrike" dirty="0">
                <a:effectLst/>
                <a:latin typeface="system-ui"/>
              </a:rPr>
              <a:t>The "Ley </a:t>
            </a:r>
            <a:r>
              <a:rPr lang="en" sz="1800" b="0" i="0" u="none" strike="noStrike" dirty="0" err="1">
                <a:effectLst/>
                <a:latin typeface="system-ui"/>
              </a:rPr>
              <a:t>Mordaza</a:t>
            </a:r>
            <a:r>
              <a:rPr lang="en" sz="1800" b="0" i="0" u="none" strike="noStrike" dirty="0">
                <a:effectLst/>
                <a:latin typeface="system-ui"/>
              </a:rPr>
              <a:t>" restricts protests and penalizes public criticism of authorities.</a:t>
            </a:r>
          </a:p>
          <a:p>
            <a:pPr marL="742950" lvl="1" indent="-285750">
              <a:spcBef>
                <a:spcPts val="900"/>
              </a:spcBef>
              <a:spcAft>
                <a:spcPts val="900"/>
              </a:spcAft>
              <a:buFont typeface="Arial" panose="020B0604020202020204" pitchFamily="34" charset="0"/>
              <a:buChar char="•"/>
            </a:pPr>
            <a:r>
              <a:rPr lang="en" sz="1800" b="0" i="0" u="none" strike="noStrike" dirty="0">
                <a:effectLst/>
                <a:latin typeface="system-ui"/>
              </a:rPr>
              <a:t>Funding cuts and bureaucratic hurdles make it harder for NGOs to operate.</a:t>
            </a:r>
          </a:p>
          <a:p>
            <a:pPr>
              <a:spcBef>
                <a:spcPts val="900"/>
              </a:spcBef>
              <a:spcAft>
                <a:spcPts val="900"/>
              </a:spcAft>
              <a:buFont typeface="Arial" panose="020B0604020202020204" pitchFamily="34" charset="0"/>
              <a:buChar char="•"/>
            </a:pPr>
            <a:r>
              <a:rPr lang="en" sz="1800" b="0" i="0" u="none" strike="noStrike" dirty="0">
                <a:effectLst/>
                <a:latin typeface="system-ui"/>
              </a:rPr>
              <a:t>Compounding Factors:</a:t>
            </a:r>
          </a:p>
          <a:p>
            <a:pPr marL="742950" lvl="1" indent="-285750">
              <a:spcBef>
                <a:spcPts val="900"/>
              </a:spcBef>
              <a:spcAft>
                <a:spcPts val="900"/>
              </a:spcAft>
              <a:buFont typeface="Arial" panose="020B0604020202020204" pitchFamily="34" charset="0"/>
              <a:buChar char="•"/>
            </a:pPr>
            <a:r>
              <a:rPr lang="en" sz="1800" b="0" i="0" u="none" strike="noStrike" dirty="0">
                <a:effectLst/>
                <a:latin typeface="system-ui"/>
              </a:rPr>
              <a:t>Impunity: Offenders who attack HRDs often go unpunished.</a:t>
            </a:r>
          </a:p>
          <a:p>
            <a:pPr marL="742950" lvl="1" indent="-285750">
              <a:spcBef>
                <a:spcPts val="900"/>
              </a:spcBef>
              <a:spcAft>
                <a:spcPts val="900"/>
              </a:spcAft>
              <a:buFont typeface="Arial" panose="020B0604020202020204" pitchFamily="34" charset="0"/>
              <a:buChar char="•"/>
            </a:pPr>
            <a:r>
              <a:rPr lang="en" sz="1800" b="0" i="0" u="none" strike="noStrike" dirty="0">
                <a:effectLst/>
                <a:latin typeface="system-ui"/>
              </a:rPr>
              <a:t>Corruption: State actors may collude with those opposing activism.</a:t>
            </a:r>
          </a:p>
          <a:p>
            <a:pPr marL="742950" lvl="1" indent="-285750">
              <a:spcBef>
                <a:spcPts val="900"/>
              </a:spcBef>
              <a:spcAft>
                <a:spcPts val="900"/>
              </a:spcAft>
              <a:buFont typeface="Arial" panose="020B0604020202020204" pitchFamily="34" charset="0"/>
              <a:buChar char="•"/>
            </a:pPr>
            <a:r>
              <a:rPr lang="en" sz="1800" b="0" i="0" u="none" strike="noStrike" dirty="0">
                <a:effectLst/>
                <a:latin typeface="system-ui"/>
              </a:rPr>
              <a:t>Government Inaction: Earlier Universal Periodic Review (UPR) recommendations to protect HRDs remain unfulfilled.</a:t>
            </a:r>
          </a:p>
          <a:p>
            <a:pPr>
              <a:spcBef>
                <a:spcPts val="900"/>
              </a:spcBef>
              <a:spcAft>
                <a:spcPts val="900"/>
              </a:spcAft>
              <a:buFont typeface="Arial" panose="020B0604020202020204" pitchFamily="34" charset="0"/>
              <a:buChar char="•"/>
            </a:pPr>
            <a:r>
              <a:rPr lang="en" sz="1800" b="0" i="0" u="none" strike="noStrike" dirty="0">
                <a:effectLst/>
                <a:latin typeface="system-ui"/>
              </a:rPr>
              <a:t>Reflection Question: How can we hold governments accountable when they fail to protect human rights defenders?</a:t>
            </a:r>
          </a:p>
          <a:p>
            <a:endParaRPr lang="ru-UA" sz="1000" dirty="0"/>
          </a:p>
        </p:txBody>
      </p:sp>
      <p:pic>
        <p:nvPicPr>
          <p:cNvPr id="5" name="Рисунок 4" descr="Изображение выглядит как текст, цветок, рисунок, иллюстрация&#10;&#10;Контент, сгенерированный ИИ, может содержать ошибки.">
            <a:extLst>
              <a:ext uri="{FF2B5EF4-FFF2-40B4-BE49-F238E27FC236}">
                <a16:creationId xmlns:a16="http://schemas.microsoft.com/office/drawing/2014/main" id="{EF0BF0C3-2F9E-CDAB-7C5D-5C5FD6C3FBA3}"/>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6719367" y="2213311"/>
            <a:ext cx="4788505" cy="3699120"/>
          </a:xfrm>
          <a:prstGeom prst="rect">
            <a:avLst/>
          </a:prstGeom>
        </p:spPr>
      </p:pic>
      <p:sp>
        <p:nvSpPr>
          <p:cNvPr id="15" name="Freeform: Shape 14">
            <a:extLst>
              <a:ext uri="{FF2B5EF4-FFF2-40B4-BE49-F238E27FC236}">
                <a16:creationId xmlns:a16="http://schemas.microsoft.com/office/drawing/2014/main" id="{9A0D773F-7A7D-4DBB-9DEA-86BB8B8F4B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381624" y="6209414"/>
            <a:ext cx="6810375" cy="648586"/>
          </a:xfrm>
          <a:custGeom>
            <a:avLst/>
            <a:gdLst>
              <a:gd name="connsiteX0" fmla="*/ 0 w 10753706"/>
              <a:gd name="connsiteY0" fmla="*/ 0 h 1027260"/>
              <a:gd name="connsiteX1" fmla="*/ 10753706 w 10753706"/>
              <a:gd name="connsiteY1" fmla="*/ 0 h 1027260"/>
              <a:gd name="connsiteX2" fmla="*/ 10748809 w 10753706"/>
              <a:gd name="connsiteY2" fmla="*/ 2522 h 1027260"/>
              <a:gd name="connsiteX3" fmla="*/ 10725330 w 10753706"/>
              <a:gd name="connsiteY3" fmla="*/ 11977 h 1027260"/>
              <a:gd name="connsiteX4" fmla="*/ 10615423 w 10753706"/>
              <a:gd name="connsiteY4" fmla="*/ 52967 h 1027260"/>
              <a:gd name="connsiteX5" fmla="*/ 10533936 w 10753706"/>
              <a:gd name="connsiteY5" fmla="*/ 53095 h 1027260"/>
              <a:gd name="connsiteX6" fmla="*/ 10466876 w 10753706"/>
              <a:gd name="connsiteY6" fmla="*/ 45180 h 1027260"/>
              <a:gd name="connsiteX7" fmla="*/ 10355090 w 10753706"/>
              <a:gd name="connsiteY7" fmla="*/ 89741 h 1027260"/>
              <a:gd name="connsiteX8" fmla="*/ 10087145 w 10753706"/>
              <a:gd name="connsiteY8" fmla="*/ 66115 h 1027260"/>
              <a:gd name="connsiteX9" fmla="*/ 10015902 w 10753706"/>
              <a:gd name="connsiteY9" fmla="*/ 76178 h 1027260"/>
              <a:gd name="connsiteX10" fmla="*/ 9806005 w 10753706"/>
              <a:gd name="connsiteY10" fmla="*/ 102435 h 1027260"/>
              <a:gd name="connsiteX11" fmla="*/ 9602583 w 10753706"/>
              <a:gd name="connsiteY11" fmla="*/ 179170 h 1027260"/>
              <a:gd name="connsiteX12" fmla="*/ 9469719 w 10753706"/>
              <a:gd name="connsiteY12" fmla="*/ 174721 h 1027260"/>
              <a:gd name="connsiteX13" fmla="*/ 9408692 w 10753706"/>
              <a:gd name="connsiteY13" fmla="*/ 189513 h 1027260"/>
              <a:gd name="connsiteX14" fmla="*/ 9364151 w 10753706"/>
              <a:gd name="connsiteY14" fmla="*/ 194072 h 1027260"/>
              <a:gd name="connsiteX15" fmla="*/ 9337751 w 10753706"/>
              <a:gd name="connsiteY15" fmla="*/ 197579 h 1027260"/>
              <a:gd name="connsiteX16" fmla="*/ 9297166 w 10753706"/>
              <a:gd name="connsiteY16" fmla="*/ 216558 h 1027260"/>
              <a:gd name="connsiteX17" fmla="*/ 9123859 w 10753706"/>
              <a:gd name="connsiteY17" fmla="*/ 237356 h 1027260"/>
              <a:gd name="connsiteX18" fmla="*/ 8950741 w 10753706"/>
              <a:gd name="connsiteY18" fmla="*/ 238020 h 1027260"/>
              <a:gd name="connsiteX19" fmla="*/ 8718236 w 10753706"/>
              <a:gd name="connsiteY19" fmla="*/ 303148 h 1027260"/>
              <a:gd name="connsiteX20" fmla="*/ 8694011 w 10753706"/>
              <a:gd name="connsiteY20" fmla="*/ 308812 h 1027260"/>
              <a:gd name="connsiteX21" fmla="*/ 8611976 w 10753706"/>
              <a:gd name="connsiteY21" fmla="*/ 324819 h 1027260"/>
              <a:gd name="connsiteX22" fmla="*/ 8562074 w 10753706"/>
              <a:gd name="connsiteY22" fmla="*/ 337971 h 1027260"/>
              <a:gd name="connsiteX23" fmla="*/ 8501724 w 10753706"/>
              <a:gd name="connsiteY23" fmla="*/ 360865 h 1027260"/>
              <a:gd name="connsiteX24" fmla="*/ 8504489 w 10753706"/>
              <a:gd name="connsiteY24" fmla="*/ 364790 h 1027260"/>
              <a:gd name="connsiteX25" fmla="*/ 8492774 w 10753706"/>
              <a:gd name="connsiteY25" fmla="*/ 366181 h 1027260"/>
              <a:gd name="connsiteX26" fmla="*/ 8466405 w 10753706"/>
              <a:gd name="connsiteY26" fmla="*/ 368724 h 1027260"/>
              <a:gd name="connsiteX27" fmla="*/ 8427069 w 10753706"/>
              <a:gd name="connsiteY27" fmla="*/ 387211 h 1027260"/>
              <a:gd name="connsiteX28" fmla="*/ 8387766 w 10753706"/>
              <a:gd name="connsiteY28" fmla="*/ 377161 h 1027260"/>
              <a:gd name="connsiteX29" fmla="*/ 8315874 w 10753706"/>
              <a:gd name="connsiteY29" fmla="*/ 395527 h 1027260"/>
              <a:gd name="connsiteX30" fmla="*/ 8274474 w 10753706"/>
              <a:gd name="connsiteY30" fmla="*/ 405112 h 1027260"/>
              <a:gd name="connsiteX31" fmla="*/ 8234664 w 10753706"/>
              <a:gd name="connsiteY31" fmla="*/ 410219 h 1027260"/>
              <a:gd name="connsiteX32" fmla="*/ 8211268 w 10753706"/>
              <a:gd name="connsiteY32" fmla="*/ 416791 h 1027260"/>
              <a:gd name="connsiteX33" fmla="*/ 8188615 w 10753706"/>
              <a:gd name="connsiteY33" fmla="*/ 421755 h 1027260"/>
              <a:gd name="connsiteX34" fmla="*/ 8179981 w 10753706"/>
              <a:gd name="connsiteY34" fmla="*/ 420402 h 1027260"/>
              <a:gd name="connsiteX35" fmla="*/ 8179307 w 10753706"/>
              <a:gd name="connsiteY35" fmla="*/ 422516 h 1027260"/>
              <a:gd name="connsiteX36" fmla="*/ 8147929 w 10753706"/>
              <a:gd name="connsiteY36" fmla="*/ 450302 h 1027260"/>
              <a:gd name="connsiteX37" fmla="*/ 8089136 w 10753706"/>
              <a:gd name="connsiteY37" fmla="*/ 465283 h 1027260"/>
              <a:gd name="connsiteX38" fmla="*/ 8049973 w 10753706"/>
              <a:gd name="connsiteY38" fmla="*/ 454121 h 1027260"/>
              <a:gd name="connsiteX39" fmla="*/ 7965913 w 10753706"/>
              <a:gd name="connsiteY39" fmla="*/ 464415 h 1027260"/>
              <a:gd name="connsiteX40" fmla="*/ 7945093 w 10753706"/>
              <a:gd name="connsiteY40" fmla="*/ 464798 h 1027260"/>
              <a:gd name="connsiteX41" fmla="*/ 7935335 w 10753706"/>
              <a:gd name="connsiteY41" fmla="*/ 462442 h 1027260"/>
              <a:gd name="connsiteX42" fmla="*/ 7904779 w 10753706"/>
              <a:gd name="connsiteY42" fmla="*/ 471429 h 1027260"/>
              <a:gd name="connsiteX43" fmla="*/ 7855604 w 10753706"/>
              <a:gd name="connsiteY43" fmla="*/ 480199 h 1027260"/>
              <a:gd name="connsiteX44" fmla="*/ 7832630 w 10753706"/>
              <a:gd name="connsiteY44" fmla="*/ 485371 h 1027260"/>
              <a:gd name="connsiteX45" fmla="*/ 7812438 w 10753706"/>
              <a:gd name="connsiteY45" fmla="*/ 485391 h 1027260"/>
              <a:gd name="connsiteX46" fmla="*/ 7701399 w 10753706"/>
              <a:gd name="connsiteY46" fmla="*/ 495197 h 1027260"/>
              <a:gd name="connsiteX47" fmla="*/ 7674778 w 10753706"/>
              <a:gd name="connsiteY47" fmla="*/ 494723 h 1027260"/>
              <a:gd name="connsiteX48" fmla="*/ 7660445 w 10753706"/>
              <a:gd name="connsiteY48" fmla="*/ 490194 h 1027260"/>
              <a:gd name="connsiteX49" fmla="*/ 7651781 w 10753706"/>
              <a:gd name="connsiteY49" fmla="*/ 493084 h 1027260"/>
              <a:gd name="connsiteX50" fmla="*/ 7584807 w 10753706"/>
              <a:gd name="connsiteY50" fmla="*/ 499490 h 1027260"/>
              <a:gd name="connsiteX51" fmla="*/ 7541324 w 10753706"/>
              <a:gd name="connsiteY51" fmla="*/ 504184 h 1027260"/>
              <a:gd name="connsiteX52" fmla="*/ 7541756 w 10753706"/>
              <a:gd name="connsiteY52" fmla="*/ 512184 h 1027260"/>
              <a:gd name="connsiteX53" fmla="*/ 7503906 w 10753706"/>
              <a:gd name="connsiteY53" fmla="*/ 518551 h 1027260"/>
              <a:gd name="connsiteX54" fmla="*/ 7460411 w 10753706"/>
              <a:gd name="connsiteY54" fmla="*/ 517415 h 1027260"/>
              <a:gd name="connsiteX55" fmla="*/ 7460116 w 10753706"/>
              <a:gd name="connsiteY55" fmla="*/ 517548 h 1027260"/>
              <a:gd name="connsiteX56" fmla="*/ 7297810 w 10753706"/>
              <a:gd name="connsiteY56" fmla="*/ 563947 h 1027260"/>
              <a:gd name="connsiteX57" fmla="*/ 6946388 w 10753706"/>
              <a:gd name="connsiteY57" fmla="*/ 665244 h 1027260"/>
              <a:gd name="connsiteX58" fmla="*/ 6741704 w 10753706"/>
              <a:gd name="connsiteY58" fmla="*/ 679365 h 1027260"/>
              <a:gd name="connsiteX59" fmla="*/ 6624680 w 10753706"/>
              <a:gd name="connsiteY59" fmla="*/ 677674 h 1027260"/>
              <a:gd name="connsiteX60" fmla="*/ 6605700 w 10753706"/>
              <a:gd name="connsiteY60" fmla="*/ 683566 h 1027260"/>
              <a:gd name="connsiteX61" fmla="*/ 6576922 w 10753706"/>
              <a:gd name="connsiteY61" fmla="*/ 683030 h 1027260"/>
              <a:gd name="connsiteX62" fmla="*/ 6405123 w 10753706"/>
              <a:gd name="connsiteY62" fmla="*/ 721946 h 1027260"/>
              <a:gd name="connsiteX63" fmla="*/ 6368938 w 10753706"/>
              <a:gd name="connsiteY63" fmla="*/ 717341 h 1027260"/>
              <a:gd name="connsiteX64" fmla="*/ 6295102 w 10753706"/>
              <a:gd name="connsiteY64" fmla="*/ 729508 h 1027260"/>
              <a:gd name="connsiteX65" fmla="*/ 6202084 w 10753706"/>
              <a:gd name="connsiteY65" fmla="*/ 767091 h 1027260"/>
              <a:gd name="connsiteX66" fmla="*/ 6067157 w 10753706"/>
              <a:gd name="connsiteY66" fmla="*/ 790339 h 1027260"/>
              <a:gd name="connsiteX67" fmla="*/ 6061443 w 10753706"/>
              <a:gd name="connsiteY67" fmla="*/ 796151 h 1027260"/>
              <a:gd name="connsiteX68" fmla="*/ 6051406 w 10753706"/>
              <a:gd name="connsiteY68" fmla="*/ 800684 h 1027260"/>
              <a:gd name="connsiteX69" fmla="*/ 6049097 w 10753706"/>
              <a:gd name="connsiteY69" fmla="*/ 800636 h 1027260"/>
              <a:gd name="connsiteX70" fmla="*/ 6034222 w 10753706"/>
              <a:gd name="connsiteY70" fmla="*/ 804110 h 1027260"/>
              <a:gd name="connsiteX71" fmla="*/ 6033121 w 10753706"/>
              <a:gd name="connsiteY71" fmla="*/ 806078 h 1027260"/>
              <a:gd name="connsiteX72" fmla="*/ 6023593 w 10753706"/>
              <a:gd name="connsiteY72" fmla="*/ 808842 h 1027260"/>
              <a:gd name="connsiteX73" fmla="*/ 6006639 w 10753706"/>
              <a:gd name="connsiteY73" fmla="*/ 815304 h 1027260"/>
              <a:gd name="connsiteX74" fmla="*/ 6001762 w 10753706"/>
              <a:gd name="connsiteY74" fmla="*/ 815557 h 1027260"/>
              <a:gd name="connsiteX75" fmla="*/ 5973534 w 10753706"/>
              <a:gd name="connsiteY75" fmla="*/ 823815 h 1027260"/>
              <a:gd name="connsiteX76" fmla="*/ 5972336 w 10753706"/>
              <a:gd name="connsiteY76" fmla="*/ 823476 h 1027260"/>
              <a:gd name="connsiteX77" fmla="*/ 5960841 w 10753706"/>
              <a:gd name="connsiteY77" fmla="*/ 823819 h 1027260"/>
              <a:gd name="connsiteX78" fmla="*/ 5940719 w 10753706"/>
              <a:gd name="connsiteY78" fmla="*/ 825514 h 1027260"/>
              <a:gd name="connsiteX79" fmla="*/ 5884298 w 10753706"/>
              <a:gd name="connsiteY79" fmla="*/ 823806 h 1027260"/>
              <a:gd name="connsiteX80" fmla="*/ 5854779 w 10753706"/>
              <a:gd name="connsiteY80" fmla="*/ 832365 h 1027260"/>
              <a:gd name="connsiteX81" fmla="*/ 5848382 w 10753706"/>
              <a:gd name="connsiteY81" fmla="*/ 833844 h 1027260"/>
              <a:gd name="connsiteX82" fmla="*/ 5848066 w 10753706"/>
              <a:gd name="connsiteY82" fmla="*/ 833772 h 1027260"/>
              <a:gd name="connsiteX83" fmla="*/ 5840944 w 10753706"/>
              <a:gd name="connsiteY83" fmla="*/ 835132 h 1027260"/>
              <a:gd name="connsiteX84" fmla="*/ 5836719 w 10753706"/>
              <a:gd name="connsiteY84" fmla="*/ 836539 h 1027260"/>
              <a:gd name="connsiteX85" fmla="*/ 5824311 w 10753706"/>
              <a:gd name="connsiteY85" fmla="*/ 839408 h 1027260"/>
              <a:gd name="connsiteX86" fmla="*/ 5818788 w 10753706"/>
              <a:gd name="connsiteY86" fmla="*/ 839727 h 1027260"/>
              <a:gd name="connsiteX87" fmla="*/ 5763953 w 10753706"/>
              <a:gd name="connsiteY87" fmla="*/ 834282 h 1027260"/>
              <a:gd name="connsiteX88" fmla="*/ 5667748 w 10753706"/>
              <a:gd name="connsiteY88" fmla="*/ 840211 h 1027260"/>
              <a:gd name="connsiteX89" fmla="*/ 5573108 w 10753706"/>
              <a:gd name="connsiteY89" fmla="*/ 847611 h 1027260"/>
              <a:gd name="connsiteX90" fmla="*/ 5539137 w 10753706"/>
              <a:gd name="connsiteY90" fmla="*/ 851033 h 1027260"/>
              <a:gd name="connsiteX91" fmla="*/ 5510651 w 10753706"/>
              <a:gd name="connsiteY91" fmla="*/ 844215 h 1027260"/>
              <a:gd name="connsiteX92" fmla="*/ 5457331 w 10753706"/>
              <a:gd name="connsiteY92" fmla="*/ 839159 h 1027260"/>
              <a:gd name="connsiteX93" fmla="*/ 5410613 w 10753706"/>
              <a:gd name="connsiteY93" fmla="*/ 834358 h 1027260"/>
              <a:gd name="connsiteX94" fmla="*/ 5370040 w 10753706"/>
              <a:gd name="connsiteY94" fmla="*/ 862127 h 1027260"/>
              <a:gd name="connsiteX95" fmla="*/ 5318778 w 10753706"/>
              <a:gd name="connsiteY95" fmla="*/ 855310 h 1027260"/>
              <a:gd name="connsiteX96" fmla="*/ 5298645 w 10753706"/>
              <a:gd name="connsiteY96" fmla="*/ 855171 h 1027260"/>
              <a:gd name="connsiteX97" fmla="*/ 5253828 w 10753706"/>
              <a:gd name="connsiteY97" fmla="*/ 859670 h 1027260"/>
              <a:gd name="connsiteX98" fmla="*/ 5216955 w 10753706"/>
              <a:gd name="connsiteY98" fmla="*/ 866245 h 1027260"/>
              <a:gd name="connsiteX99" fmla="*/ 5214344 w 10753706"/>
              <a:gd name="connsiteY99" fmla="*/ 868102 h 1027260"/>
              <a:gd name="connsiteX100" fmla="*/ 5195561 w 10753706"/>
              <a:gd name="connsiteY100" fmla="*/ 869949 h 1027260"/>
              <a:gd name="connsiteX101" fmla="*/ 5182555 w 10753706"/>
              <a:gd name="connsiteY101" fmla="*/ 873542 h 1027260"/>
              <a:gd name="connsiteX102" fmla="*/ 5172552 w 10753706"/>
              <a:gd name="connsiteY102" fmla="*/ 878801 h 1027260"/>
              <a:gd name="connsiteX103" fmla="*/ 5027993 w 10753706"/>
              <a:gd name="connsiteY103" fmla="*/ 889666 h 1027260"/>
              <a:gd name="connsiteX104" fmla="*/ 4939844 w 10753706"/>
              <a:gd name="connsiteY104" fmla="*/ 934802 h 1027260"/>
              <a:gd name="connsiteX105" fmla="*/ 4792576 w 10753706"/>
              <a:gd name="connsiteY105" fmla="*/ 934820 h 1027260"/>
              <a:gd name="connsiteX106" fmla="*/ 4602423 w 10753706"/>
              <a:gd name="connsiteY106" fmla="*/ 958063 h 1027260"/>
              <a:gd name="connsiteX107" fmla="*/ 4290656 w 10753706"/>
              <a:gd name="connsiteY107" fmla="*/ 969152 h 1027260"/>
              <a:gd name="connsiteX108" fmla="*/ 3952334 w 10753706"/>
              <a:gd name="connsiteY108" fmla="*/ 954043 h 1027260"/>
              <a:gd name="connsiteX109" fmla="*/ 3858560 w 10753706"/>
              <a:gd name="connsiteY109" fmla="*/ 948781 h 1027260"/>
              <a:gd name="connsiteX110" fmla="*/ 3846597 w 10753706"/>
              <a:gd name="connsiteY110" fmla="*/ 948382 h 1027260"/>
              <a:gd name="connsiteX111" fmla="*/ 3736044 w 10753706"/>
              <a:gd name="connsiteY111" fmla="*/ 947759 h 1027260"/>
              <a:gd name="connsiteX112" fmla="*/ 3713136 w 10753706"/>
              <a:gd name="connsiteY112" fmla="*/ 946963 h 1027260"/>
              <a:gd name="connsiteX113" fmla="*/ 3695939 w 10753706"/>
              <a:gd name="connsiteY113" fmla="*/ 943639 h 1027260"/>
              <a:gd name="connsiteX114" fmla="*/ 3694125 w 10753706"/>
              <a:gd name="connsiteY114" fmla="*/ 940567 h 1027260"/>
              <a:gd name="connsiteX115" fmla="*/ 3681925 w 10753706"/>
              <a:gd name="connsiteY115" fmla="*/ 939706 h 1027260"/>
              <a:gd name="connsiteX116" fmla="*/ 3679204 w 10753706"/>
              <a:gd name="connsiteY116" fmla="*/ 938926 h 1027260"/>
              <a:gd name="connsiteX117" fmla="*/ 3615656 w 10753706"/>
              <a:gd name="connsiteY117" fmla="*/ 940320 h 1027260"/>
              <a:gd name="connsiteX118" fmla="*/ 3567983 w 10753706"/>
              <a:gd name="connsiteY118" fmla="*/ 935596 h 1027260"/>
              <a:gd name="connsiteX119" fmla="*/ 3422423 w 10753706"/>
              <a:gd name="connsiteY119" fmla="*/ 932129 h 1027260"/>
              <a:gd name="connsiteX120" fmla="*/ 3310925 w 10753706"/>
              <a:gd name="connsiteY120" fmla="*/ 911072 h 1027260"/>
              <a:gd name="connsiteX121" fmla="*/ 3139421 w 10753706"/>
              <a:gd name="connsiteY121" fmla="*/ 934151 h 1027260"/>
              <a:gd name="connsiteX122" fmla="*/ 2996922 w 10753706"/>
              <a:gd name="connsiteY122" fmla="*/ 927537 h 1027260"/>
              <a:gd name="connsiteX123" fmla="*/ 2982785 w 10753706"/>
              <a:gd name="connsiteY123" fmla="*/ 931453 h 1027260"/>
              <a:gd name="connsiteX124" fmla="*/ 2967478 w 10753706"/>
              <a:gd name="connsiteY124" fmla="*/ 933397 h 1027260"/>
              <a:gd name="connsiteX125" fmla="*/ 2948552 w 10753706"/>
              <a:gd name="connsiteY125" fmla="*/ 932961 h 1027260"/>
              <a:gd name="connsiteX126" fmla="*/ 2944404 w 10753706"/>
              <a:gd name="connsiteY126" fmla="*/ 934452 h 1027260"/>
              <a:gd name="connsiteX127" fmla="*/ 2908608 w 10753706"/>
              <a:gd name="connsiteY127" fmla="*/ 937205 h 1027260"/>
              <a:gd name="connsiteX128" fmla="*/ 2904443 w 10753706"/>
              <a:gd name="connsiteY128" fmla="*/ 936455 h 1027260"/>
              <a:gd name="connsiteX129" fmla="*/ 2868935 w 10753706"/>
              <a:gd name="connsiteY129" fmla="*/ 938022 h 1027260"/>
              <a:gd name="connsiteX130" fmla="*/ 2868586 w 10753706"/>
              <a:gd name="connsiteY130" fmla="*/ 937487 h 1027260"/>
              <a:gd name="connsiteX131" fmla="*/ 2859191 w 10753706"/>
              <a:gd name="connsiteY131" fmla="*/ 935503 h 1027260"/>
              <a:gd name="connsiteX132" fmla="*/ 2840915 w 10753706"/>
              <a:gd name="connsiteY132" fmla="*/ 932977 h 1027260"/>
              <a:gd name="connsiteX133" fmla="*/ 2763509 w 10753706"/>
              <a:gd name="connsiteY133" fmla="*/ 921850 h 1027260"/>
              <a:gd name="connsiteX134" fmla="*/ 2756121 w 10753706"/>
              <a:gd name="connsiteY134" fmla="*/ 921864 h 1027260"/>
              <a:gd name="connsiteX135" fmla="*/ 2755998 w 10753706"/>
              <a:gd name="connsiteY135" fmla="*/ 921739 h 1027260"/>
              <a:gd name="connsiteX136" fmla="*/ 2748255 w 10753706"/>
              <a:gd name="connsiteY136" fmla="*/ 921505 h 1027260"/>
              <a:gd name="connsiteX137" fmla="*/ 2694601 w 10753706"/>
              <a:gd name="connsiteY137" fmla="*/ 915575 h 1027260"/>
              <a:gd name="connsiteX138" fmla="*/ 2635357 w 10753706"/>
              <a:gd name="connsiteY138" fmla="*/ 910976 h 1027260"/>
              <a:gd name="connsiteX139" fmla="*/ 2601047 w 10753706"/>
              <a:gd name="connsiteY139" fmla="*/ 910263 h 1027260"/>
              <a:gd name="connsiteX140" fmla="*/ 2507482 w 10753706"/>
              <a:gd name="connsiteY140" fmla="*/ 906211 h 1027260"/>
              <a:gd name="connsiteX141" fmla="*/ 2413884 w 10753706"/>
              <a:gd name="connsiteY141" fmla="*/ 900545 h 1027260"/>
              <a:gd name="connsiteX142" fmla="*/ 2368912 w 10753706"/>
              <a:gd name="connsiteY142" fmla="*/ 888755 h 1027260"/>
              <a:gd name="connsiteX143" fmla="*/ 2349490 w 10753706"/>
              <a:gd name="connsiteY143" fmla="*/ 889719 h 1027260"/>
              <a:gd name="connsiteX144" fmla="*/ 2344290 w 10753706"/>
              <a:gd name="connsiteY144" fmla="*/ 890584 h 1027260"/>
              <a:gd name="connsiteX145" fmla="*/ 2336488 w 10753706"/>
              <a:gd name="connsiteY145" fmla="*/ 891058 h 1027260"/>
              <a:gd name="connsiteX146" fmla="*/ 2329015 w 10753706"/>
              <a:gd name="connsiteY146" fmla="*/ 891627 h 1027260"/>
              <a:gd name="connsiteX147" fmla="*/ 2293898 w 10753706"/>
              <a:gd name="connsiteY147" fmla="*/ 896431 h 1027260"/>
              <a:gd name="connsiteX148" fmla="*/ 2243927 w 10753706"/>
              <a:gd name="connsiteY148" fmla="*/ 888076 h 1027260"/>
              <a:gd name="connsiteX149" fmla="*/ 2223920 w 10753706"/>
              <a:gd name="connsiteY149" fmla="*/ 887331 h 1027260"/>
              <a:gd name="connsiteX150" fmla="*/ 2213081 w 10753706"/>
              <a:gd name="connsiteY150" fmla="*/ 886302 h 1027260"/>
              <a:gd name="connsiteX151" fmla="*/ 2212307 w 10753706"/>
              <a:gd name="connsiteY151" fmla="*/ 885829 h 1027260"/>
              <a:gd name="connsiteX152" fmla="*/ 2152321 w 10753706"/>
              <a:gd name="connsiteY152" fmla="*/ 894418 h 1027260"/>
              <a:gd name="connsiteX153" fmla="*/ 2140985 w 10753706"/>
              <a:gd name="connsiteY153" fmla="*/ 895968 h 1027260"/>
              <a:gd name="connsiteX154" fmla="*/ 2121210 w 10753706"/>
              <a:gd name="connsiteY154" fmla="*/ 899354 h 1027260"/>
              <a:gd name="connsiteX155" fmla="*/ 2119146 w 10753706"/>
              <a:gd name="connsiteY155" fmla="*/ 899033 h 1027260"/>
              <a:gd name="connsiteX156" fmla="*/ 2105666 w 10753706"/>
              <a:gd name="connsiteY156" fmla="*/ 902240 h 1027260"/>
              <a:gd name="connsiteX157" fmla="*/ 2094924 w 10753706"/>
              <a:gd name="connsiteY157" fmla="*/ 907203 h 1027260"/>
              <a:gd name="connsiteX158" fmla="*/ 1949478 w 10753706"/>
              <a:gd name="connsiteY158" fmla="*/ 913748 h 1027260"/>
              <a:gd name="connsiteX159" fmla="*/ 1749684 w 10753706"/>
              <a:gd name="connsiteY159" fmla="*/ 942223 h 1027260"/>
              <a:gd name="connsiteX160" fmla="*/ 1585576 w 10753706"/>
              <a:gd name="connsiteY160" fmla="*/ 954170 h 1027260"/>
              <a:gd name="connsiteX161" fmla="*/ 1476250 w 10753706"/>
              <a:gd name="connsiteY161" fmla="*/ 950653 h 1027260"/>
              <a:gd name="connsiteX162" fmla="*/ 1433927 w 10753706"/>
              <a:gd name="connsiteY162" fmla="*/ 959926 h 1027260"/>
              <a:gd name="connsiteX163" fmla="*/ 1414893 w 10753706"/>
              <a:gd name="connsiteY163" fmla="*/ 957671 h 1027260"/>
              <a:gd name="connsiteX164" fmla="*/ 1411585 w 10753706"/>
              <a:gd name="connsiteY164" fmla="*/ 957179 h 1027260"/>
              <a:gd name="connsiteX165" fmla="*/ 1398896 w 10753706"/>
              <a:gd name="connsiteY165" fmla="*/ 957460 h 1027260"/>
              <a:gd name="connsiteX166" fmla="*/ 1394632 w 10753706"/>
              <a:gd name="connsiteY166" fmla="*/ 954725 h 1027260"/>
              <a:gd name="connsiteX167" fmla="*/ 1375043 w 10753706"/>
              <a:gd name="connsiteY167" fmla="*/ 953132 h 1027260"/>
              <a:gd name="connsiteX168" fmla="*/ 1351876 w 10753706"/>
              <a:gd name="connsiteY168" fmla="*/ 954436 h 1027260"/>
              <a:gd name="connsiteX169" fmla="*/ 1242676 w 10753706"/>
              <a:gd name="connsiteY169" fmla="*/ 963767 h 1027260"/>
              <a:gd name="connsiteX170" fmla="*/ 1205993 w 10753706"/>
              <a:gd name="connsiteY170" fmla="*/ 974080 h 1027260"/>
              <a:gd name="connsiteX171" fmla="*/ 1052221 w 10753706"/>
              <a:gd name="connsiteY171" fmla="*/ 963954 h 1027260"/>
              <a:gd name="connsiteX172" fmla="*/ 968270 w 10753706"/>
              <a:gd name="connsiteY172" fmla="*/ 964761 h 1027260"/>
              <a:gd name="connsiteX173" fmla="*/ 874493 w 10753706"/>
              <a:gd name="connsiteY173" fmla="*/ 998122 h 1027260"/>
              <a:gd name="connsiteX174" fmla="*/ 814411 w 10753706"/>
              <a:gd name="connsiteY174" fmla="*/ 1007391 h 1027260"/>
              <a:gd name="connsiteX175" fmla="*/ 688604 w 10753706"/>
              <a:gd name="connsiteY175" fmla="*/ 1015631 h 1027260"/>
              <a:gd name="connsiteX176" fmla="*/ 618171 w 10753706"/>
              <a:gd name="connsiteY176" fmla="*/ 1027260 h 1027260"/>
              <a:gd name="connsiteX177" fmla="*/ 570379 w 10753706"/>
              <a:gd name="connsiteY177" fmla="*/ 1023487 h 1027260"/>
              <a:gd name="connsiteX178" fmla="*/ 482519 w 10753706"/>
              <a:gd name="connsiteY178" fmla="*/ 1002108 h 1027260"/>
              <a:gd name="connsiteX179" fmla="*/ 475319 w 10753706"/>
              <a:gd name="connsiteY179" fmla="*/ 1009922 h 1027260"/>
              <a:gd name="connsiteX180" fmla="*/ 431104 w 10753706"/>
              <a:gd name="connsiteY180" fmla="*/ 1009317 h 1027260"/>
              <a:gd name="connsiteX181" fmla="*/ 363782 w 10753706"/>
              <a:gd name="connsiteY181" fmla="*/ 1007585 h 1027260"/>
              <a:gd name="connsiteX182" fmla="*/ 325533 w 10753706"/>
              <a:gd name="connsiteY182" fmla="*/ 1008502 h 1027260"/>
              <a:gd name="connsiteX183" fmla="*/ 220429 w 10753706"/>
              <a:gd name="connsiteY183" fmla="*/ 1008927 h 1027260"/>
              <a:gd name="connsiteX184" fmla="*/ 114676 w 10753706"/>
              <a:gd name="connsiteY184" fmla="*/ 1007765 h 1027260"/>
              <a:gd name="connsiteX185" fmla="*/ 13470 w 10753706"/>
              <a:gd name="connsiteY185" fmla="*/ 998544 h 1027260"/>
              <a:gd name="connsiteX186" fmla="*/ 0 w 10753706"/>
              <a:gd name="connsiteY186" fmla="*/ 997355 h 10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10753706" h="1027260">
                <a:moveTo>
                  <a:pt x="0" y="0"/>
                </a:moveTo>
                <a:lnTo>
                  <a:pt x="10753706" y="0"/>
                </a:lnTo>
                <a:lnTo>
                  <a:pt x="10748809" y="2522"/>
                </a:lnTo>
                <a:cubicBezTo>
                  <a:pt x="10744031" y="4644"/>
                  <a:pt x="10737551" y="7204"/>
                  <a:pt x="10725330" y="11977"/>
                </a:cubicBezTo>
                <a:cubicBezTo>
                  <a:pt x="10700888" y="21523"/>
                  <a:pt x="10652058" y="39304"/>
                  <a:pt x="10615423" y="52967"/>
                </a:cubicBezTo>
                <a:cubicBezTo>
                  <a:pt x="10598524" y="49017"/>
                  <a:pt x="10550674" y="61360"/>
                  <a:pt x="10533936" y="53095"/>
                </a:cubicBezTo>
                <a:cubicBezTo>
                  <a:pt x="10519435" y="55674"/>
                  <a:pt x="10480156" y="49393"/>
                  <a:pt x="10466876" y="45180"/>
                </a:cubicBezTo>
                <a:cubicBezTo>
                  <a:pt x="10443145" y="68059"/>
                  <a:pt x="10382269" y="71294"/>
                  <a:pt x="10355090" y="89741"/>
                </a:cubicBezTo>
                <a:cubicBezTo>
                  <a:pt x="10286222" y="95376"/>
                  <a:pt x="10146285" y="63529"/>
                  <a:pt x="10087145" y="66115"/>
                </a:cubicBezTo>
                <a:cubicBezTo>
                  <a:pt x="10067575" y="79584"/>
                  <a:pt x="10043111" y="68921"/>
                  <a:pt x="10015902" y="76178"/>
                </a:cubicBezTo>
                <a:cubicBezTo>
                  <a:pt x="9952302" y="84628"/>
                  <a:pt x="9893286" y="103337"/>
                  <a:pt x="9806005" y="102435"/>
                </a:cubicBezTo>
                <a:cubicBezTo>
                  <a:pt x="9782247" y="141133"/>
                  <a:pt x="9674787" y="151643"/>
                  <a:pt x="9602583" y="179170"/>
                </a:cubicBezTo>
                <a:cubicBezTo>
                  <a:pt x="9557658" y="187584"/>
                  <a:pt x="9478290" y="154235"/>
                  <a:pt x="9469719" y="174721"/>
                </a:cubicBezTo>
                <a:cubicBezTo>
                  <a:pt x="9443779" y="165070"/>
                  <a:pt x="9431317" y="185692"/>
                  <a:pt x="9408692" y="189513"/>
                </a:cubicBezTo>
                <a:cubicBezTo>
                  <a:pt x="9387154" y="183843"/>
                  <a:pt x="9380475" y="191089"/>
                  <a:pt x="9364151" y="194072"/>
                </a:cubicBezTo>
                <a:cubicBezTo>
                  <a:pt x="9354686" y="190222"/>
                  <a:pt x="9340485" y="191782"/>
                  <a:pt x="9337751" y="197579"/>
                </a:cubicBezTo>
                <a:cubicBezTo>
                  <a:pt x="9349566" y="209270"/>
                  <a:pt x="9297468" y="207714"/>
                  <a:pt x="9297166" y="216558"/>
                </a:cubicBezTo>
                <a:cubicBezTo>
                  <a:pt x="9269057" y="220999"/>
                  <a:pt x="9139630" y="221783"/>
                  <a:pt x="9123859" y="237356"/>
                </a:cubicBezTo>
                <a:cubicBezTo>
                  <a:pt x="9068176" y="249209"/>
                  <a:pt x="8975349" y="235349"/>
                  <a:pt x="8950741" y="238020"/>
                </a:cubicBezTo>
                <a:cubicBezTo>
                  <a:pt x="8916265" y="215428"/>
                  <a:pt x="8822808" y="292026"/>
                  <a:pt x="8718236" y="303148"/>
                </a:cubicBezTo>
                <a:cubicBezTo>
                  <a:pt x="8703111" y="302060"/>
                  <a:pt x="8695551" y="302792"/>
                  <a:pt x="8694011" y="308812"/>
                </a:cubicBezTo>
                <a:cubicBezTo>
                  <a:pt x="8661810" y="312764"/>
                  <a:pt x="8637956" y="329628"/>
                  <a:pt x="8611976" y="324819"/>
                </a:cubicBezTo>
                <a:cubicBezTo>
                  <a:pt x="8621849" y="336388"/>
                  <a:pt x="8562809" y="325917"/>
                  <a:pt x="8562074" y="337971"/>
                </a:cubicBezTo>
                <a:cubicBezTo>
                  <a:pt x="8543699" y="343978"/>
                  <a:pt x="8511321" y="356396"/>
                  <a:pt x="8501724" y="360865"/>
                </a:cubicBezTo>
                <a:lnTo>
                  <a:pt x="8504489" y="364790"/>
                </a:lnTo>
                <a:lnTo>
                  <a:pt x="8492774" y="366181"/>
                </a:lnTo>
                <a:lnTo>
                  <a:pt x="8466405" y="368724"/>
                </a:lnTo>
                <a:cubicBezTo>
                  <a:pt x="8455454" y="372229"/>
                  <a:pt x="8440175" y="385805"/>
                  <a:pt x="8427069" y="387211"/>
                </a:cubicBezTo>
                <a:cubicBezTo>
                  <a:pt x="8400442" y="392215"/>
                  <a:pt x="8397079" y="382989"/>
                  <a:pt x="8387766" y="377161"/>
                </a:cubicBezTo>
                <a:cubicBezTo>
                  <a:pt x="8369233" y="378548"/>
                  <a:pt x="8334756" y="390869"/>
                  <a:pt x="8315874" y="395527"/>
                </a:cubicBezTo>
                <a:cubicBezTo>
                  <a:pt x="8306664" y="400500"/>
                  <a:pt x="8272845" y="393679"/>
                  <a:pt x="8274474" y="405112"/>
                </a:cubicBezTo>
                <a:cubicBezTo>
                  <a:pt x="8255483" y="406194"/>
                  <a:pt x="8244963" y="408376"/>
                  <a:pt x="8234664" y="410219"/>
                </a:cubicBezTo>
                <a:lnTo>
                  <a:pt x="8211268" y="416791"/>
                </a:lnTo>
                <a:cubicBezTo>
                  <a:pt x="8204720" y="419941"/>
                  <a:pt x="8197411" y="422004"/>
                  <a:pt x="8188615" y="421755"/>
                </a:cubicBezTo>
                <a:lnTo>
                  <a:pt x="8179981" y="420402"/>
                </a:lnTo>
                <a:lnTo>
                  <a:pt x="8179307" y="422516"/>
                </a:lnTo>
                <a:cubicBezTo>
                  <a:pt x="8179027" y="425797"/>
                  <a:pt x="8175790" y="448341"/>
                  <a:pt x="8147929" y="450302"/>
                </a:cubicBezTo>
                <a:cubicBezTo>
                  <a:pt x="8130300" y="457967"/>
                  <a:pt x="8114933" y="461015"/>
                  <a:pt x="8089136" y="465283"/>
                </a:cubicBezTo>
                <a:cubicBezTo>
                  <a:pt x="8072810" y="465920"/>
                  <a:pt x="8069376" y="451569"/>
                  <a:pt x="8049973" y="454121"/>
                </a:cubicBezTo>
                <a:cubicBezTo>
                  <a:pt x="7974508" y="471465"/>
                  <a:pt x="8006050" y="447139"/>
                  <a:pt x="7965913" y="464415"/>
                </a:cubicBezTo>
                <a:cubicBezTo>
                  <a:pt x="7958234" y="466025"/>
                  <a:pt x="7951405" y="465800"/>
                  <a:pt x="7945093" y="464798"/>
                </a:cubicBezTo>
                <a:lnTo>
                  <a:pt x="7935335" y="462442"/>
                </a:lnTo>
                <a:lnTo>
                  <a:pt x="7904779" y="471429"/>
                </a:lnTo>
                <a:cubicBezTo>
                  <a:pt x="7889387" y="474999"/>
                  <a:pt x="7872867" y="477951"/>
                  <a:pt x="7855604" y="480199"/>
                </a:cubicBezTo>
                <a:cubicBezTo>
                  <a:pt x="7850005" y="476378"/>
                  <a:pt x="7838628" y="483595"/>
                  <a:pt x="7832630" y="485371"/>
                </a:cubicBezTo>
                <a:cubicBezTo>
                  <a:pt x="7831473" y="482645"/>
                  <a:pt x="7816623" y="482661"/>
                  <a:pt x="7812438" y="485391"/>
                </a:cubicBezTo>
                <a:cubicBezTo>
                  <a:pt x="7709470" y="505049"/>
                  <a:pt x="7759426" y="473956"/>
                  <a:pt x="7701399" y="495197"/>
                </a:cubicBezTo>
                <a:cubicBezTo>
                  <a:pt x="7690986" y="496989"/>
                  <a:pt x="7682397" y="496365"/>
                  <a:pt x="7674778" y="494723"/>
                </a:cubicBezTo>
                <a:lnTo>
                  <a:pt x="7660445" y="490194"/>
                </a:lnTo>
                <a:lnTo>
                  <a:pt x="7651781" y="493084"/>
                </a:lnTo>
                <a:cubicBezTo>
                  <a:pt x="7616113" y="496548"/>
                  <a:pt x="7603273" y="491735"/>
                  <a:pt x="7584807" y="499490"/>
                </a:cubicBezTo>
                <a:cubicBezTo>
                  <a:pt x="7549256" y="490212"/>
                  <a:pt x="7563949" y="500167"/>
                  <a:pt x="7541324" y="504184"/>
                </a:cubicBezTo>
                <a:cubicBezTo>
                  <a:pt x="7523851" y="508307"/>
                  <a:pt x="7559546" y="509825"/>
                  <a:pt x="7541756" y="512184"/>
                </a:cubicBezTo>
                <a:cubicBezTo>
                  <a:pt x="7520963" y="510864"/>
                  <a:pt x="7525755" y="520497"/>
                  <a:pt x="7503906" y="518551"/>
                </a:cubicBezTo>
                <a:cubicBezTo>
                  <a:pt x="7505924" y="510774"/>
                  <a:pt x="7464361" y="523683"/>
                  <a:pt x="7460411" y="517415"/>
                </a:cubicBezTo>
                <a:lnTo>
                  <a:pt x="7460116" y="517548"/>
                </a:lnTo>
                <a:cubicBezTo>
                  <a:pt x="7447785" y="530928"/>
                  <a:pt x="7310141" y="550568"/>
                  <a:pt x="7297810" y="563947"/>
                </a:cubicBezTo>
                <a:cubicBezTo>
                  <a:pt x="7221791" y="605698"/>
                  <a:pt x="7039072" y="646008"/>
                  <a:pt x="6946388" y="665244"/>
                </a:cubicBezTo>
                <a:cubicBezTo>
                  <a:pt x="6853704" y="684480"/>
                  <a:pt x="6804875" y="677485"/>
                  <a:pt x="6741704" y="679365"/>
                </a:cubicBezTo>
                <a:lnTo>
                  <a:pt x="6624680" y="677674"/>
                </a:lnTo>
                <a:lnTo>
                  <a:pt x="6605700" y="683566"/>
                </a:lnTo>
                <a:cubicBezTo>
                  <a:pt x="6603309" y="685184"/>
                  <a:pt x="6599550" y="685647"/>
                  <a:pt x="6576922" y="683030"/>
                </a:cubicBezTo>
                <a:cubicBezTo>
                  <a:pt x="6527275" y="698355"/>
                  <a:pt x="6440981" y="702347"/>
                  <a:pt x="6405123" y="721946"/>
                </a:cubicBezTo>
                <a:cubicBezTo>
                  <a:pt x="6407963" y="715467"/>
                  <a:pt x="6383450" y="712913"/>
                  <a:pt x="6368938" y="717341"/>
                </a:cubicBezTo>
                <a:cubicBezTo>
                  <a:pt x="6377914" y="692119"/>
                  <a:pt x="6315316" y="744281"/>
                  <a:pt x="6295102" y="729508"/>
                </a:cubicBezTo>
                <a:cubicBezTo>
                  <a:pt x="6300358" y="744473"/>
                  <a:pt x="6240070" y="776254"/>
                  <a:pt x="6202084" y="767091"/>
                </a:cubicBezTo>
                <a:cubicBezTo>
                  <a:pt x="6152826" y="774744"/>
                  <a:pt x="6122010" y="790367"/>
                  <a:pt x="6067157" y="790339"/>
                </a:cubicBezTo>
                <a:cubicBezTo>
                  <a:pt x="6066310" y="792484"/>
                  <a:pt x="6064283" y="794403"/>
                  <a:pt x="6061443" y="796151"/>
                </a:cubicBezTo>
                <a:lnTo>
                  <a:pt x="6051406" y="800684"/>
                </a:lnTo>
                <a:lnTo>
                  <a:pt x="6049097" y="800636"/>
                </a:lnTo>
                <a:cubicBezTo>
                  <a:pt x="6040408" y="801393"/>
                  <a:pt x="6036299" y="802645"/>
                  <a:pt x="6034222" y="804110"/>
                </a:cubicBezTo>
                <a:lnTo>
                  <a:pt x="6033121" y="806078"/>
                </a:lnTo>
                <a:lnTo>
                  <a:pt x="6023593" y="808842"/>
                </a:lnTo>
                <a:lnTo>
                  <a:pt x="6006639" y="815304"/>
                </a:lnTo>
                <a:lnTo>
                  <a:pt x="6001762" y="815557"/>
                </a:lnTo>
                <a:lnTo>
                  <a:pt x="5973534" y="823815"/>
                </a:lnTo>
                <a:lnTo>
                  <a:pt x="5972336" y="823476"/>
                </a:lnTo>
                <a:cubicBezTo>
                  <a:pt x="5969004" y="822901"/>
                  <a:pt x="5965329" y="822833"/>
                  <a:pt x="5960841" y="823819"/>
                </a:cubicBezTo>
                <a:cubicBezTo>
                  <a:pt x="5955860" y="815655"/>
                  <a:pt x="5953515" y="821882"/>
                  <a:pt x="5940719" y="825514"/>
                </a:cubicBezTo>
                <a:cubicBezTo>
                  <a:pt x="5930130" y="813644"/>
                  <a:pt x="5900943" y="827979"/>
                  <a:pt x="5884298" y="823806"/>
                </a:cubicBezTo>
                <a:cubicBezTo>
                  <a:pt x="5875133" y="826741"/>
                  <a:pt x="5865250" y="829630"/>
                  <a:pt x="5854779" y="832365"/>
                </a:cubicBezTo>
                <a:lnTo>
                  <a:pt x="5848382" y="833844"/>
                </a:lnTo>
                <a:lnTo>
                  <a:pt x="5848066" y="833772"/>
                </a:lnTo>
                <a:cubicBezTo>
                  <a:pt x="5846273" y="833879"/>
                  <a:pt x="5844018" y="834284"/>
                  <a:pt x="5840944" y="835132"/>
                </a:cubicBezTo>
                <a:lnTo>
                  <a:pt x="5836719" y="836539"/>
                </a:lnTo>
                <a:lnTo>
                  <a:pt x="5824311" y="839408"/>
                </a:lnTo>
                <a:lnTo>
                  <a:pt x="5818788" y="839727"/>
                </a:lnTo>
                <a:cubicBezTo>
                  <a:pt x="5797008" y="838594"/>
                  <a:pt x="5786883" y="822081"/>
                  <a:pt x="5763953" y="834282"/>
                </a:cubicBezTo>
                <a:cubicBezTo>
                  <a:pt x="5726813" y="837521"/>
                  <a:pt x="5699446" y="830949"/>
                  <a:pt x="5667748" y="840211"/>
                </a:cubicBezTo>
                <a:cubicBezTo>
                  <a:pt x="5632959" y="843205"/>
                  <a:pt x="5601436" y="842280"/>
                  <a:pt x="5573108" y="847611"/>
                </a:cubicBezTo>
                <a:cubicBezTo>
                  <a:pt x="5560030" y="845832"/>
                  <a:pt x="5549547" y="851598"/>
                  <a:pt x="5539137" y="851033"/>
                </a:cubicBezTo>
                <a:cubicBezTo>
                  <a:pt x="5528728" y="850467"/>
                  <a:pt x="5529256" y="837509"/>
                  <a:pt x="5510651" y="844215"/>
                </a:cubicBezTo>
                <a:cubicBezTo>
                  <a:pt x="5494241" y="833607"/>
                  <a:pt x="5466101" y="839171"/>
                  <a:pt x="5457331" y="839159"/>
                </a:cubicBezTo>
                <a:lnTo>
                  <a:pt x="5410613" y="834358"/>
                </a:lnTo>
                <a:lnTo>
                  <a:pt x="5370040" y="862127"/>
                </a:lnTo>
                <a:cubicBezTo>
                  <a:pt x="5357863" y="856469"/>
                  <a:pt x="5319115" y="868069"/>
                  <a:pt x="5318778" y="855310"/>
                </a:cubicBezTo>
                <a:cubicBezTo>
                  <a:pt x="5303920" y="857760"/>
                  <a:pt x="5296727" y="863736"/>
                  <a:pt x="5298645" y="855171"/>
                </a:cubicBezTo>
                <a:cubicBezTo>
                  <a:pt x="5287819" y="855897"/>
                  <a:pt x="5267444" y="857825"/>
                  <a:pt x="5253828" y="859670"/>
                </a:cubicBezTo>
                <a:lnTo>
                  <a:pt x="5216955" y="866245"/>
                </a:lnTo>
                <a:lnTo>
                  <a:pt x="5214344" y="868102"/>
                </a:lnTo>
                <a:cubicBezTo>
                  <a:pt x="5210778" y="868719"/>
                  <a:pt x="5200859" y="869042"/>
                  <a:pt x="5195561" y="869949"/>
                </a:cubicBezTo>
                <a:lnTo>
                  <a:pt x="5182555" y="873542"/>
                </a:lnTo>
                <a:cubicBezTo>
                  <a:pt x="5178496" y="875023"/>
                  <a:pt x="5175066" y="876746"/>
                  <a:pt x="5172552" y="878801"/>
                </a:cubicBezTo>
                <a:cubicBezTo>
                  <a:pt x="5121406" y="873797"/>
                  <a:pt x="5080096" y="886529"/>
                  <a:pt x="5027993" y="889666"/>
                </a:cubicBezTo>
                <a:cubicBezTo>
                  <a:pt x="4999924" y="877115"/>
                  <a:pt x="4946973" y="919452"/>
                  <a:pt x="4939844" y="934802"/>
                </a:cubicBezTo>
                <a:cubicBezTo>
                  <a:pt x="4895154" y="940701"/>
                  <a:pt x="4844006" y="928240"/>
                  <a:pt x="4792576" y="934820"/>
                </a:cubicBezTo>
                <a:lnTo>
                  <a:pt x="4602423" y="958063"/>
                </a:lnTo>
                <a:cubicBezTo>
                  <a:pt x="4488530" y="967131"/>
                  <a:pt x="4399004" y="969822"/>
                  <a:pt x="4290656" y="969152"/>
                </a:cubicBezTo>
                <a:cubicBezTo>
                  <a:pt x="4182308" y="968482"/>
                  <a:pt x="4046938" y="971167"/>
                  <a:pt x="3952334" y="954043"/>
                </a:cubicBezTo>
                <a:lnTo>
                  <a:pt x="3858560" y="948781"/>
                </a:lnTo>
                <a:lnTo>
                  <a:pt x="3846597" y="948382"/>
                </a:lnTo>
                <a:cubicBezTo>
                  <a:pt x="3807516" y="956616"/>
                  <a:pt x="3767475" y="941640"/>
                  <a:pt x="3736044" y="947759"/>
                </a:cubicBezTo>
                <a:cubicBezTo>
                  <a:pt x="3727323" y="948128"/>
                  <a:pt x="3719828" y="947771"/>
                  <a:pt x="3713136" y="946963"/>
                </a:cubicBezTo>
                <a:lnTo>
                  <a:pt x="3695939" y="943639"/>
                </a:lnTo>
                <a:lnTo>
                  <a:pt x="3694125" y="940567"/>
                </a:lnTo>
                <a:lnTo>
                  <a:pt x="3681925" y="939706"/>
                </a:lnTo>
                <a:lnTo>
                  <a:pt x="3679204" y="938926"/>
                </a:lnTo>
                <a:cubicBezTo>
                  <a:pt x="3668160" y="939028"/>
                  <a:pt x="3634193" y="940875"/>
                  <a:pt x="3615656" y="940320"/>
                </a:cubicBezTo>
                <a:cubicBezTo>
                  <a:pt x="3582626" y="936974"/>
                  <a:pt x="3593904" y="949140"/>
                  <a:pt x="3567983" y="935596"/>
                </a:cubicBezTo>
                <a:cubicBezTo>
                  <a:pt x="3504185" y="939048"/>
                  <a:pt x="3482818" y="922224"/>
                  <a:pt x="3422423" y="932129"/>
                </a:cubicBezTo>
                <a:cubicBezTo>
                  <a:pt x="3369166" y="933413"/>
                  <a:pt x="3329486" y="910108"/>
                  <a:pt x="3310925" y="911072"/>
                </a:cubicBezTo>
                <a:cubicBezTo>
                  <a:pt x="3261363" y="909787"/>
                  <a:pt x="3198415" y="933574"/>
                  <a:pt x="3139421" y="934151"/>
                </a:cubicBezTo>
                <a:cubicBezTo>
                  <a:pt x="3088799" y="931012"/>
                  <a:pt x="3038941" y="938464"/>
                  <a:pt x="2996922" y="927537"/>
                </a:cubicBezTo>
                <a:cubicBezTo>
                  <a:pt x="2992673" y="929234"/>
                  <a:pt x="2987900" y="930498"/>
                  <a:pt x="2982785" y="931453"/>
                </a:cubicBezTo>
                <a:lnTo>
                  <a:pt x="2967478" y="933397"/>
                </a:lnTo>
                <a:lnTo>
                  <a:pt x="2948552" y="932961"/>
                </a:lnTo>
                <a:lnTo>
                  <a:pt x="2944404" y="934452"/>
                </a:lnTo>
                <a:lnTo>
                  <a:pt x="2908608" y="937205"/>
                </a:lnTo>
                <a:lnTo>
                  <a:pt x="2904443" y="936455"/>
                </a:lnTo>
                <a:lnTo>
                  <a:pt x="2868935" y="938022"/>
                </a:lnTo>
                <a:lnTo>
                  <a:pt x="2868586" y="937487"/>
                </a:lnTo>
                <a:cubicBezTo>
                  <a:pt x="2866994" y="936327"/>
                  <a:pt x="2864292" y="935538"/>
                  <a:pt x="2859191" y="935503"/>
                </a:cubicBezTo>
                <a:cubicBezTo>
                  <a:pt x="2869075" y="927418"/>
                  <a:pt x="2856828" y="932364"/>
                  <a:pt x="2840915" y="932977"/>
                </a:cubicBezTo>
                <a:lnTo>
                  <a:pt x="2763509" y="921850"/>
                </a:lnTo>
                <a:lnTo>
                  <a:pt x="2756121" y="921864"/>
                </a:lnTo>
                <a:cubicBezTo>
                  <a:pt x="2756081" y="921822"/>
                  <a:pt x="2756039" y="921781"/>
                  <a:pt x="2755998" y="921739"/>
                </a:cubicBezTo>
                <a:cubicBezTo>
                  <a:pt x="2754445" y="921476"/>
                  <a:pt x="2752036" y="921380"/>
                  <a:pt x="2748255" y="921505"/>
                </a:cubicBezTo>
                <a:lnTo>
                  <a:pt x="2694601" y="915575"/>
                </a:lnTo>
                <a:cubicBezTo>
                  <a:pt x="2671223" y="919874"/>
                  <a:pt x="2666972" y="913376"/>
                  <a:pt x="2635357" y="910976"/>
                </a:cubicBezTo>
                <a:cubicBezTo>
                  <a:pt x="2621906" y="915051"/>
                  <a:pt x="2611315" y="913542"/>
                  <a:pt x="2601047" y="910263"/>
                </a:cubicBezTo>
                <a:cubicBezTo>
                  <a:pt x="2570084" y="912074"/>
                  <a:pt x="2542135" y="907435"/>
                  <a:pt x="2507482" y="906211"/>
                </a:cubicBezTo>
                <a:cubicBezTo>
                  <a:pt x="2469706" y="911437"/>
                  <a:pt x="2450920" y="901812"/>
                  <a:pt x="2413884" y="900545"/>
                </a:cubicBezTo>
                <a:cubicBezTo>
                  <a:pt x="2381338" y="909664"/>
                  <a:pt x="2387753" y="892438"/>
                  <a:pt x="2368912" y="888755"/>
                </a:cubicBezTo>
                <a:lnTo>
                  <a:pt x="2349490" y="889719"/>
                </a:lnTo>
                <a:lnTo>
                  <a:pt x="2344290" y="890584"/>
                </a:lnTo>
                <a:cubicBezTo>
                  <a:pt x="2340673" y="891041"/>
                  <a:pt x="2338228" y="891167"/>
                  <a:pt x="2336488" y="891058"/>
                </a:cubicBezTo>
                <a:lnTo>
                  <a:pt x="2329015" y="891627"/>
                </a:lnTo>
                <a:cubicBezTo>
                  <a:pt x="2316843" y="893039"/>
                  <a:pt x="2305064" y="894669"/>
                  <a:pt x="2293898" y="896431"/>
                </a:cubicBezTo>
                <a:cubicBezTo>
                  <a:pt x="2282637" y="890404"/>
                  <a:pt x="2242346" y="900851"/>
                  <a:pt x="2243927" y="888076"/>
                </a:cubicBezTo>
                <a:cubicBezTo>
                  <a:pt x="2228778" y="890081"/>
                  <a:pt x="2220725" y="895845"/>
                  <a:pt x="2223920" y="887331"/>
                </a:cubicBezTo>
                <a:cubicBezTo>
                  <a:pt x="2218877" y="887756"/>
                  <a:pt x="2215583" y="887254"/>
                  <a:pt x="2213081" y="886302"/>
                </a:cubicBezTo>
                <a:lnTo>
                  <a:pt x="2212307" y="885829"/>
                </a:lnTo>
                <a:lnTo>
                  <a:pt x="2152321" y="894418"/>
                </a:lnTo>
                <a:lnTo>
                  <a:pt x="2140985" y="895968"/>
                </a:lnTo>
                <a:lnTo>
                  <a:pt x="2121210" y="899354"/>
                </a:lnTo>
                <a:lnTo>
                  <a:pt x="2119146" y="899033"/>
                </a:lnTo>
                <a:lnTo>
                  <a:pt x="2105666" y="902240"/>
                </a:lnTo>
                <a:cubicBezTo>
                  <a:pt x="2101407" y="903601"/>
                  <a:pt x="2097735" y="905221"/>
                  <a:pt x="2094924" y="907203"/>
                </a:cubicBezTo>
                <a:cubicBezTo>
                  <a:pt x="2044793" y="900664"/>
                  <a:pt x="2001785" y="912168"/>
                  <a:pt x="1949478" y="913748"/>
                </a:cubicBezTo>
                <a:cubicBezTo>
                  <a:pt x="1891937" y="919585"/>
                  <a:pt x="1810334" y="935486"/>
                  <a:pt x="1749684" y="942223"/>
                </a:cubicBezTo>
                <a:lnTo>
                  <a:pt x="1585576" y="954170"/>
                </a:lnTo>
                <a:cubicBezTo>
                  <a:pt x="1549165" y="943719"/>
                  <a:pt x="1511425" y="950847"/>
                  <a:pt x="1476250" y="950653"/>
                </a:cubicBezTo>
                <a:cubicBezTo>
                  <a:pt x="1488515" y="961596"/>
                  <a:pt x="1432660" y="946795"/>
                  <a:pt x="1433927" y="959926"/>
                </a:cubicBezTo>
                <a:cubicBezTo>
                  <a:pt x="1427485" y="959475"/>
                  <a:pt x="1421205" y="958623"/>
                  <a:pt x="1414893" y="957671"/>
                </a:cubicBezTo>
                <a:lnTo>
                  <a:pt x="1411585" y="957179"/>
                </a:lnTo>
                <a:lnTo>
                  <a:pt x="1398896" y="957460"/>
                </a:lnTo>
                <a:lnTo>
                  <a:pt x="1394632" y="954725"/>
                </a:lnTo>
                <a:lnTo>
                  <a:pt x="1375043" y="953132"/>
                </a:lnTo>
                <a:cubicBezTo>
                  <a:pt x="1367813" y="952970"/>
                  <a:pt x="1360155" y="953305"/>
                  <a:pt x="1351876" y="954436"/>
                </a:cubicBezTo>
                <a:cubicBezTo>
                  <a:pt x="1325912" y="963028"/>
                  <a:pt x="1274459" y="952492"/>
                  <a:pt x="1242676" y="963767"/>
                </a:cubicBezTo>
                <a:cubicBezTo>
                  <a:pt x="1230276" y="966918"/>
                  <a:pt x="1216715" y="977098"/>
                  <a:pt x="1205993" y="974080"/>
                </a:cubicBezTo>
                <a:cubicBezTo>
                  <a:pt x="1174251" y="974112"/>
                  <a:pt x="1086982" y="964420"/>
                  <a:pt x="1052221" y="963954"/>
                </a:cubicBezTo>
                <a:cubicBezTo>
                  <a:pt x="1038515" y="970622"/>
                  <a:pt x="1009522" y="962342"/>
                  <a:pt x="968270" y="964761"/>
                </a:cubicBezTo>
                <a:cubicBezTo>
                  <a:pt x="943437" y="973698"/>
                  <a:pt x="900136" y="991017"/>
                  <a:pt x="874493" y="998122"/>
                </a:cubicBezTo>
                <a:cubicBezTo>
                  <a:pt x="848849" y="1005226"/>
                  <a:pt x="853424" y="1009427"/>
                  <a:pt x="814411" y="1007391"/>
                </a:cubicBezTo>
                <a:cubicBezTo>
                  <a:pt x="765926" y="1022821"/>
                  <a:pt x="732885" y="1009859"/>
                  <a:pt x="688604" y="1015631"/>
                </a:cubicBezTo>
                <a:cubicBezTo>
                  <a:pt x="638045" y="1020877"/>
                  <a:pt x="677999" y="1011556"/>
                  <a:pt x="618171" y="1027260"/>
                </a:cubicBezTo>
                <a:cubicBezTo>
                  <a:pt x="609680" y="1023165"/>
                  <a:pt x="583253" y="1020277"/>
                  <a:pt x="570379" y="1023487"/>
                </a:cubicBezTo>
                <a:cubicBezTo>
                  <a:pt x="543992" y="1022523"/>
                  <a:pt x="505183" y="1001686"/>
                  <a:pt x="482519" y="1002108"/>
                </a:cubicBezTo>
                <a:cubicBezTo>
                  <a:pt x="464011" y="1002285"/>
                  <a:pt x="495211" y="1007995"/>
                  <a:pt x="475319" y="1009922"/>
                </a:cubicBezTo>
                <a:cubicBezTo>
                  <a:pt x="450818" y="1011135"/>
                  <a:pt x="454804" y="1022539"/>
                  <a:pt x="431104" y="1009317"/>
                </a:cubicBezTo>
                <a:cubicBezTo>
                  <a:pt x="406857" y="1014651"/>
                  <a:pt x="399686" y="1008456"/>
                  <a:pt x="363782" y="1007585"/>
                </a:cubicBezTo>
                <a:cubicBezTo>
                  <a:pt x="350440" y="1012231"/>
                  <a:pt x="338145" y="1011245"/>
                  <a:pt x="325533" y="1008502"/>
                </a:cubicBezTo>
                <a:cubicBezTo>
                  <a:pt x="291944" y="1011745"/>
                  <a:pt x="259251" y="1008497"/>
                  <a:pt x="220429" y="1008927"/>
                </a:cubicBezTo>
                <a:cubicBezTo>
                  <a:pt x="180594" y="1015852"/>
                  <a:pt x="156150" y="1007265"/>
                  <a:pt x="114676" y="1007765"/>
                </a:cubicBezTo>
                <a:cubicBezTo>
                  <a:pt x="85718" y="1006195"/>
                  <a:pt x="43316" y="1001491"/>
                  <a:pt x="13470" y="998544"/>
                </a:cubicBezTo>
                <a:lnTo>
                  <a:pt x="0" y="99735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7035B9C0-1532-5260-BC9A-E9D978D5FE89}"/>
              </a:ext>
            </a:extLst>
          </p:cNvPr>
          <p:cNvSpPr txBox="1"/>
          <p:nvPr/>
        </p:nvSpPr>
        <p:spPr>
          <a:xfrm>
            <a:off x="8460243" y="5712376"/>
            <a:ext cx="3047629"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www.ohioemployerlawblog.com/2020/10/coronavirus-update-10-23-2020-please.html">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nc-nd/3.0/">
                  <a:extLst>
                    <a:ext uri="{A12FA001-AC4F-418D-AE19-62706E023703}">
                      <ahyp:hlinkClr xmlns:ahyp="http://schemas.microsoft.com/office/drawing/2018/hyperlinkcolor" val="tx"/>
                    </a:ext>
                  </a:extLst>
                </a:hlinkClick>
              </a:rPr>
              <a:t>CC BY-NC-ND</a:t>
            </a:r>
            <a:endParaRPr lang="ru-UA" sz="700">
              <a:solidFill>
                <a:srgbClr val="FFFFFF"/>
              </a:solidFill>
            </a:endParaRPr>
          </a:p>
        </p:txBody>
      </p:sp>
    </p:spTree>
    <p:extLst>
      <p:ext uri="{BB962C8B-B14F-4D97-AF65-F5344CB8AC3E}">
        <p14:creationId xmlns:p14="http://schemas.microsoft.com/office/powerpoint/2010/main" val="23403454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7">
            <a:extLst>
              <a:ext uri="{FF2B5EF4-FFF2-40B4-BE49-F238E27FC236}">
                <a16:creationId xmlns:a16="http://schemas.microsoft.com/office/drawing/2014/main" id="{43C823D3-D619-407C-89E0-C6F6B1E7A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9">
            <a:extLst>
              <a:ext uri="{FF2B5EF4-FFF2-40B4-BE49-F238E27FC236}">
                <a16:creationId xmlns:a16="http://schemas.microsoft.com/office/drawing/2014/main" id="{047F8E3E-2FFA-4A0F-B3C7-E57ADDCFB4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Заголовок 1">
            <a:extLst>
              <a:ext uri="{FF2B5EF4-FFF2-40B4-BE49-F238E27FC236}">
                <a16:creationId xmlns:a16="http://schemas.microsoft.com/office/drawing/2014/main" id="{2AA771AC-4D3F-6BEB-6BD4-4F385F7D0D15}"/>
              </a:ext>
            </a:extLst>
          </p:cNvPr>
          <p:cNvSpPr>
            <a:spLocks noGrp="1"/>
          </p:cNvSpPr>
          <p:nvPr>
            <p:ph type="title"/>
          </p:nvPr>
        </p:nvSpPr>
        <p:spPr>
          <a:xfrm>
            <a:off x="1179226" y="1594707"/>
            <a:ext cx="9833548" cy="1325563"/>
          </a:xfrm>
        </p:spPr>
        <p:txBody>
          <a:bodyPr anchor="b">
            <a:normAutofit/>
          </a:bodyPr>
          <a:lstStyle/>
          <a:p>
            <a:pPr algn="ctr"/>
            <a:r>
              <a:rPr lang="en" sz="3600" b="0" i="0" u="none" strike="noStrike" dirty="0">
                <a:solidFill>
                  <a:schemeClr val="tx2"/>
                </a:solidFill>
                <a:effectLst/>
              </a:rPr>
              <a:t>Spain and Civil Society - A Legal Battleground</a:t>
            </a:r>
            <a:br>
              <a:rPr lang="en" sz="3600" b="0" i="0" u="none" strike="noStrike" dirty="0">
                <a:solidFill>
                  <a:schemeClr val="tx2"/>
                </a:solidFill>
                <a:effectLst/>
              </a:rPr>
            </a:br>
            <a:endParaRPr lang="ru-UA" sz="3600" dirty="0">
              <a:solidFill>
                <a:schemeClr val="tx2"/>
              </a:solidFill>
            </a:endParaRPr>
          </a:p>
        </p:txBody>
      </p:sp>
      <p:grpSp>
        <p:nvGrpSpPr>
          <p:cNvPr id="25" name="Group 11">
            <a:extLst>
              <a:ext uri="{FF2B5EF4-FFF2-40B4-BE49-F238E27FC236}">
                <a16:creationId xmlns:a16="http://schemas.microsoft.com/office/drawing/2014/main" id="{33D939F1-7ABE-4D0E-946A-43F37F556A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3346102" cy="2510865"/>
            <a:chOff x="-305" y="-1"/>
            <a:chExt cx="3832880" cy="2876136"/>
          </a:xfrm>
        </p:grpSpPr>
        <p:sp>
          <p:nvSpPr>
            <p:cNvPr id="26" name="Freeform: Shape 12">
              <a:extLst>
                <a:ext uri="{FF2B5EF4-FFF2-40B4-BE49-F238E27FC236}">
                  <a16:creationId xmlns:a16="http://schemas.microsoft.com/office/drawing/2014/main" id="{63FE0426-0FE4-451E-A8BB-08DA6A6AC2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13">
              <a:extLst>
                <a:ext uri="{FF2B5EF4-FFF2-40B4-BE49-F238E27FC236}">
                  <a16:creationId xmlns:a16="http://schemas.microsoft.com/office/drawing/2014/main" id="{4A32F7E8-35B4-451F-AA07-AECF7CA1D5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14">
              <a:extLst>
                <a:ext uri="{FF2B5EF4-FFF2-40B4-BE49-F238E27FC236}">
                  <a16:creationId xmlns:a16="http://schemas.microsoft.com/office/drawing/2014/main" id="{E1097796-C3C8-4772-9EBD-9F5CA368F5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15">
              <a:extLst>
                <a:ext uri="{FF2B5EF4-FFF2-40B4-BE49-F238E27FC236}">
                  <a16:creationId xmlns:a16="http://schemas.microsoft.com/office/drawing/2014/main" id="{EC4BC137-BB50-4235-A83F-4B4EEE1590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Объект 2">
            <a:extLst>
              <a:ext uri="{FF2B5EF4-FFF2-40B4-BE49-F238E27FC236}">
                <a16:creationId xmlns:a16="http://schemas.microsoft.com/office/drawing/2014/main" id="{60888A6F-66EB-2015-EBFD-04AAE12D4455}"/>
              </a:ext>
            </a:extLst>
          </p:cNvPr>
          <p:cNvSpPr>
            <a:spLocks noGrp="1"/>
          </p:cNvSpPr>
          <p:nvPr>
            <p:ph sz="quarter" idx="13"/>
          </p:nvPr>
        </p:nvSpPr>
        <p:spPr>
          <a:xfrm>
            <a:off x="1179226" y="3329677"/>
            <a:ext cx="9833548" cy="2457269"/>
          </a:xfrm>
        </p:spPr>
        <p:txBody>
          <a:bodyPr>
            <a:normAutofit/>
          </a:bodyPr>
          <a:lstStyle/>
          <a:p>
            <a:pPr>
              <a:buFont typeface="Arial" panose="020B0604020202020204" pitchFamily="34" charset="0"/>
              <a:buChar char="•"/>
            </a:pPr>
            <a:r>
              <a:rPr lang="en" sz="1800" b="0" i="0" u="none" strike="noStrike">
                <a:solidFill>
                  <a:schemeClr val="tx2"/>
                </a:solidFill>
                <a:effectLst/>
              </a:rPr>
              <a:t>Case: López Ostra v. Spain (1994) - Environmental rights vs. industrial activities.</a:t>
            </a:r>
          </a:p>
          <a:p>
            <a:pPr marL="742950" lvl="1" indent="-285750">
              <a:buFont typeface="Arial" panose="020B0604020202020204" pitchFamily="34" charset="0"/>
              <a:buChar char="•"/>
            </a:pPr>
            <a:r>
              <a:rPr lang="en" sz="1800" b="0" i="0" u="none" strike="noStrike">
                <a:solidFill>
                  <a:schemeClr val="tx2"/>
                </a:solidFill>
                <a:effectLst/>
              </a:rPr>
              <a:t>Legal Context: Right to private and family life (Article 8 ECHR) vs. environmental pollution.</a:t>
            </a:r>
          </a:p>
          <a:p>
            <a:pPr marL="742950" lvl="1" indent="-285750">
              <a:buFont typeface="Arial" panose="020B0604020202020204" pitchFamily="34" charset="0"/>
              <a:buChar char="•"/>
            </a:pPr>
            <a:r>
              <a:rPr lang="en" sz="1800" b="0" i="0" u="none" strike="noStrike">
                <a:solidFill>
                  <a:schemeClr val="tx2"/>
                </a:solidFill>
                <a:effectLst/>
              </a:rPr>
              <a:t>Judgment: Violation of Article 8 due to failure to protect citizens from industrial emissions.</a:t>
            </a:r>
          </a:p>
          <a:p>
            <a:pPr marL="742950" lvl="1" indent="-285750">
              <a:buFont typeface="Arial" panose="020B0604020202020204" pitchFamily="34" charset="0"/>
              <a:buChar char="•"/>
            </a:pPr>
            <a:r>
              <a:rPr lang="en" sz="1800" b="0" i="0" u="none" strike="noStrike">
                <a:solidFill>
                  <a:schemeClr val="tx2"/>
                </a:solidFill>
                <a:effectLst/>
              </a:rPr>
              <a:t>Legal Analysis: Spanish legislation struggles to balance economic development and human rights protection.</a:t>
            </a:r>
          </a:p>
          <a:p>
            <a:endParaRPr lang="ru-UA" sz="1800">
              <a:solidFill>
                <a:schemeClr val="tx2"/>
              </a:solidFill>
            </a:endParaRPr>
          </a:p>
        </p:txBody>
      </p:sp>
      <p:grpSp>
        <p:nvGrpSpPr>
          <p:cNvPr id="18" name="Group 17">
            <a:extLst>
              <a:ext uri="{FF2B5EF4-FFF2-40B4-BE49-F238E27FC236}">
                <a16:creationId xmlns:a16="http://schemas.microsoft.com/office/drawing/2014/main" id="{9DB3963A-4187-4A72-9DA4-CA6BADE229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9072780" y="3734338"/>
            <a:ext cx="3878664" cy="2368659"/>
            <a:chOff x="6867015" y="-1"/>
            <a:chExt cx="5324985" cy="3251912"/>
          </a:xfrm>
          <a:solidFill>
            <a:schemeClr val="accent5">
              <a:alpha val="10000"/>
            </a:schemeClr>
          </a:solidFill>
        </p:grpSpPr>
        <p:sp>
          <p:nvSpPr>
            <p:cNvPr id="19" name="Freeform: Shape 18">
              <a:extLst>
                <a:ext uri="{FF2B5EF4-FFF2-40B4-BE49-F238E27FC236}">
                  <a16:creationId xmlns:a16="http://schemas.microsoft.com/office/drawing/2014/main" id="{2428E75E-001A-4568-B035-574F1303EF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64AC8CFC-1164-4525-82A0-25F75ADCF4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6F35C856-5B70-4CA2-BB8F-A37197D8F9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550FD8B0-DE97-47B1-84ED-67A3BD00FE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148196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659FDB4-FCBE-4A89-B46D-43D4FA544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313"/>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Заголовок 1">
            <a:extLst>
              <a:ext uri="{FF2B5EF4-FFF2-40B4-BE49-F238E27FC236}">
                <a16:creationId xmlns:a16="http://schemas.microsoft.com/office/drawing/2014/main" id="{99DA2CD4-0050-C59E-A525-43E66C330FF3}"/>
              </a:ext>
            </a:extLst>
          </p:cNvPr>
          <p:cNvSpPr>
            <a:spLocks noGrp="1"/>
          </p:cNvSpPr>
          <p:nvPr>
            <p:ph type="title"/>
          </p:nvPr>
        </p:nvSpPr>
        <p:spPr>
          <a:xfrm>
            <a:off x="479394" y="1070800"/>
            <a:ext cx="3939688" cy="5583126"/>
          </a:xfrm>
        </p:spPr>
        <p:txBody>
          <a:bodyPr>
            <a:normAutofit/>
          </a:bodyPr>
          <a:lstStyle/>
          <a:p>
            <a:pPr algn="r"/>
            <a:r>
              <a:rPr lang="en" sz="3200" b="0" i="0" u="none" strike="noStrike">
                <a:effectLst/>
              </a:rPr>
              <a:t>Civil Society and Human Rights - A Symbiotic Mess</a:t>
            </a:r>
            <a:br>
              <a:rPr lang="en" sz="3200" b="0" i="0" u="none" strike="noStrike">
                <a:effectLst/>
              </a:rPr>
            </a:br>
            <a:r>
              <a:rPr lang="en" sz="3200" b="0" i="0" u="none" strike="noStrike">
                <a:effectLst/>
              </a:rPr>
              <a:t>“Solidarity rights are the third generation of human rights, emphasizing collective aspirations.” (Alston, 1982)</a:t>
            </a:r>
            <a:br>
              <a:rPr lang="en" sz="3200" b="0" i="0" u="none" strike="noStrike">
                <a:effectLst/>
              </a:rPr>
            </a:br>
            <a:endParaRPr lang="ru-UA" sz="3200"/>
          </a:p>
        </p:txBody>
      </p:sp>
      <p:cxnSp>
        <p:nvCxnSpPr>
          <p:cNvPr id="11" name="Straight Connector 10">
            <a:extLst>
              <a:ext uri="{FF2B5EF4-FFF2-40B4-BE49-F238E27FC236}">
                <a16:creationId xmlns:a16="http://schemas.microsoft.com/office/drawing/2014/main" id="{C8F51B3F-8331-4E4A-AE96-D47B1006EE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8053" y="1132114"/>
            <a:ext cx="0" cy="5717573"/>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graphicFrame>
        <p:nvGraphicFramePr>
          <p:cNvPr id="5" name="Объект 2">
            <a:extLst>
              <a:ext uri="{FF2B5EF4-FFF2-40B4-BE49-F238E27FC236}">
                <a16:creationId xmlns:a16="http://schemas.microsoft.com/office/drawing/2014/main" id="{23045AFB-9727-BD04-640D-1B742493ADE3}"/>
              </a:ext>
            </a:extLst>
          </p:cNvPr>
          <p:cNvGraphicFramePr>
            <a:graphicFrameLocks noGrp="1"/>
          </p:cNvGraphicFramePr>
          <p:nvPr>
            <p:ph sz="quarter" idx="13"/>
            <p:extLst>
              <p:ext uri="{D42A27DB-BD31-4B8C-83A1-F6EECF244321}">
                <p14:modId xmlns:p14="http://schemas.microsoft.com/office/powerpoint/2010/main" val="3943414885"/>
              </p:ext>
            </p:extLst>
          </p:nvPr>
        </p:nvGraphicFramePr>
        <p:xfrm>
          <a:off x="5108535" y="1070800"/>
          <a:ext cx="6245265" cy="55893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59223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Заголовок 1">
            <a:extLst>
              <a:ext uri="{FF2B5EF4-FFF2-40B4-BE49-F238E27FC236}">
                <a16:creationId xmlns:a16="http://schemas.microsoft.com/office/drawing/2014/main" id="{DFA86450-4B8B-49D2-CA8B-FCD397DDDD79}"/>
              </a:ext>
            </a:extLst>
          </p:cNvPr>
          <p:cNvSpPr>
            <a:spLocks noGrp="1"/>
          </p:cNvSpPr>
          <p:nvPr>
            <p:ph type="title"/>
          </p:nvPr>
        </p:nvSpPr>
        <p:spPr>
          <a:xfrm>
            <a:off x="640080" y="1243013"/>
            <a:ext cx="3855720" cy="4371974"/>
          </a:xfrm>
        </p:spPr>
        <p:txBody>
          <a:bodyPr>
            <a:normAutofit/>
          </a:bodyPr>
          <a:lstStyle/>
          <a:p>
            <a:r>
              <a:rPr lang="en-US" sz="3600">
                <a:solidFill>
                  <a:schemeClr val="tx2"/>
                </a:solidFill>
              </a:rPr>
              <a:t>Case study</a:t>
            </a:r>
            <a:endParaRPr lang="ru-UA" sz="3600">
              <a:solidFill>
                <a:schemeClr val="tx2"/>
              </a:solidFill>
            </a:endParaRPr>
          </a:p>
        </p:txBody>
      </p:sp>
      <p:sp>
        <p:nvSpPr>
          <p:cNvPr id="3" name="Объект 2">
            <a:extLst>
              <a:ext uri="{FF2B5EF4-FFF2-40B4-BE49-F238E27FC236}">
                <a16:creationId xmlns:a16="http://schemas.microsoft.com/office/drawing/2014/main" id="{58198CDE-070E-C6B4-36BC-2A2DAB60F9EC}"/>
              </a:ext>
            </a:extLst>
          </p:cNvPr>
          <p:cNvSpPr>
            <a:spLocks noGrp="1"/>
          </p:cNvSpPr>
          <p:nvPr>
            <p:ph sz="quarter" idx="13"/>
          </p:nvPr>
        </p:nvSpPr>
        <p:spPr>
          <a:xfrm>
            <a:off x="5341257" y="804672"/>
            <a:ext cx="6720114" cy="5230368"/>
          </a:xfrm>
        </p:spPr>
        <p:txBody>
          <a:bodyPr anchor="ctr">
            <a:normAutofit fontScale="77500" lnSpcReduction="20000"/>
          </a:bodyPr>
          <a:lstStyle/>
          <a:p>
            <a:pPr algn="l">
              <a:spcBef>
                <a:spcPts val="900"/>
              </a:spcBef>
              <a:spcAft>
                <a:spcPts val="900"/>
              </a:spcAft>
              <a:buNone/>
            </a:pPr>
            <a:r>
              <a:rPr lang="en" b="1" i="0" u="none" strike="noStrike" dirty="0">
                <a:solidFill>
                  <a:srgbClr val="2C2C36"/>
                </a:solidFill>
                <a:effectLst/>
                <a:latin typeface="system-ui"/>
              </a:rPr>
              <a:t>Angry Tweets vs. Restrictive Laws – Which is More Dangerous?</a:t>
            </a:r>
          </a:p>
          <a:p>
            <a:pPr algn="l">
              <a:spcBef>
                <a:spcPts val="900"/>
              </a:spcBef>
              <a:spcAft>
                <a:spcPts val="900"/>
              </a:spcAft>
              <a:buFont typeface="Arial" panose="020B0604020202020204" pitchFamily="34" charset="0"/>
              <a:buChar char="•"/>
            </a:pPr>
            <a:r>
              <a:rPr lang="en" b="0" i="0" u="none" strike="noStrike" dirty="0">
                <a:solidFill>
                  <a:srgbClr val="2C2C36"/>
                </a:solidFill>
                <a:effectLst/>
                <a:latin typeface="system-ui"/>
              </a:rPr>
              <a:t>Humorous Prompt: Which scares you more—an angry tweet or a restrictive law?</a:t>
            </a:r>
          </a:p>
          <a:p>
            <a:pPr algn="l">
              <a:spcBef>
                <a:spcPts val="900"/>
              </a:spcBef>
              <a:spcAft>
                <a:spcPts val="900"/>
              </a:spcAft>
              <a:buFont typeface="Arial" panose="020B0604020202020204" pitchFamily="34" charset="0"/>
              <a:buChar char="•"/>
            </a:pPr>
            <a:r>
              <a:rPr lang="en" b="0" i="0" u="none" strike="noStrike" dirty="0">
                <a:solidFill>
                  <a:srgbClr val="2C2C36"/>
                </a:solidFill>
                <a:effectLst/>
                <a:latin typeface="system-ui"/>
              </a:rPr>
              <a:t>Comparison:</a:t>
            </a:r>
          </a:p>
          <a:p>
            <a:pPr marL="742950" lvl="1" indent="-285750" algn="l">
              <a:spcBef>
                <a:spcPts val="900"/>
              </a:spcBef>
              <a:spcAft>
                <a:spcPts val="900"/>
              </a:spcAft>
              <a:buFont typeface="Arial" panose="020B0604020202020204" pitchFamily="34" charset="0"/>
              <a:buChar char="•"/>
            </a:pPr>
            <a:r>
              <a:rPr lang="en" b="0" i="0" u="none" strike="noStrike" dirty="0">
                <a:solidFill>
                  <a:srgbClr val="2C2C36"/>
                </a:solidFill>
                <a:effectLst/>
                <a:latin typeface="system-ui"/>
              </a:rPr>
              <a:t>Angry Tweet: Cyberbullying hurts emotionally but doesn’t legally stop you from speaking out.</a:t>
            </a:r>
          </a:p>
          <a:p>
            <a:pPr marL="742950" lvl="1" indent="-285750" algn="l">
              <a:spcBef>
                <a:spcPts val="900"/>
              </a:spcBef>
              <a:spcAft>
                <a:spcPts val="900"/>
              </a:spcAft>
              <a:buFont typeface="Arial" panose="020B0604020202020204" pitchFamily="34" charset="0"/>
              <a:buChar char="•"/>
            </a:pPr>
            <a:r>
              <a:rPr lang="en" b="0" i="0" u="none" strike="noStrike" dirty="0">
                <a:solidFill>
                  <a:srgbClr val="2C2C36"/>
                </a:solidFill>
                <a:effectLst/>
                <a:latin typeface="system-ui"/>
              </a:rPr>
              <a:t>Restrictive Law: Laws banning protests or censoring speech physically prevent activism—and carry severe consequences.</a:t>
            </a:r>
          </a:p>
          <a:p>
            <a:pPr algn="l">
              <a:spcBef>
                <a:spcPts val="900"/>
              </a:spcBef>
              <a:spcAft>
                <a:spcPts val="900"/>
              </a:spcAft>
              <a:buFont typeface="Arial" panose="020B0604020202020204" pitchFamily="34" charset="0"/>
              <a:buChar char="•"/>
            </a:pPr>
            <a:r>
              <a:rPr lang="en" b="0" i="0" u="none" strike="noStrike" dirty="0">
                <a:solidFill>
                  <a:srgbClr val="2C2C36"/>
                </a:solidFill>
                <a:effectLst/>
                <a:latin typeface="system-ui"/>
              </a:rPr>
              <a:t>Case Study: A young activist in Catalonia was fined under the Ley </a:t>
            </a:r>
            <a:r>
              <a:rPr lang="en" b="0" i="0" u="none" strike="noStrike" dirty="0" err="1">
                <a:solidFill>
                  <a:srgbClr val="2C2C36"/>
                </a:solidFill>
                <a:effectLst/>
                <a:latin typeface="system-ui"/>
              </a:rPr>
              <a:t>Mordaza</a:t>
            </a:r>
            <a:r>
              <a:rPr lang="en" b="0" i="0" u="none" strike="noStrike" dirty="0">
                <a:solidFill>
                  <a:srgbClr val="2C2C36"/>
                </a:solidFill>
                <a:effectLst/>
                <a:latin typeface="system-ui"/>
              </a:rPr>
              <a:t> for participating in a peaceful protest near a government building.</a:t>
            </a:r>
          </a:p>
          <a:p>
            <a:pPr algn="l">
              <a:spcBef>
                <a:spcPts val="900"/>
              </a:spcBef>
              <a:spcAft>
                <a:spcPts val="900"/>
              </a:spcAft>
              <a:buFont typeface="Arial" panose="020B0604020202020204" pitchFamily="34" charset="0"/>
              <a:buChar char="•"/>
            </a:pPr>
            <a:r>
              <a:rPr lang="en" b="0" i="0" u="none" strike="noStrike" dirty="0">
                <a:solidFill>
                  <a:srgbClr val="2C2C36"/>
                </a:solidFill>
                <a:effectLst/>
                <a:latin typeface="system-ui"/>
              </a:rPr>
              <a:t>Reflection Activity: How could laws or online harassment affect your ability to advocate for justice?</a:t>
            </a:r>
          </a:p>
          <a:p>
            <a:endParaRPr lang="ru-UA" sz="1800" dirty="0">
              <a:solidFill>
                <a:schemeClr val="tx2"/>
              </a:solidFill>
            </a:endParaRPr>
          </a:p>
        </p:txBody>
      </p:sp>
    </p:spTree>
    <p:extLst>
      <p:ext uri="{BB962C8B-B14F-4D97-AF65-F5344CB8AC3E}">
        <p14:creationId xmlns:p14="http://schemas.microsoft.com/office/powerpoint/2010/main" val="8326395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7">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9">
            <a:extLst>
              <a:ext uri="{FF2B5EF4-FFF2-40B4-BE49-F238E27FC236}">
                <a16:creationId xmlns:a16="http://schemas.microsoft.com/office/drawing/2014/main" id="{64053CBF-3932-45FF-8285-EE5146085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11">
            <a:extLst>
              <a:ext uri="{FF2B5EF4-FFF2-40B4-BE49-F238E27FC236}">
                <a16:creationId xmlns:a16="http://schemas.microsoft.com/office/drawing/2014/main" id="{2E751C04-BEA6-446B-A678-9C74819EBD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8230" y="-8167"/>
            <a:ext cx="4834070" cy="2488150"/>
            <a:chOff x="6867015" y="-1"/>
            <a:chExt cx="5324985" cy="3251912"/>
          </a:xfrm>
          <a:solidFill>
            <a:schemeClr val="bg1">
              <a:alpha val="30000"/>
            </a:schemeClr>
          </a:solidFill>
        </p:grpSpPr>
        <p:sp>
          <p:nvSpPr>
            <p:cNvPr id="27" name="Freeform: Shape 12">
              <a:extLst>
                <a:ext uri="{FF2B5EF4-FFF2-40B4-BE49-F238E27FC236}">
                  <a16:creationId xmlns:a16="http://schemas.microsoft.com/office/drawing/2014/main" id="{2625A013-D9BE-43C4-AF21-6F2B003EFB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13">
              <a:extLst>
                <a:ext uri="{FF2B5EF4-FFF2-40B4-BE49-F238E27FC236}">
                  <a16:creationId xmlns:a16="http://schemas.microsoft.com/office/drawing/2014/main" id="{F7875715-EC2E-457F-851D-F6C817685F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14">
              <a:extLst>
                <a:ext uri="{FF2B5EF4-FFF2-40B4-BE49-F238E27FC236}">
                  <a16:creationId xmlns:a16="http://schemas.microsoft.com/office/drawing/2014/main" id="{F7E41CC6-0C83-40EE-80BB-79394D9E9B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15">
              <a:extLst>
                <a:ext uri="{FF2B5EF4-FFF2-40B4-BE49-F238E27FC236}">
                  <a16:creationId xmlns:a16="http://schemas.microsoft.com/office/drawing/2014/main" id="{00603498-5DFE-4D26-BFB5-C9269C9BD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Заголовок 1">
            <a:extLst>
              <a:ext uri="{FF2B5EF4-FFF2-40B4-BE49-F238E27FC236}">
                <a16:creationId xmlns:a16="http://schemas.microsoft.com/office/drawing/2014/main" id="{878E105D-4AED-4D04-3AC9-8A7EFDEDB837}"/>
              </a:ext>
            </a:extLst>
          </p:cNvPr>
          <p:cNvSpPr>
            <a:spLocks noGrp="1"/>
          </p:cNvSpPr>
          <p:nvPr>
            <p:ph type="title"/>
          </p:nvPr>
        </p:nvSpPr>
        <p:spPr>
          <a:xfrm>
            <a:off x="3027924" y="991261"/>
            <a:ext cx="5754696" cy="1837349"/>
          </a:xfrm>
        </p:spPr>
        <p:txBody>
          <a:bodyPr>
            <a:normAutofit/>
          </a:bodyPr>
          <a:lstStyle/>
          <a:p>
            <a:pPr algn="ctr"/>
            <a:r>
              <a:rPr lang="en" sz="3600" b="0" i="0" u="none" strike="noStrike">
                <a:solidFill>
                  <a:schemeClr val="tx2"/>
                </a:solidFill>
                <a:effectLst/>
              </a:rPr>
              <a:t>Civil Society as a Human Rights Villain</a:t>
            </a:r>
            <a:br>
              <a:rPr lang="en" sz="3600" b="0" i="0" u="none" strike="noStrike">
                <a:solidFill>
                  <a:schemeClr val="tx2"/>
                </a:solidFill>
                <a:effectLst/>
              </a:rPr>
            </a:br>
            <a:endParaRPr lang="ru-UA" sz="3600">
              <a:solidFill>
                <a:schemeClr val="tx2"/>
              </a:solidFill>
            </a:endParaRPr>
          </a:p>
        </p:txBody>
      </p:sp>
      <p:sp>
        <p:nvSpPr>
          <p:cNvPr id="3" name="Объект 2">
            <a:extLst>
              <a:ext uri="{FF2B5EF4-FFF2-40B4-BE49-F238E27FC236}">
                <a16:creationId xmlns:a16="http://schemas.microsoft.com/office/drawing/2014/main" id="{1E46BD55-AD05-F1B5-1546-FD543E0259CB}"/>
              </a:ext>
            </a:extLst>
          </p:cNvPr>
          <p:cNvSpPr>
            <a:spLocks noGrp="1"/>
          </p:cNvSpPr>
          <p:nvPr>
            <p:ph sz="quarter" idx="13"/>
          </p:nvPr>
        </p:nvSpPr>
        <p:spPr>
          <a:xfrm>
            <a:off x="464457" y="2828609"/>
            <a:ext cx="10900229" cy="3427047"/>
          </a:xfrm>
        </p:spPr>
        <p:txBody>
          <a:bodyPr anchor="t">
            <a:normAutofit/>
          </a:bodyPr>
          <a:lstStyle/>
          <a:p>
            <a:pPr>
              <a:buFont typeface="Arial" panose="020B0604020202020204" pitchFamily="34" charset="0"/>
              <a:buChar char="•"/>
            </a:pPr>
            <a:r>
              <a:rPr lang="en" b="0" i="0" u="none" strike="noStrike" dirty="0">
                <a:solidFill>
                  <a:schemeClr val="tx2"/>
                </a:solidFill>
                <a:effectLst/>
              </a:rPr>
              <a:t>Example: NGO misuse of funds, false narratives.</a:t>
            </a:r>
          </a:p>
          <a:p>
            <a:pPr>
              <a:buFont typeface="Arial" panose="020B0604020202020204" pitchFamily="34" charset="0"/>
              <a:buChar char="•"/>
            </a:pPr>
            <a:r>
              <a:rPr lang="en" b="0" i="0" u="none" strike="noStrike" dirty="0">
                <a:solidFill>
                  <a:schemeClr val="tx2"/>
                </a:solidFill>
                <a:effectLst/>
              </a:rPr>
              <a:t>Case: Amnesty International and Others v. United Kingdom (2000) - Privacy vs. State Surveillance.</a:t>
            </a:r>
          </a:p>
          <a:p>
            <a:pPr>
              <a:buFont typeface="Arial" panose="020B0604020202020204" pitchFamily="34" charset="0"/>
              <a:buChar char="•"/>
            </a:pPr>
            <a:r>
              <a:rPr lang="en" b="0" i="0" u="none" strike="noStrike" dirty="0">
                <a:solidFill>
                  <a:schemeClr val="tx2"/>
                </a:solidFill>
                <a:effectLst/>
              </a:rPr>
              <a:t>Legal Insight: The line between protecting privacy and ensuring security remains legally contentious.</a:t>
            </a:r>
          </a:p>
          <a:p>
            <a:pPr>
              <a:buFont typeface="Arial" panose="020B0604020202020204" pitchFamily="34" charset="0"/>
              <a:buChar char="•"/>
            </a:pPr>
            <a:r>
              <a:rPr lang="en" b="0" i="0" u="none" strike="noStrike" dirty="0">
                <a:solidFill>
                  <a:schemeClr val="tx2"/>
                </a:solidFill>
                <a:effectLst/>
              </a:rPr>
              <a:t>“Equity and social justice are prerequisites for sustainability.” (Boyce, 1995)</a:t>
            </a:r>
          </a:p>
          <a:p>
            <a:endParaRPr lang="ru-UA" sz="1900" dirty="0">
              <a:solidFill>
                <a:schemeClr val="tx2"/>
              </a:solidFill>
            </a:endParaRPr>
          </a:p>
        </p:txBody>
      </p:sp>
      <p:grpSp>
        <p:nvGrpSpPr>
          <p:cNvPr id="31" name="Group 17">
            <a:extLst>
              <a:ext uri="{FF2B5EF4-FFF2-40B4-BE49-F238E27FC236}">
                <a16:creationId xmlns:a16="http://schemas.microsoft.com/office/drawing/2014/main" id="{B63ACBA3-DEFD-4C6D-BBA0-64468FA99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058275" y="4146310"/>
            <a:ext cx="3142400" cy="2716805"/>
            <a:chOff x="-305" y="-4155"/>
            <a:chExt cx="2514948" cy="2174333"/>
          </a:xfrm>
          <a:solidFill>
            <a:schemeClr val="bg1">
              <a:alpha val="30000"/>
            </a:schemeClr>
          </a:solidFill>
        </p:grpSpPr>
        <p:sp>
          <p:nvSpPr>
            <p:cNvPr id="32" name="Freeform: Shape 18">
              <a:extLst>
                <a:ext uri="{FF2B5EF4-FFF2-40B4-BE49-F238E27FC236}">
                  <a16:creationId xmlns:a16="http://schemas.microsoft.com/office/drawing/2014/main" id="{62F7819D-2B89-4D80-A1C3-8B318116BA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19">
              <a:extLst>
                <a:ext uri="{FF2B5EF4-FFF2-40B4-BE49-F238E27FC236}">
                  <a16:creationId xmlns:a16="http://schemas.microsoft.com/office/drawing/2014/main" id="{B7065990-2350-41B3-858B-20EF8744F2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20">
              <a:extLst>
                <a:ext uri="{FF2B5EF4-FFF2-40B4-BE49-F238E27FC236}">
                  <a16:creationId xmlns:a16="http://schemas.microsoft.com/office/drawing/2014/main" id="{58DA7EC7-CAA0-4665-AA29-BFBA806EC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35" name="Freeform: Shape 21">
              <a:extLst>
                <a:ext uri="{FF2B5EF4-FFF2-40B4-BE49-F238E27FC236}">
                  <a16:creationId xmlns:a16="http://schemas.microsoft.com/office/drawing/2014/main" id="{B1132A14-489F-4CED-B626-2A1711C98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5073250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561AEE4-4E38-4BAC-976D-E0DE523FC5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F0BC676B-D19A-44DB-910A-0C0E6D4339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4431" y="3985"/>
            <a:ext cx="9772765" cy="6858000"/>
            <a:chOff x="1303402" y="3985"/>
            <a:chExt cx="9772765" cy="6858000"/>
          </a:xfrm>
        </p:grpSpPr>
        <p:sp>
          <p:nvSpPr>
            <p:cNvPr id="13" name="Freeform: Shape 12">
              <a:extLst>
                <a:ext uri="{FF2B5EF4-FFF2-40B4-BE49-F238E27FC236}">
                  <a16:creationId xmlns:a16="http://schemas.microsoft.com/office/drawing/2014/main" id="{999AA485-A13F-4455-814E-C116AD7E04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985"/>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9C90D55F-0AFB-45E5-8815-A4701774CE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985"/>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Shape 14">
              <a:extLst>
                <a:ext uri="{FF2B5EF4-FFF2-40B4-BE49-F238E27FC236}">
                  <a16:creationId xmlns:a16="http://schemas.microsoft.com/office/drawing/2014/main" id="{D476B6C1-4A41-48E6-8540-FC48FCD769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985"/>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3347F445-D2CA-4FEB-AB8E-7A47AB57CD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985"/>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12F1B3D8-301E-4A54-9284-EB14E9056B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985"/>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18" name="Freeform: Shape 17">
              <a:extLst>
                <a:ext uri="{FF2B5EF4-FFF2-40B4-BE49-F238E27FC236}">
                  <a16:creationId xmlns:a16="http://schemas.microsoft.com/office/drawing/2014/main" id="{CE4B9C67-860A-4569-AC84-3ADE433D1C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985"/>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1175B763-A6E6-4AD1-9138-9B1164A7A8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985"/>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 name="Заголовок 1">
            <a:extLst>
              <a:ext uri="{FF2B5EF4-FFF2-40B4-BE49-F238E27FC236}">
                <a16:creationId xmlns:a16="http://schemas.microsoft.com/office/drawing/2014/main" id="{EE9A6BDC-D27C-A2B5-383E-5F225B5E92A4}"/>
              </a:ext>
            </a:extLst>
          </p:cNvPr>
          <p:cNvSpPr>
            <a:spLocks noGrp="1"/>
          </p:cNvSpPr>
          <p:nvPr>
            <p:ph type="title"/>
          </p:nvPr>
        </p:nvSpPr>
        <p:spPr>
          <a:xfrm>
            <a:off x="3033466" y="991261"/>
            <a:ext cx="5754696" cy="1837349"/>
          </a:xfrm>
        </p:spPr>
        <p:txBody>
          <a:bodyPr anchor="ctr">
            <a:normAutofit/>
          </a:bodyPr>
          <a:lstStyle/>
          <a:p>
            <a:pPr algn="ctr"/>
            <a:r>
              <a:rPr lang="en" sz="3600" b="0" i="0" u="none" strike="noStrike" dirty="0">
                <a:solidFill>
                  <a:schemeClr val="tx2"/>
                </a:solidFill>
                <a:effectLst/>
              </a:rPr>
              <a:t>The Way Forward - Legal and Social Strategies</a:t>
            </a:r>
            <a:br>
              <a:rPr lang="en" sz="3600" b="0" i="0" u="none" strike="noStrike" dirty="0">
                <a:solidFill>
                  <a:schemeClr val="tx2"/>
                </a:solidFill>
                <a:effectLst/>
              </a:rPr>
            </a:br>
            <a:endParaRPr lang="ru-UA" sz="3600" dirty="0">
              <a:solidFill>
                <a:schemeClr val="tx2"/>
              </a:solidFill>
            </a:endParaRPr>
          </a:p>
        </p:txBody>
      </p:sp>
      <p:sp>
        <p:nvSpPr>
          <p:cNvPr id="3" name="Объект 2">
            <a:extLst>
              <a:ext uri="{FF2B5EF4-FFF2-40B4-BE49-F238E27FC236}">
                <a16:creationId xmlns:a16="http://schemas.microsoft.com/office/drawing/2014/main" id="{8DDE07E8-909D-0702-FE27-DBC545276DA7}"/>
              </a:ext>
            </a:extLst>
          </p:cNvPr>
          <p:cNvSpPr>
            <a:spLocks noGrp="1"/>
          </p:cNvSpPr>
          <p:nvPr>
            <p:ph sz="quarter" idx="13"/>
          </p:nvPr>
        </p:nvSpPr>
        <p:spPr>
          <a:xfrm>
            <a:off x="3055954" y="2979336"/>
            <a:ext cx="5709721" cy="2430864"/>
          </a:xfrm>
        </p:spPr>
        <p:txBody>
          <a:bodyPr anchor="t">
            <a:normAutofit/>
          </a:bodyPr>
          <a:lstStyle/>
          <a:p>
            <a:pPr>
              <a:buFont typeface="Arial" panose="020B0604020202020204" pitchFamily="34" charset="0"/>
              <a:buChar char="•"/>
            </a:pPr>
            <a:r>
              <a:rPr lang="en" sz="1700" b="0" i="0" u="none" strike="noStrike">
                <a:solidFill>
                  <a:schemeClr val="tx2"/>
                </a:solidFill>
                <a:effectLst/>
              </a:rPr>
              <a:t>Embrace nuanced approaches balancing transparency, accountability, and rights.</a:t>
            </a:r>
          </a:p>
          <a:p>
            <a:pPr>
              <a:buFont typeface="Arial" panose="020B0604020202020204" pitchFamily="34" charset="0"/>
              <a:buChar char="•"/>
            </a:pPr>
            <a:r>
              <a:rPr lang="en" sz="1700" b="0" i="0" u="none" strike="noStrike">
                <a:solidFill>
                  <a:schemeClr val="tx2"/>
                </a:solidFill>
                <a:effectLst/>
              </a:rPr>
              <a:t>Integrate civil society into legal reform to ensure alignment with human rights norms.</a:t>
            </a:r>
          </a:p>
          <a:p>
            <a:pPr>
              <a:buFont typeface="Arial" panose="020B0604020202020204" pitchFamily="34" charset="0"/>
              <a:buChar char="•"/>
            </a:pPr>
            <a:r>
              <a:rPr lang="en" sz="1700" b="0" i="0" u="none" strike="noStrike">
                <a:solidFill>
                  <a:schemeClr val="tx2"/>
                </a:solidFill>
                <a:effectLst/>
              </a:rPr>
              <a:t>Foster critical thinking to challenge dogmas and question narratives.</a:t>
            </a:r>
          </a:p>
          <a:p>
            <a:pPr>
              <a:buFont typeface="Arial" panose="020B0604020202020204" pitchFamily="34" charset="0"/>
              <a:buChar char="•"/>
            </a:pPr>
            <a:r>
              <a:rPr lang="en" sz="1700" b="0" i="0" u="none" strike="noStrike">
                <a:solidFill>
                  <a:schemeClr val="tx2"/>
                </a:solidFill>
                <a:effectLst/>
              </a:rPr>
              <a:t>Question: Should human rights advocacy be treated differently when civil society crosses legal boundaries?</a:t>
            </a:r>
          </a:p>
          <a:p>
            <a:endParaRPr lang="ru-UA" sz="1700">
              <a:solidFill>
                <a:schemeClr val="tx2"/>
              </a:solidFill>
            </a:endParaRPr>
          </a:p>
        </p:txBody>
      </p:sp>
    </p:spTree>
    <p:extLst>
      <p:ext uri="{BB962C8B-B14F-4D97-AF65-F5344CB8AC3E}">
        <p14:creationId xmlns:p14="http://schemas.microsoft.com/office/powerpoint/2010/main" val="27223287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27"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Заголовок 1">
            <a:extLst>
              <a:ext uri="{FF2B5EF4-FFF2-40B4-BE49-F238E27FC236}">
                <a16:creationId xmlns:a16="http://schemas.microsoft.com/office/drawing/2014/main" id="{C1CEBAC5-7D61-BA72-D25D-9D273E3E0D72}"/>
              </a:ext>
            </a:extLst>
          </p:cNvPr>
          <p:cNvSpPr>
            <a:spLocks noGrp="1"/>
          </p:cNvSpPr>
          <p:nvPr>
            <p:ph type="title"/>
          </p:nvPr>
        </p:nvSpPr>
        <p:spPr>
          <a:xfrm>
            <a:off x="640080" y="1243013"/>
            <a:ext cx="3855720" cy="4371974"/>
          </a:xfrm>
        </p:spPr>
        <p:txBody>
          <a:bodyPr>
            <a:normAutofit/>
          </a:bodyPr>
          <a:lstStyle/>
          <a:p>
            <a:r>
              <a:rPr lang="en" sz="3600" b="0" i="0" u="none" strike="noStrike" dirty="0">
                <a:solidFill>
                  <a:schemeClr val="tx2"/>
                </a:solidFill>
                <a:effectLst/>
              </a:rPr>
              <a:t>References</a:t>
            </a:r>
            <a:br>
              <a:rPr lang="en" sz="3600" b="0" i="0" u="none" strike="noStrike" dirty="0">
                <a:solidFill>
                  <a:schemeClr val="tx2"/>
                </a:solidFill>
                <a:effectLst/>
              </a:rPr>
            </a:br>
            <a:endParaRPr lang="ru-UA" sz="3600" dirty="0">
              <a:solidFill>
                <a:schemeClr val="tx2"/>
              </a:solidFill>
            </a:endParaRPr>
          </a:p>
        </p:txBody>
      </p:sp>
      <p:sp>
        <p:nvSpPr>
          <p:cNvPr id="3" name="Объект 2">
            <a:extLst>
              <a:ext uri="{FF2B5EF4-FFF2-40B4-BE49-F238E27FC236}">
                <a16:creationId xmlns:a16="http://schemas.microsoft.com/office/drawing/2014/main" id="{68189DC5-186A-1309-4920-5BD1D5F5AF72}"/>
              </a:ext>
            </a:extLst>
          </p:cNvPr>
          <p:cNvSpPr>
            <a:spLocks noGrp="1"/>
          </p:cNvSpPr>
          <p:nvPr>
            <p:ph sz="quarter" idx="13"/>
          </p:nvPr>
        </p:nvSpPr>
        <p:spPr>
          <a:xfrm>
            <a:off x="6172200" y="804672"/>
            <a:ext cx="5221224" cy="5230368"/>
          </a:xfrm>
        </p:spPr>
        <p:txBody>
          <a:bodyPr anchor="ctr">
            <a:normAutofit/>
          </a:bodyPr>
          <a:lstStyle/>
          <a:p>
            <a:pPr>
              <a:buFont typeface="Arial" panose="020B0604020202020204" pitchFamily="34" charset="0"/>
              <a:buChar char="•"/>
            </a:pPr>
            <a:r>
              <a:rPr lang="en" sz="1800" b="0" i="0" u="none" strike="noStrike" dirty="0">
                <a:solidFill>
                  <a:schemeClr val="tx2"/>
                </a:solidFill>
                <a:effectLst/>
              </a:rPr>
              <a:t>Abbot, Ch. (2006), Action Aid (2006), Adams, W.M. (2006), Alston, P. (1982), </a:t>
            </a:r>
            <a:r>
              <a:rPr lang="en" sz="1800" b="0" i="0" u="none" strike="noStrike" dirty="0" err="1">
                <a:solidFill>
                  <a:schemeClr val="tx2"/>
                </a:solidFill>
                <a:effectLst/>
              </a:rPr>
              <a:t>Berraondo</a:t>
            </a:r>
            <a:r>
              <a:rPr lang="en" sz="1800" b="0" i="0" u="none" strike="noStrike" dirty="0">
                <a:solidFill>
                  <a:schemeClr val="tx2"/>
                </a:solidFill>
                <a:effectLst/>
              </a:rPr>
              <a:t>, M. (2006), Boyce, J.K. (1995), Clay, J. (2005), Comisión </a:t>
            </a:r>
            <a:r>
              <a:rPr lang="en" sz="1800" b="0" i="0" u="none" strike="noStrike" dirty="0" err="1">
                <a:solidFill>
                  <a:schemeClr val="tx2"/>
                </a:solidFill>
                <a:effectLst/>
              </a:rPr>
              <a:t>Interamericana</a:t>
            </a:r>
            <a:r>
              <a:rPr lang="en" sz="1800" b="0" i="0" u="none" strike="noStrike" dirty="0">
                <a:solidFill>
                  <a:schemeClr val="tx2"/>
                </a:solidFill>
                <a:effectLst/>
              </a:rPr>
              <a:t> de </a:t>
            </a:r>
            <a:r>
              <a:rPr lang="en" sz="1800" b="0" i="0" u="none" strike="noStrike" dirty="0" err="1">
                <a:solidFill>
                  <a:schemeClr val="tx2"/>
                </a:solidFill>
                <a:effectLst/>
              </a:rPr>
              <a:t>los</a:t>
            </a:r>
            <a:r>
              <a:rPr lang="en" sz="1800" b="0" i="0" u="none" strike="noStrike" dirty="0">
                <a:solidFill>
                  <a:schemeClr val="tx2"/>
                </a:solidFill>
                <a:effectLst/>
              </a:rPr>
              <a:t> Derechos Humanos (2007), Esteve Pardo, J. (2017), </a:t>
            </a:r>
            <a:r>
              <a:rPr lang="en" sz="1800" b="0" i="0" u="none" strike="noStrike" dirty="0" err="1">
                <a:solidFill>
                  <a:schemeClr val="tx2"/>
                </a:solidFill>
                <a:effectLst/>
              </a:rPr>
              <a:t>Alfian</a:t>
            </a:r>
            <a:r>
              <a:rPr lang="en" sz="1800" b="0" i="0" u="none" strike="noStrike" dirty="0">
                <a:solidFill>
                  <a:schemeClr val="tx2"/>
                </a:solidFill>
                <a:effectLst/>
              </a:rPr>
              <a:t> &amp; </a:t>
            </a:r>
            <a:r>
              <a:rPr lang="en" sz="1800" b="0" i="0" u="none" strike="noStrike" dirty="0" err="1">
                <a:solidFill>
                  <a:schemeClr val="tx2"/>
                </a:solidFill>
                <a:effectLst/>
              </a:rPr>
              <a:t>Pinem</a:t>
            </a:r>
            <a:r>
              <a:rPr lang="en" sz="1800" b="0" i="0" u="none" strike="noStrike" dirty="0">
                <a:solidFill>
                  <a:schemeClr val="tx2"/>
                </a:solidFill>
                <a:effectLst/>
              </a:rPr>
              <a:t> (2021), Bakke et al. (2019), Buse et al. (2017), Chaney (2023), Eze (2016), Patterson et al. (2019), Poppe &amp; Wolff (2017), Roche et al. (2023), Thiel &amp; </a:t>
            </a:r>
            <a:r>
              <a:rPr lang="en" sz="1800" b="0" i="0" u="none" strike="noStrike" dirty="0" err="1">
                <a:solidFill>
                  <a:schemeClr val="tx2"/>
                </a:solidFill>
                <a:effectLst/>
              </a:rPr>
              <a:t>Uçarer</a:t>
            </a:r>
            <a:r>
              <a:rPr lang="en" sz="1800" b="0" i="0" u="none" strike="noStrike" dirty="0">
                <a:solidFill>
                  <a:schemeClr val="tx2"/>
                </a:solidFill>
                <a:effectLst/>
              </a:rPr>
              <a:t> (2014)</a:t>
            </a:r>
          </a:p>
          <a:p>
            <a:endParaRPr lang="ru-UA" sz="1800" dirty="0">
              <a:solidFill>
                <a:schemeClr val="tx2"/>
              </a:solidFill>
            </a:endParaRPr>
          </a:p>
        </p:txBody>
      </p:sp>
    </p:spTree>
    <p:extLst>
      <p:ext uri="{BB962C8B-B14F-4D97-AF65-F5344CB8AC3E}">
        <p14:creationId xmlns:p14="http://schemas.microsoft.com/office/powerpoint/2010/main" val="36252016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0">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82DCED51-561F-DBDC-9EF9-E384D1DC101C}"/>
              </a:ext>
            </a:extLst>
          </p:cNvPr>
          <p:cNvSpPr>
            <a:spLocks noGrp="1"/>
          </p:cNvSpPr>
          <p:nvPr>
            <p:ph type="title"/>
          </p:nvPr>
        </p:nvSpPr>
        <p:spPr>
          <a:xfrm>
            <a:off x="630936" y="640080"/>
            <a:ext cx="4818888" cy="1481328"/>
          </a:xfrm>
        </p:spPr>
        <p:txBody>
          <a:bodyPr anchor="b">
            <a:normAutofit/>
          </a:bodyPr>
          <a:lstStyle/>
          <a:p>
            <a:r>
              <a:rPr lang="en" sz="3000" b="1" i="0" u="none" strike="noStrike">
                <a:effectLst/>
                <a:latin typeface="system-ui"/>
              </a:rPr>
              <a:t>Impunity, Corruption, and Broken Promises</a:t>
            </a:r>
            <a:br>
              <a:rPr lang="en" sz="3000" b="1" i="0" u="none" strike="noStrike">
                <a:effectLst/>
                <a:latin typeface="system-ui"/>
              </a:rPr>
            </a:br>
            <a:endParaRPr lang="ru-UA" sz="3000"/>
          </a:p>
        </p:txBody>
      </p:sp>
      <p:sp>
        <p:nvSpPr>
          <p:cNvPr id="18"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B98E86CD-5552-3F12-5359-2868E920DA57}"/>
              </a:ext>
            </a:extLst>
          </p:cNvPr>
          <p:cNvSpPr>
            <a:spLocks noGrp="1"/>
          </p:cNvSpPr>
          <p:nvPr>
            <p:ph sz="quarter" idx="13"/>
          </p:nvPr>
        </p:nvSpPr>
        <p:spPr>
          <a:xfrm>
            <a:off x="630936" y="2660904"/>
            <a:ext cx="5458968" cy="3547872"/>
          </a:xfrm>
        </p:spPr>
        <p:txBody>
          <a:bodyPr anchor="t">
            <a:normAutofit lnSpcReduction="10000"/>
          </a:bodyPr>
          <a:lstStyle/>
          <a:p>
            <a:pPr>
              <a:spcBef>
                <a:spcPts val="900"/>
              </a:spcBef>
              <a:spcAft>
                <a:spcPts val="900"/>
              </a:spcAft>
              <a:buFont typeface="Arial" panose="020B0604020202020204" pitchFamily="34" charset="0"/>
              <a:buChar char="•"/>
            </a:pPr>
            <a:r>
              <a:rPr lang="en" sz="1400" b="0" i="0" u="none" strike="noStrike" dirty="0">
                <a:effectLst/>
                <a:latin typeface="system-ui"/>
              </a:rPr>
              <a:t>The Bigger Problem:</a:t>
            </a:r>
          </a:p>
          <a:p>
            <a:pPr marL="742950" lvl="1" indent="-285750">
              <a:spcBef>
                <a:spcPts val="900"/>
              </a:spcBef>
              <a:spcAft>
                <a:spcPts val="900"/>
              </a:spcAft>
              <a:buFont typeface="Arial" panose="020B0604020202020204" pitchFamily="34" charset="0"/>
              <a:buChar char="•"/>
            </a:pPr>
            <a:r>
              <a:rPr lang="en" sz="1400" b="0" i="0" u="none" strike="noStrike" dirty="0">
                <a:effectLst/>
                <a:latin typeface="system-ui"/>
              </a:rPr>
              <a:t>Impunity: When perpetrators of violence against HRDs go unpunished, it emboldens others to commit similar acts.</a:t>
            </a:r>
          </a:p>
          <a:p>
            <a:pPr marL="742950" lvl="1" indent="-285750">
              <a:spcBef>
                <a:spcPts val="900"/>
              </a:spcBef>
              <a:spcAft>
                <a:spcPts val="900"/>
              </a:spcAft>
              <a:buFont typeface="Arial" panose="020B0604020202020204" pitchFamily="34" charset="0"/>
              <a:buChar char="•"/>
            </a:pPr>
            <a:r>
              <a:rPr lang="en" sz="1400" b="0" i="0" u="none" strike="noStrike" dirty="0">
                <a:effectLst/>
                <a:latin typeface="system-ui"/>
              </a:rPr>
              <a:t>Corruption: Corrupt systems allow powerful interests to silence activists without consequence.</a:t>
            </a:r>
          </a:p>
          <a:p>
            <a:pPr marL="742950" lvl="1" indent="-285750">
              <a:spcBef>
                <a:spcPts val="900"/>
              </a:spcBef>
              <a:spcAft>
                <a:spcPts val="900"/>
              </a:spcAft>
              <a:buFont typeface="Arial" panose="020B0604020202020204" pitchFamily="34" charset="0"/>
              <a:buChar char="•"/>
            </a:pPr>
            <a:r>
              <a:rPr lang="en" sz="1400" b="0" i="0" u="none" strike="noStrike" dirty="0">
                <a:effectLst/>
                <a:latin typeface="system-ui"/>
              </a:rPr>
              <a:t>Broken Promises: Despite earlier UPR recommendations urging Spain to safeguard HRDs, little progress has been made.</a:t>
            </a:r>
          </a:p>
          <a:p>
            <a:pPr>
              <a:spcBef>
                <a:spcPts val="900"/>
              </a:spcBef>
              <a:spcAft>
                <a:spcPts val="900"/>
              </a:spcAft>
              <a:buFont typeface="Arial" panose="020B0604020202020204" pitchFamily="34" charset="0"/>
              <a:buChar char="•"/>
            </a:pPr>
            <a:r>
              <a:rPr lang="en" sz="1400" b="0" i="0" u="none" strike="noStrike" dirty="0">
                <a:effectLst/>
                <a:latin typeface="system-ui"/>
              </a:rPr>
              <a:t>Example: In rural areas, land rights activists fighting corporate exploitation face not only violence but also legal barriers imposed by corrupt officials.</a:t>
            </a:r>
          </a:p>
          <a:p>
            <a:pPr>
              <a:spcBef>
                <a:spcPts val="900"/>
              </a:spcBef>
              <a:spcAft>
                <a:spcPts val="900"/>
              </a:spcAft>
              <a:buFont typeface="Arial" panose="020B0604020202020204" pitchFamily="34" charset="0"/>
              <a:buChar char="•"/>
            </a:pPr>
            <a:r>
              <a:rPr lang="en" sz="1400" b="0" i="0" u="none" strike="noStrike" dirty="0">
                <a:effectLst/>
                <a:latin typeface="system-ui"/>
              </a:rPr>
              <a:t>Discussion Point: How can young people push for accountability in systems that seem too big to challenge?</a:t>
            </a:r>
          </a:p>
          <a:p>
            <a:endParaRPr lang="ru-UA" sz="1200" dirty="0"/>
          </a:p>
        </p:txBody>
      </p:sp>
      <p:pic>
        <p:nvPicPr>
          <p:cNvPr id="5" name="Рисунок 4" descr="Изображение выглядит как текст, Графика, дизайн&#10;&#10;Контент, сгенерированный ИИ, может содержать ошибки.">
            <a:extLst>
              <a:ext uri="{FF2B5EF4-FFF2-40B4-BE49-F238E27FC236}">
                <a16:creationId xmlns:a16="http://schemas.microsoft.com/office/drawing/2014/main" id="{5019A561-DC23-3ED9-D132-F842433C622F}"/>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6099048" y="699516"/>
            <a:ext cx="5458968" cy="5458968"/>
          </a:xfrm>
          <a:prstGeom prst="rect">
            <a:avLst/>
          </a:prstGeom>
        </p:spPr>
      </p:pic>
      <p:sp>
        <p:nvSpPr>
          <p:cNvPr id="6" name="TextBox 5">
            <a:extLst>
              <a:ext uri="{FF2B5EF4-FFF2-40B4-BE49-F238E27FC236}">
                <a16:creationId xmlns:a16="http://schemas.microsoft.com/office/drawing/2014/main" id="{42A0A1CF-1915-1B2E-5871-EC606AADAE6C}"/>
              </a:ext>
            </a:extLst>
          </p:cNvPr>
          <p:cNvSpPr txBox="1"/>
          <p:nvPr/>
        </p:nvSpPr>
        <p:spPr>
          <a:xfrm>
            <a:off x="8667481" y="5958429"/>
            <a:ext cx="2890535"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risingsun.dannyarao.com/2013/11/13/up-cmc-commemorates-ampatuan-massacre-starting-november-14/">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nd/3.0/">
                  <a:extLst>
                    <a:ext uri="{A12FA001-AC4F-418D-AE19-62706E023703}">
                      <ahyp:hlinkClr xmlns:ahyp="http://schemas.microsoft.com/office/drawing/2018/hyperlinkcolor" val="tx"/>
                    </a:ext>
                  </a:extLst>
                </a:hlinkClick>
              </a:rPr>
              <a:t>CC BY-ND</a:t>
            </a:r>
            <a:endParaRPr lang="ru-UA" sz="700">
              <a:solidFill>
                <a:srgbClr val="FFFFFF"/>
              </a:solidFill>
            </a:endParaRPr>
          </a:p>
        </p:txBody>
      </p:sp>
    </p:spTree>
    <p:extLst>
      <p:ext uri="{BB962C8B-B14F-4D97-AF65-F5344CB8AC3E}">
        <p14:creationId xmlns:p14="http://schemas.microsoft.com/office/powerpoint/2010/main" val="20711597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F34BD1C-8605-5ECE-5161-278E011D9272}"/>
              </a:ext>
            </a:extLst>
          </p:cNvPr>
          <p:cNvSpPr>
            <a:spLocks noGrp="1"/>
          </p:cNvSpPr>
          <p:nvPr>
            <p:ph type="title"/>
          </p:nvPr>
        </p:nvSpPr>
        <p:spPr>
          <a:xfrm>
            <a:off x="838201" y="365125"/>
            <a:ext cx="5251316" cy="1807305"/>
          </a:xfrm>
        </p:spPr>
        <p:txBody>
          <a:bodyPr>
            <a:normAutofit/>
          </a:bodyPr>
          <a:lstStyle/>
          <a:p>
            <a:r>
              <a:rPr lang="en" sz="3400" b="1" i="0" u="none" strike="noStrike">
                <a:effectLst/>
                <a:latin typeface="system-ui"/>
              </a:rPr>
              <a:t>Success Stories – Young People Making a Difference</a:t>
            </a:r>
            <a:br>
              <a:rPr lang="en" sz="3400" b="1" i="0" u="none" strike="noStrike">
                <a:effectLst/>
                <a:latin typeface="system-ui"/>
              </a:rPr>
            </a:br>
            <a:endParaRPr lang="ru-UA" sz="3400"/>
          </a:p>
        </p:txBody>
      </p:sp>
      <p:sp>
        <p:nvSpPr>
          <p:cNvPr id="3" name="Объект 2">
            <a:extLst>
              <a:ext uri="{FF2B5EF4-FFF2-40B4-BE49-F238E27FC236}">
                <a16:creationId xmlns:a16="http://schemas.microsoft.com/office/drawing/2014/main" id="{86A6F06E-5E67-D67C-714A-987F706EB16E}"/>
              </a:ext>
            </a:extLst>
          </p:cNvPr>
          <p:cNvSpPr>
            <a:spLocks noGrp="1"/>
          </p:cNvSpPr>
          <p:nvPr>
            <p:ph sz="quarter" idx="13"/>
          </p:nvPr>
        </p:nvSpPr>
        <p:spPr>
          <a:xfrm>
            <a:off x="838200" y="2333297"/>
            <a:ext cx="4619621" cy="3843666"/>
          </a:xfrm>
        </p:spPr>
        <p:txBody>
          <a:bodyPr>
            <a:normAutofit/>
          </a:bodyPr>
          <a:lstStyle/>
          <a:p>
            <a:pPr>
              <a:spcBef>
                <a:spcPts val="900"/>
              </a:spcBef>
              <a:spcAft>
                <a:spcPts val="900"/>
              </a:spcAft>
              <a:buFont typeface="Arial" panose="020B0604020202020204" pitchFamily="34" charset="0"/>
              <a:buChar char="•"/>
            </a:pPr>
            <a:r>
              <a:rPr lang="en" sz="1300" b="0" i="0" u="none" strike="noStrike">
                <a:effectLst/>
                <a:latin typeface="system-ui"/>
              </a:rPr>
              <a:t>Inspiring Examples:</a:t>
            </a:r>
          </a:p>
          <a:p>
            <a:pPr marL="742950" lvl="1" indent="-285750">
              <a:spcBef>
                <a:spcPts val="900"/>
              </a:spcBef>
              <a:spcAft>
                <a:spcPts val="900"/>
              </a:spcAft>
              <a:buFont typeface="Arial" panose="020B0604020202020204" pitchFamily="34" charset="0"/>
              <a:buChar char="•"/>
            </a:pPr>
            <a:r>
              <a:rPr lang="en" sz="1300" b="0" i="0" u="none" strike="noStrike">
                <a:effectLst/>
                <a:latin typeface="system-ui"/>
              </a:rPr>
              <a:t>Basque Youth Revival: Young activists created digital platforms to teach Euskara, defying decades of suppression.</a:t>
            </a:r>
          </a:p>
          <a:p>
            <a:pPr marL="742950" lvl="1" indent="-285750">
              <a:spcBef>
                <a:spcPts val="900"/>
              </a:spcBef>
              <a:spcAft>
                <a:spcPts val="900"/>
              </a:spcAft>
              <a:buFont typeface="Arial" panose="020B0604020202020204" pitchFamily="34" charset="0"/>
              <a:buChar char="•"/>
            </a:pPr>
            <a:r>
              <a:rPr lang="en" sz="1300" b="0" i="0" u="none" strike="noStrike">
                <a:effectLst/>
                <a:latin typeface="system-ui"/>
              </a:rPr>
              <a:t>Fridays for Future Spain: Students organized strikes and used social media to demand climate action, inspiring global movements.</a:t>
            </a:r>
          </a:p>
          <a:p>
            <a:pPr>
              <a:spcBef>
                <a:spcPts val="900"/>
              </a:spcBef>
              <a:spcAft>
                <a:spcPts val="900"/>
              </a:spcAft>
              <a:buFont typeface="Arial" panose="020B0604020202020204" pitchFamily="34" charset="0"/>
              <a:buChar char="•"/>
            </a:pPr>
            <a:r>
              <a:rPr lang="en" sz="1300" b="0" i="0" u="none" strike="noStrike">
                <a:effectLst/>
                <a:latin typeface="system-ui"/>
              </a:rPr>
              <a:t>Resilience in Action: Despite facing backlash, these young activists found creative ways to keep moving forward.</a:t>
            </a:r>
          </a:p>
          <a:p>
            <a:pPr>
              <a:spcBef>
                <a:spcPts val="900"/>
              </a:spcBef>
              <a:spcAft>
                <a:spcPts val="900"/>
              </a:spcAft>
              <a:buFont typeface="Arial" panose="020B0604020202020204" pitchFamily="34" charset="0"/>
              <a:buChar char="•"/>
            </a:pPr>
            <a:r>
              <a:rPr lang="en" sz="1300" b="0" i="0" u="none" strike="noStrike">
                <a:effectLst/>
                <a:latin typeface="system-ui"/>
              </a:rPr>
              <a:t>Takeaway Message: Even small actions—like sharing information or joining a campaign—can create ripples of change.</a:t>
            </a:r>
          </a:p>
          <a:p>
            <a:pPr>
              <a:buNone/>
            </a:pPr>
            <a:br>
              <a:rPr lang="en" sz="1300"/>
            </a:br>
            <a:endParaRPr lang="ru-UA" sz="1300"/>
          </a:p>
        </p:txBody>
      </p:sp>
      <p:pic>
        <p:nvPicPr>
          <p:cNvPr id="5" name="Рисунок 4">
            <a:extLst>
              <a:ext uri="{FF2B5EF4-FFF2-40B4-BE49-F238E27FC236}">
                <a16:creationId xmlns:a16="http://schemas.microsoft.com/office/drawing/2014/main" id="{63EA6EB9-0BA3-2841-15D9-F078A58DE15A}"/>
              </a:ext>
            </a:extLst>
          </p:cNvPr>
          <p:cNvPicPr>
            <a:picLocks noChangeAspect="1"/>
          </p:cNvPicPr>
          <p:nvPr/>
        </p:nvPicPr>
        <p:blipFill>
          <a:blip r:embed="rId2">
            <a:extLst>
              <a:ext uri="{837473B0-CC2E-450A-ABE3-18F120FF3D39}">
                <a1611:picAttrSrcUrl xmlns:a1611="http://schemas.microsoft.com/office/drawing/2016/11/main" r:id="rId3"/>
              </a:ext>
            </a:extLst>
          </a:blip>
          <a:srcRect l="45095" r="17301"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6" name="TextBox 5">
            <a:extLst>
              <a:ext uri="{FF2B5EF4-FFF2-40B4-BE49-F238E27FC236}">
                <a16:creationId xmlns:a16="http://schemas.microsoft.com/office/drawing/2014/main" id="{BDB1B5D5-F62F-03C1-3F5E-095EFF4BC3FD}"/>
              </a:ext>
            </a:extLst>
          </p:cNvPr>
          <p:cNvSpPr txBox="1"/>
          <p:nvPr/>
        </p:nvSpPr>
        <p:spPr>
          <a:xfrm>
            <a:off x="9456956" y="6657945"/>
            <a:ext cx="2735044"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www.westminsterpapers.org/article/id/254/">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3.0/">
                  <a:extLst>
                    <a:ext uri="{A12FA001-AC4F-418D-AE19-62706E023703}">
                      <ahyp:hlinkClr xmlns:ahyp="http://schemas.microsoft.com/office/drawing/2018/hyperlinkcolor" val="tx"/>
                    </a:ext>
                  </a:extLst>
                </a:hlinkClick>
              </a:rPr>
              <a:t>CC BY</a:t>
            </a:r>
            <a:endParaRPr lang="ru-UA" sz="700">
              <a:solidFill>
                <a:srgbClr val="FFFFFF"/>
              </a:solidFill>
            </a:endParaRPr>
          </a:p>
        </p:txBody>
      </p:sp>
    </p:spTree>
    <p:extLst>
      <p:ext uri="{BB962C8B-B14F-4D97-AF65-F5344CB8AC3E}">
        <p14:creationId xmlns:p14="http://schemas.microsoft.com/office/powerpoint/2010/main" val="32412749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Arc 11">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Заголовок 1">
            <a:extLst>
              <a:ext uri="{FF2B5EF4-FFF2-40B4-BE49-F238E27FC236}">
                <a16:creationId xmlns:a16="http://schemas.microsoft.com/office/drawing/2014/main" id="{44D2026B-A150-ABAC-09B8-255959C0AA50}"/>
              </a:ext>
            </a:extLst>
          </p:cNvPr>
          <p:cNvSpPr>
            <a:spLocks noGrp="1"/>
          </p:cNvSpPr>
          <p:nvPr>
            <p:ph type="title"/>
          </p:nvPr>
        </p:nvSpPr>
        <p:spPr>
          <a:xfrm>
            <a:off x="5894962" y="479493"/>
            <a:ext cx="5458838" cy="1325563"/>
          </a:xfrm>
        </p:spPr>
        <p:txBody>
          <a:bodyPr>
            <a:normAutofit/>
          </a:bodyPr>
          <a:lstStyle/>
          <a:p>
            <a:r>
              <a:rPr lang="en" b="1" i="0" u="none" strike="noStrike">
                <a:effectLst/>
                <a:latin typeface="system-ui"/>
              </a:rPr>
              <a:t>What Would YOU Do?</a:t>
            </a:r>
            <a:br>
              <a:rPr lang="en" b="1" i="0" u="none" strike="noStrike">
                <a:effectLst/>
                <a:latin typeface="system-ui"/>
              </a:rPr>
            </a:br>
            <a:endParaRPr lang="ru-UA" dirty="0"/>
          </a:p>
        </p:txBody>
      </p:sp>
      <p:sp>
        <p:nvSpPr>
          <p:cNvPr id="14" name="Freeform: Shape 13">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Рисунок 4" descr="Изображение выглядит как текст, Человеческое лицо, плакат, графическая вставка&#10;&#10;Контент, сгенерированный ИИ, может содержать ошибки.">
            <a:extLst>
              <a:ext uri="{FF2B5EF4-FFF2-40B4-BE49-F238E27FC236}">
                <a16:creationId xmlns:a16="http://schemas.microsoft.com/office/drawing/2014/main" id="{985A40C1-90F2-3026-8DB4-DDFF415CC98C}"/>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924754" y="511293"/>
            <a:ext cx="4334237" cy="5665670"/>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3" name="Объект 2">
            <a:extLst>
              <a:ext uri="{FF2B5EF4-FFF2-40B4-BE49-F238E27FC236}">
                <a16:creationId xmlns:a16="http://schemas.microsoft.com/office/drawing/2014/main" id="{A1D6E194-39DF-36E9-98E8-46527840E243}"/>
              </a:ext>
            </a:extLst>
          </p:cNvPr>
          <p:cNvSpPr>
            <a:spLocks noGrp="1"/>
          </p:cNvSpPr>
          <p:nvPr>
            <p:ph sz="quarter" idx="13"/>
          </p:nvPr>
        </p:nvSpPr>
        <p:spPr>
          <a:xfrm>
            <a:off x="5894962" y="1582057"/>
            <a:ext cx="5458838" cy="4594906"/>
          </a:xfrm>
        </p:spPr>
        <p:txBody>
          <a:bodyPr>
            <a:normAutofit/>
          </a:bodyPr>
          <a:lstStyle/>
          <a:p>
            <a:pPr marL="742950" lvl="1" indent="-285750">
              <a:spcBef>
                <a:spcPts val="900"/>
              </a:spcBef>
              <a:spcAft>
                <a:spcPts val="900"/>
              </a:spcAft>
              <a:buFont typeface="Arial" panose="020B0604020202020204" pitchFamily="34" charset="0"/>
              <a:buChar char="•"/>
            </a:pPr>
            <a:r>
              <a:rPr lang="en" sz="1600" b="0" i="0" u="none" strike="noStrike" dirty="0">
                <a:effectLst/>
                <a:latin typeface="system-ui"/>
              </a:rPr>
              <a:t>Imagine your local government bans protests. How would you still raise awareness about an issue you care about?</a:t>
            </a:r>
          </a:p>
          <a:p>
            <a:pPr marL="742950" lvl="1" indent="-285750">
              <a:spcBef>
                <a:spcPts val="900"/>
              </a:spcBef>
              <a:spcAft>
                <a:spcPts val="900"/>
              </a:spcAft>
              <a:buFont typeface="Arial" panose="020B0604020202020204" pitchFamily="34" charset="0"/>
              <a:buChar char="•"/>
            </a:pPr>
            <a:r>
              <a:rPr lang="en" sz="1600" b="0" i="0" u="none" strike="noStrike" dirty="0">
                <a:effectLst/>
                <a:latin typeface="system-ui"/>
              </a:rPr>
              <a:t>Brainstorm safe and effective ways to use social media to support human rights causes.</a:t>
            </a:r>
          </a:p>
          <a:p>
            <a:pPr>
              <a:spcBef>
                <a:spcPts val="900"/>
              </a:spcBef>
              <a:spcAft>
                <a:spcPts val="900"/>
              </a:spcAft>
              <a:buFont typeface="Arial" panose="020B0604020202020204" pitchFamily="34" charset="0"/>
              <a:buChar char="•"/>
            </a:pPr>
            <a:r>
              <a:rPr lang="en" sz="1600" b="0" i="0" u="none" strike="noStrike" dirty="0">
                <a:effectLst/>
                <a:latin typeface="system-ui"/>
              </a:rPr>
              <a:t>Guiding Questions:</a:t>
            </a:r>
          </a:p>
          <a:p>
            <a:pPr marL="742950" lvl="1" indent="-285750">
              <a:spcBef>
                <a:spcPts val="900"/>
              </a:spcBef>
              <a:spcAft>
                <a:spcPts val="900"/>
              </a:spcAft>
              <a:buFont typeface="Arial" panose="020B0604020202020204" pitchFamily="34" charset="0"/>
              <a:buChar char="•"/>
            </a:pPr>
            <a:r>
              <a:rPr lang="en" sz="1600" b="0" i="0" u="none" strike="noStrike" dirty="0">
                <a:effectLst/>
                <a:latin typeface="system-ui"/>
              </a:rPr>
              <a:t>What skills do you already have that could help civil society?</a:t>
            </a:r>
          </a:p>
          <a:p>
            <a:pPr marL="742950" lvl="1" indent="-285750">
              <a:spcBef>
                <a:spcPts val="900"/>
              </a:spcBef>
              <a:spcAft>
                <a:spcPts val="900"/>
              </a:spcAft>
              <a:buFont typeface="Arial" panose="020B0604020202020204" pitchFamily="34" charset="0"/>
              <a:buChar char="•"/>
            </a:pPr>
            <a:r>
              <a:rPr lang="en" sz="1600" b="0" i="0" u="none" strike="noStrike" dirty="0">
                <a:effectLst/>
                <a:latin typeface="system-ui"/>
              </a:rPr>
              <a:t>Who else could you partner with to amplify your message?</a:t>
            </a:r>
          </a:p>
          <a:p>
            <a:pPr>
              <a:spcBef>
                <a:spcPts val="900"/>
              </a:spcBef>
              <a:spcAft>
                <a:spcPts val="900"/>
              </a:spcAft>
              <a:buFont typeface="Arial" panose="020B0604020202020204" pitchFamily="34" charset="0"/>
              <a:buChar char="•"/>
            </a:pPr>
            <a:r>
              <a:rPr lang="en" sz="1600" b="0" i="0" u="none" strike="noStrike" dirty="0">
                <a:effectLst/>
                <a:latin typeface="system-ui"/>
              </a:rPr>
              <a:t>Do you have an idea for supporting HRDs in your community?</a:t>
            </a:r>
          </a:p>
          <a:p>
            <a:endParaRPr lang="ru-UA" sz="1000" dirty="0"/>
          </a:p>
        </p:txBody>
      </p:sp>
    </p:spTree>
    <p:extLst>
      <p:ext uri="{BB962C8B-B14F-4D97-AF65-F5344CB8AC3E}">
        <p14:creationId xmlns:p14="http://schemas.microsoft.com/office/powerpoint/2010/main" val="14145227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7A4C1EB-4657-2B25-9153-CC7B626D0F46}"/>
              </a:ext>
            </a:extLst>
          </p:cNvPr>
          <p:cNvSpPr>
            <a:spLocks noGrp="1"/>
          </p:cNvSpPr>
          <p:nvPr>
            <p:ph type="title"/>
          </p:nvPr>
        </p:nvSpPr>
        <p:spPr/>
        <p:txBody>
          <a:bodyPr/>
          <a:lstStyle/>
          <a:p>
            <a:r>
              <a:rPr lang="en" dirty="0">
                <a:solidFill>
                  <a:srgbClr val="333A3F"/>
                </a:solidFill>
                <a:latin typeface="Sohne"/>
              </a:rPr>
              <a:t>capability to challenge </a:t>
            </a:r>
            <a:endParaRPr lang="ru-UA" dirty="0"/>
          </a:p>
        </p:txBody>
      </p:sp>
      <p:sp>
        <p:nvSpPr>
          <p:cNvPr id="3" name="Объект 2">
            <a:extLst>
              <a:ext uri="{FF2B5EF4-FFF2-40B4-BE49-F238E27FC236}">
                <a16:creationId xmlns:a16="http://schemas.microsoft.com/office/drawing/2014/main" id="{ED79A175-C929-A9C7-7F30-F33010D0846B}"/>
              </a:ext>
            </a:extLst>
          </p:cNvPr>
          <p:cNvSpPr>
            <a:spLocks noGrp="1"/>
          </p:cNvSpPr>
          <p:nvPr>
            <p:ph sz="quarter" idx="13"/>
          </p:nvPr>
        </p:nvSpPr>
        <p:spPr/>
        <p:txBody>
          <a:bodyPr>
            <a:normAutofit fontScale="85000" lnSpcReduction="20000"/>
          </a:bodyPr>
          <a:lstStyle/>
          <a:p>
            <a:r>
              <a:rPr lang="en" b="0" i="0" u="none" strike="noStrike" dirty="0">
                <a:solidFill>
                  <a:srgbClr val="333A3F"/>
                </a:solidFill>
                <a:effectLst/>
                <a:latin typeface="Sohne"/>
              </a:rPr>
              <a:t>address human rights violations. </a:t>
            </a:r>
          </a:p>
          <a:p>
            <a:r>
              <a:rPr lang="en" b="0" i="0" u="none" strike="noStrike" dirty="0">
                <a:solidFill>
                  <a:srgbClr val="333A3F"/>
                </a:solidFill>
                <a:effectLst/>
                <a:latin typeface="Sohne"/>
              </a:rPr>
              <a:t>mobilized civil society can pressurize governments to adhere to international human rights treaties</a:t>
            </a:r>
          </a:p>
          <a:p>
            <a:r>
              <a:rPr lang="en" b="0" i="0" u="none" strike="noStrike" dirty="0">
                <a:solidFill>
                  <a:srgbClr val="333A3F"/>
                </a:solidFill>
                <a:effectLst/>
                <a:latin typeface="Sohne"/>
              </a:rPr>
              <a:t>contributes to humanitarian narratives and the broader discourse on human rights through digital and traditional </a:t>
            </a:r>
            <a:r>
              <a:rPr lang="en" b="0" i="0" u="none" strike="noStrike" dirty="0" err="1">
                <a:solidFill>
                  <a:srgbClr val="333A3F"/>
                </a:solidFill>
                <a:effectLst/>
                <a:latin typeface="Sohne"/>
              </a:rPr>
              <a:t>channels,utilizing</a:t>
            </a:r>
            <a:r>
              <a:rPr lang="en" b="0" i="0" u="none" strike="noStrike" dirty="0">
                <a:solidFill>
                  <a:srgbClr val="333A3F"/>
                </a:solidFill>
                <a:effectLst/>
                <a:latin typeface="Sohne"/>
              </a:rPr>
              <a:t> digital platforms to advocate for rights, raise awareness, and influence policy</a:t>
            </a:r>
          </a:p>
          <a:p>
            <a:r>
              <a:rPr lang="en" b="0" i="0" u="none" strike="noStrike" dirty="0">
                <a:solidFill>
                  <a:srgbClr val="333A3F"/>
                </a:solidFill>
                <a:effectLst/>
                <a:latin typeface="Sohne"/>
              </a:rPr>
              <a:t>mobilize resources, facilitate discussions, and put pressure on both state actors and corporations to be more accountable for human rights practices. </a:t>
            </a:r>
          </a:p>
          <a:p>
            <a:r>
              <a:rPr lang="en" b="0" i="0" u="none" strike="noStrike" dirty="0">
                <a:solidFill>
                  <a:srgbClr val="333A3F"/>
                </a:solidFill>
                <a:effectLst/>
                <a:latin typeface="Sohne"/>
              </a:rPr>
              <a:t>corporate accountability has come under scrutiny, with calls for a human rights framework to hold multinational corporations accountable for violations, particularly in contexts related to public health and environmental harm</a:t>
            </a:r>
          </a:p>
          <a:p>
            <a:endParaRPr lang="ru-UA" dirty="0"/>
          </a:p>
        </p:txBody>
      </p:sp>
    </p:spTree>
    <p:extLst>
      <p:ext uri="{BB962C8B-B14F-4D97-AF65-F5344CB8AC3E}">
        <p14:creationId xmlns:p14="http://schemas.microsoft.com/office/powerpoint/2010/main" val="23299981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71D5F2DC-B824-7B5F-1B2F-0CFDF4146F55}"/>
              </a:ext>
            </a:extLst>
          </p:cNvPr>
          <p:cNvSpPr>
            <a:spLocks noGrp="1"/>
          </p:cNvSpPr>
          <p:nvPr>
            <p:ph type="ctrTitle"/>
          </p:nvPr>
        </p:nvSpPr>
        <p:spPr>
          <a:xfrm>
            <a:off x="706056" y="1227280"/>
            <a:ext cx="4749525" cy="2441896"/>
          </a:xfrm>
        </p:spPr>
        <p:txBody>
          <a:bodyPr>
            <a:normAutofit/>
          </a:bodyPr>
          <a:lstStyle/>
          <a:p>
            <a:br>
              <a:rPr lang="en" b="1" i="0" u="none" strike="noStrike" dirty="0">
                <a:solidFill>
                  <a:srgbClr val="000000"/>
                </a:solidFill>
                <a:effectLst/>
              </a:rPr>
            </a:br>
            <a:endParaRPr lang="ru-UA" dirty="0"/>
          </a:p>
        </p:txBody>
      </p:sp>
      <p:sp>
        <p:nvSpPr>
          <p:cNvPr id="6" name="AutoShape 2" descr="An illustration representing transnational criminal policy challenges and prospects for Ukraine. The image should depict a balanced scale with one side symbolizing sovereignty (featuring a map of Ukraine and its flag) and the other side representing transnational collaboration (with symbols like the European Union flag and a handshake). In the background, include abstract visuals of a globe, interconnected digital networks, and icons of justice (such as a gavel or courthouse). Highlight Ukraine's integration into the EU with subtle but clear visual elements. The overall tone should be professional and modern, using a blue and yellow color palette to reflect Ukraine's national colors.">
            <a:extLst>
              <a:ext uri="{FF2B5EF4-FFF2-40B4-BE49-F238E27FC236}">
                <a16:creationId xmlns:a16="http://schemas.microsoft.com/office/drawing/2014/main" id="{76AD78FC-D15C-6133-51AB-2ACE55B1607C}"/>
              </a:ext>
            </a:extLst>
          </p:cNvPr>
          <p:cNvSpPr>
            <a:spLocks noGrp="1" noChangeAspect="1" noChangeArrowheads="1"/>
          </p:cNvSpPr>
          <p:nvPr>
            <p:ph type="subTitle" idx="1"/>
          </p:nvPr>
        </p:nvSpPr>
        <p:spPr bwMode="auto">
          <a:xfrm>
            <a:off x="578734" y="3812695"/>
            <a:ext cx="4839837" cy="1361190"/>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US" b="1" dirty="0"/>
              <a:t>Viacheslav TULIAKOV © 2025</a:t>
            </a:r>
            <a:endParaRPr lang="uk-UA" dirty="0"/>
          </a:p>
          <a:p>
            <a:r>
              <a:rPr lang="en" dirty="0"/>
              <a:t>mail: </a:t>
            </a:r>
            <a:r>
              <a:rPr lang="en-US" sz="1900" cap="none" dirty="0" err="1"/>
              <a:t>Viacheslav.Tuliakov@esic.university</a:t>
            </a:r>
            <a:endParaRPr lang="en-US" sz="1900" cap="none" dirty="0"/>
          </a:p>
        </p:txBody>
      </p:sp>
      <p:sp>
        <p:nvSpPr>
          <p:cNvPr id="2" name="TextBox 1">
            <a:extLst>
              <a:ext uri="{FF2B5EF4-FFF2-40B4-BE49-F238E27FC236}">
                <a16:creationId xmlns:a16="http://schemas.microsoft.com/office/drawing/2014/main" id="{15080F9D-86BD-A628-CAB6-AD0552B622CF}"/>
              </a:ext>
            </a:extLst>
          </p:cNvPr>
          <p:cNvSpPr txBox="1"/>
          <p:nvPr/>
        </p:nvSpPr>
        <p:spPr>
          <a:xfrm>
            <a:off x="706056" y="1596570"/>
            <a:ext cx="4533601" cy="1038746"/>
          </a:xfrm>
          <a:prstGeom prst="rect">
            <a:avLst/>
          </a:prstGeom>
          <a:noFill/>
        </p:spPr>
        <p:txBody>
          <a:bodyPr wrap="square" rtlCol="0">
            <a:spAutoFit/>
          </a:bodyPr>
          <a:lstStyle/>
          <a:p>
            <a:pPr algn="l">
              <a:spcBef>
                <a:spcPts val="900"/>
              </a:spcBef>
              <a:spcAft>
                <a:spcPts val="900"/>
              </a:spcAft>
            </a:pPr>
            <a:r>
              <a:rPr lang="en" b="0" i="1" u="none" strike="noStrike" dirty="0">
                <a:solidFill>
                  <a:srgbClr val="2C2C36"/>
                </a:solidFill>
                <a:effectLst/>
                <a:latin typeface="system-ui"/>
              </a:rPr>
              <a:t>"Change begins when we refuse to stay silent."</a:t>
            </a:r>
            <a:endParaRPr lang="en" b="0" i="0" u="none" strike="noStrike" dirty="0">
              <a:solidFill>
                <a:srgbClr val="2C2C36"/>
              </a:solidFill>
              <a:effectLst/>
              <a:latin typeface="system-ui"/>
            </a:endParaRPr>
          </a:p>
          <a:p>
            <a:pPr>
              <a:buNone/>
            </a:pPr>
            <a:br>
              <a:rPr lang="en" dirty="0"/>
            </a:br>
            <a:endParaRPr lang="ru-UA" dirty="0"/>
          </a:p>
        </p:txBody>
      </p:sp>
      <p:pic>
        <p:nvPicPr>
          <p:cNvPr id="8" name="Рисунок 7" descr="Изображение выглядит как одежда, человек, Каменная стена, строительство&#10;&#10;Контент, сгенерированный ИИ, может содержать ошибки.">
            <a:extLst>
              <a:ext uri="{FF2B5EF4-FFF2-40B4-BE49-F238E27FC236}">
                <a16:creationId xmlns:a16="http://schemas.microsoft.com/office/drawing/2014/main" id="{A1583080-CD09-A4A7-24E2-072302B67075}"/>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5905201" y="1049098"/>
            <a:ext cx="5842000" cy="2057400"/>
          </a:xfrm>
          <a:prstGeom prst="rect">
            <a:avLst/>
          </a:prstGeom>
        </p:spPr>
      </p:pic>
    </p:spTree>
    <p:extLst>
      <p:ext uri="{BB962C8B-B14F-4D97-AF65-F5344CB8AC3E}">
        <p14:creationId xmlns:p14="http://schemas.microsoft.com/office/powerpoint/2010/main" val="917286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74DBB32-E437-3129-C5DD-91ADEA04EB0F}"/>
              </a:ext>
            </a:extLst>
          </p:cNvPr>
          <p:cNvSpPr>
            <a:spLocks noGrp="1"/>
          </p:cNvSpPr>
          <p:nvPr>
            <p:ph type="title"/>
          </p:nvPr>
        </p:nvSpPr>
        <p:spPr/>
        <p:txBody>
          <a:bodyPr>
            <a:normAutofit/>
          </a:bodyPr>
          <a:lstStyle/>
          <a:p>
            <a:r>
              <a:rPr lang="en-GB" b="1" dirty="0">
                <a:latin typeface="Arial" panose="020B0604020202020204" pitchFamily="34" charset="0"/>
                <a:ea typeface="Times New Roman" panose="02020603050405020304" pitchFamily="18" charset="0"/>
              </a:rPr>
              <a:t>Regulation</a:t>
            </a:r>
            <a:r>
              <a:rPr lang="ru-RU" b="1" dirty="0">
                <a:latin typeface="Arial" panose="020B0604020202020204" pitchFamily="34" charset="0"/>
                <a:ea typeface="Times New Roman" panose="02020603050405020304" pitchFamily="18" charset="0"/>
              </a:rPr>
              <a:t>: </a:t>
            </a:r>
            <a:r>
              <a:rPr lang="en-US" b="1" dirty="0">
                <a:latin typeface="Arial" panose="020B0604020202020204" pitchFamily="34" charset="0"/>
                <a:ea typeface="Times New Roman" panose="02020603050405020304" pitchFamily="18" charset="0"/>
              </a:rPr>
              <a:t>Concept</a:t>
            </a:r>
            <a:endParaRPr lang="ru-UA" dirty="0"/>
          </a:p>
        </p:txBody>
      </p:sp>
      <p:graphicFrame>
        <p:nvGraphicFramePr>
          <p:cNvPr id="5" name="Объект 2">
            <a:extLst>
              <a:ext uri="{FF2B5EF4-FFF2-40B4-BE49-F238E27FC236}">
                <a16:creationId xmlns:a16="http://schemas.microsoft.com/office/drawing/2014/main" id="{3117734E-F42E-52D4-49E6-84FE3862933D}"/>
              </a:ext>
            </a:extLst>
          </p:cNvPr>
          <p:cNvGraphicFramePr>
            <a:graphicFrameLocks noGrp="1"/>
          </p:cNvGraphicFramePr>
          <p:nvPr>
            <p:ph sz="quarter" idx="13"/>
            <p:extLst>
              <p:ext uri="{D42A27DB-BD31-4B8C-83A1-F6EECF244321}">
                <p14:modId xmlns:p14="http://schemas.microsoft.com/office/powerpoint/2010/main" val="2514771439"/>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36738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54BEABBD-B2E3-DE8A-1E05-20F277675F5C}"/>
              </a:ext>
            </a:extLst>
          </p:cNvPr>
          <p:cNvSpPr>
            <a:spLocks noGrp="1"/>
          </p:cNvSpPr>
          <p:nvPr>
            <p:ph sz="quarter" idx="13"/>
          </p:nvPr>
        </p:nvSpPr>
        <p:spPr>
          <a:xfrm>
            <a:off x="838200" y="989351"/>
            <a:ext cx="4633210" cy="5187612"/>
          </a:xfrm>
        </p:spPr>
        <p:txBody>
          <a:bodyPr>
            <a:normAutofit/>
          </a:bodyPr>
          <a:lstStyle/>
          <a:p>
            <a:pPr marL="0" indent="0">
              <a:buNone/>
            </a:pPr>
            <a:r>
              <a:rPr lang="en" dirty="0">
                <a:latin typeface="Sohne"/>
              </a:rPr>
              <a:t>T</a:t>
            </a:r>
            <a:r>
              <a:rPr lang="en" b="0" i="0" u="none" strike="noStrike" dirty="0">
                <a:effectLst/>
                <a:latin typeface="Sohne"/>
              </a:rPr>
              <a:t>he relationship between human rights advocacy and civil society must be viewed through the lens of global governance, where these entities interact with international systems, including treaties, regulatory bodies, and transnational networks to enhance state obligations towards human rights</a:t>
            </a:r>
            <a:endParaRPr lang="ru-UA" dirty="0"/>
          </a:p>
        </p:txBody>
      </p:sp>
      <p:pic>
        <p:nvPicPr>
          <p:cNvPr id="5" name="Рисунок 4" descr="Изображение выглядит как текст, снимок экрана, плакат, сердце&#10;&#10;Контент, сгенерированный ИИ, может содержать ошибки.">
            <a:extLst>
              <a:ext uri="{FF2B5EF4-FFF2-40B4-BE49-F238E27FC236}">
                <a16:creationId xmlns:a16="http://schemas.microsoft.com/office/drawing/2014/main" id="{EFB19CEA-779D-3DF5-3987-37FCF4492506}"/>
              </a:ext>
            </a:extLst>
          </p:cNvPr>
          <p:cNvPicPr>
            <a:picLocks noChangeAspect="1"/>
          </p:cNvPicPr>
          <p:nvPr/>
        </p:nvPicPr>
        <p:blipFill>
          <a:blip r:embed="rId2"/>
          <a:srcRect t="4252" r="-1"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882581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F5B4F383-0F3E-F9A3-7754-DACE1D290FD6}"/>
              </a:ext>
            </a:extLst>
          </p:cNvPr>
          <p:cNvSpPr>
            <a:spLocks noGrp="1"/>
          </p:cNvSpPr>
          <p:nvPr>
            <p:ph type="title"/>
          </p:nvPr>
        </p:nvSpPr>
        <p:spPr>
          <a:xfrm>
            <a:off x="841248" y="548640"/>
            <a:ext cx="3600860" cy="5431536"/>
          </a:xfrm>
        </p:spPr>
        <p:txBody>
          <a:bodyPr>
            <a:normAutofit/>
          </a:bodyPr>
          <a:lstStyle/>
          <a:p>
            <a:r>
              <a:rPr lang="en" sz="4600" b="1">
                <a:latin typeface="Inter"/>
              </a:rPr>
              <a:t>Normative Framework in International Humanitarian Law (IHL)</a:t>
            </a:r>
            <a:br>
              <a:rPr lang="en" sz="4600" b="1">
                <a:latin typeface="Inter"/>
              </a:rPr>
            </a:br>
            <a:endParaRPr lang="ru-UA" sz="4600"/>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5631C7EF-4B96-9D3F-7395-26624680F677}"/>
              </a:ext>
            </a:extLst>
          </p:cNvPr>
          <p:cNvSpPr>
            <a:spLocks noGrp="1"/>
          </p:cNvSpPr>
          <p:nvPr>
            <p:ph sz="quarter" idx="13"/>
          </p:nvPr>
        </p:nvSpPr>
        <p:spPr>
          <a:xfrm>
            <a:off x="5126418" y="552091"/>
            <a:ext cx="6224335" cy="5431536"/>
          </a:xfrm>
        </p:spPr>
        <p:txBody>
          <a:bodyPr anchor="ctr">
            <a:normAutofit/>
          </a:bodyPr>
          <a:lstStyle/>
          <a:p>
            <a:pPr>
              <a:buNone/>
            </a:pPr>
            <a:r>
              <a:rPr lang="en" sz="1000" b="1" i="0" u="none" strike="noStrike">
                <a:effectLst/>
                <a:latin typeface="Inter"/>
              </a:rPr>
              <a:t>Key Points:</a:t>
            </a:r>
            <a:endParaRPr lang="en" sz="1000" b="0" i="0" u="none" strike="noStrike">
              <a:effectLst/>
              <a:latin typeface="Inter"/>
            </a:endParaRPr>
          </a:p>
          <a:p>
            <a:pPr>
              <a:spcAft>
                <a:spcPts val="300"/>
              </a:spcAft>
              <a:buFont typeface="+mj-lt"/>
              <a:buAutoNum type="arabicPeriod"/>
            </a:pPr>
            <a:r>
              <a:rPr lang="en" sz="1000" b="1" i="0" u="none" strike="noStrike">
                <a:effectLst/>
                <a:latin typeface="Inter"/>
              </a:rPr>
              <a:t>Geneva Conventions (1949) and Additional Protocols (1977):</a:t>
            </a:r>
            <a:endParaRPr lang="en" sz="1000" b="0" i="0" u="none" strike="noStrike">
              <a:effectLst/>
              <a:latin typeface="Inter"/>
            </a:endParaRPr>
          </a:p>
          <a:p>
            <a:pPr marL="742950" lvl="1" indent="-285750">
              <a:spcBef>
                <a:spcPts val="300"/>
              </a:spcBef>
              <a:buFont typeface="+mj-lt"/>
              <a:buAutoNum type="arabicPeriod"/>
            </a:pPr>
            <a:r>
              <a:rPr lang="en" sz="1000" b="1" i="0" u="none" strike="noStrike">
                <a:effectLst/>
                <a:latin typeface="Inter"/>
              </a:rPr>
              <a:t>Role of NGOs:</a:t>
            </a:r>
            <a:r>
              <a:rPr lang="en" sz="1000" b="0" i="0" u="none" strike="noStrike">
                <a:effectLst/>
                <a:latin typeface="Inter"/>
              </a:rPr>
              <a:t> The Geneva Conventions and their Additional Protocols explicitly recognize the role of non-governmental organizations (NGOs) in providing humanitarian aid during armed conflicts. NGOs often operate in conflict zones to deliver essential services such as medical care, food, and shelter.</a:t>
            </a:r>
          </a:p>
          <a:p>
            <a:pPr marL="742950" lvl="1" indent="-285750">
              <a:spcBef>
                <a:spcPts val="300"/>
              </a:spcBef>
              <a:buFont typeface="+mj-lt"/>
              <a:buAutoNum type="arabicPeriod"/>
            </a:pPr>
            <a:r>
              <a:rPr lang="en" sz="1000" b="1" i="0" u="none" strike="noStrike">
                <a:effectLst/>
                <a:latin typeface="Inter"/>
              </a:rPr>
              <a:t>Common Article 3:</a:t>
            </a:r>
            <a:r>
              <a:rPr lang="en" sz="1000" b="0" i="0" u="none" strike="noStrike">
                <a:effectLst/>
                <a:latin typeface="Inter"/>
              </a:rPr>
              <a:t> Article 3, common to all four Geneva Conventions, is a cornerstone of IHL. It mandates humane treatment for all persons taking no active part in hostilities, including wounded, sick, and detained individuals. NGOs play a crucial role in monitoring compliance with this provision, ensuring that the principles of humanity are upheld even in the midst of war.</a:t>
            </a:r>
          </a:p>
          <a:p>
            <a:pPr>
              <a:spcBef>
                <a:spcPts val="300"/>
              </a:spcBef>
              <a:spcAft>
                <a:spcPts val="300"/>
              </a:spcAft>
              <a:buFont typeface="+mj-lt"/>
              <a:buAutoNum type="arabicPeriod"/>
            </a:pPr>
            <a:r>
              <a:rPr lang="en" sz="1000" b="1" i="0" u="none" strike="noStrike">
                <a:effectLst/>
                <a:latin typeface="Inter"/>
              </a:rPr>
              <a:t>International Committee of the Red Cross (ICRC):</a:t>
            </a:r>
            <a:endParaRPr lang="en" sz="1000" b="0" i="0" u="none" strike="noStrike">
              <a:effectLst/>
              <a:latin typeface="Inter"/>
            </a:endParaRPr>
          </a:p>
          <a:p>
            <a:pPr marL="742950" lvl="1" indent="-285750">
              <a:spcBef>
                <a:spcPts val="300"/>
              </a:spcBef>
              <a:buFont typeface="+mj-lt"/>
              <a:buAutoNum type="arabicPeriod"/>
            </a:pPr>
            <a:r>
              <a:rPr lang="en" sz="1000" b="1" i="0" u="none" strike="noStrike">
                <a:effectLst/>
                <a:latin typeface="Inter"/>
              </a:rPr>
              <a:t>Central Role in IHL:</a:t>
            </a:r>
            <a:r>
              <a:rPr lang="en" sz="1000" b="0" i="0" u="none" strike="noStrike">
                <a:effectLst/>
                <a:latin typeface="Inter"/>
              </a:rPr>
              <a:t> The ICRC is a key actor in the implementation and promotion of IHL. As a neutral and independent organization, it works to protect and assist victims of armed conflict. The ICRC often collaborates with civil society organizations, including NGOs, to enhance the delivery of humanitarian aid and to advocate for the respect of IHL by all parties to a conflict.</a:t>
            </a:r>
          </a:p>
          <a:p>
            <a:pPr marL="742950" lvl="1" indent="-285750">
              <a:spcBef>
                <a:spcPts val="300"/>
              </a:spcBef>
              <a:buFont typeface="+mj-lt"/>
              <a:buAutoNum type="arabicPeriod"/>
            </a:pPr>
            <a:r>
              <a:rPr lang="en" sz="1000" b="1" i="0" u="none" strike="noStrike">
                <a:effectLst/>
                <a:latin typeface="Inter"/>
              </a:rPr>
              <a:t>Civil Society Collaboration:</a:t>
            </a:r>
            <a:r>
              <a:rPr lang="en" sz="1000" b="0" i="0" u="none" strike="noStrike">
                <a:effectLst/>
                <a:latin typeface="Inter"/>
              </a:rPr>
              <a:t> The ICRC's partnership with civil society is vital in raising awareness about IHL and in ensuring that humanitarian principles are integrated into the actions of both state and non-state actors.</a:t>
            </a:r>
          </a:p>
          <a:p>
            <a:pPr>
              <a:spcBef>
                <a:spcPts val="300"/>
              </a:spcBef>
              <a:spcAft>
                <a:spcPts val="300"/>
              </a:spcAft>
              <a:buFont typeface="+mj-lt"/>
              <a:buAutoNum type="arabicPeriod"/>
            </a:pPr>
            <a:r>
              <a:rPr lang="en" sz="1000" b="1" i="0" u="none" strike="noStrike">
                <a:effectLst/>
                <a:latin typeface="Inter"/>
              </a:rPr>
              <a:t>UN General Assembly Resolutions:</a:t>
            </a:r>
            <a:endParaRPr lang="en" sz="1000" b="0" i="0" u="none" strike="noStrike">
              <a:effectLst/>
              <a:latin typeface="Inter"/>
            </a:endParaRPr>
          </a:p>
          <a:p>
            <a:pPr marL="742950" lvl="1" indent="-285750">
              <a:spcBef>
                <a:spcPts val="300"/>
              </a:spcBef>
              <a:buFont typeface="+mj-lt"/>
              <a:buAutoNum type="arabicPeriod"/>
            </a:pPr>
            <a:r>
              <a:rPr lang="en" sz="1000" b="1" i="0" u="none" strike="noStrike">
                <a:effectLst/>
                <a:latin typeface="Inter"/>
              </a:rPr>
              <a:t>Encouraging Partnerships:</a:t>
            </a:r>
            <a:r>
              <a:rPr lang="en" sz="1000" b="0" i="0" u="none" strike="noStrike">
                <a:effectLst/>
                <a:latin typeface="Inter"/>
              </a:rPr>
              <a:t> Various UN General Assembly resolutions have emphasized the importance of partnerships between states and civil society in humanitarian efforts. These resolutions recognize the complementary roles of governments and NGOs in addressing humanitarian crises and call for enhanced cooperation to ensure the effective delivery of aid and protection for vulnerable populations.</a:t>
            </a:r>
          </a:p>
          <a:p>
            <a:pPr marL="742950" lvl="1" indent="-285750">
              <a:spcBef>
                <a:spcPts val="300"/>
              </a:spcBef>
              <a:buFont typeface="+mj-lt"/>
              <a:buAutoNum type="arabicPeriod"/>
            </a:pPr>
            <a:r>
              <a:rPr lang="en" sz="1000" b="1" i="0" u="none" strike="noStrike">
                <a:effectLst/>
                <a:latin typeface="Inter"/>
              </a:rPr>
              <a:t>Global Humanitarian Coordination:</a:t>
            </a:r>
            <a:r>
              <a:rPr lang="en" sz="1000" b="0" i="0" u="none" strike="noStrike">
                <a:effectLst/>
                <a:latin typeface="Inter"/>
              </a:rPr>
              <a:t> The UN resolutions also highlight the need for coordinated international responses to humanitarian emergencies, with civil society playing a significant role in these efforts.</a:t>
            </a:r>
          </a:p>
          <a:p>
            <a:pPr>
              <a:buNone/>
            </a:pPr>
            <a:r>
              <a:rPr lang="ru-UA" sz="1000" b="1" kern="0">
                <a:effectLst/>
                <a:latin typeface="Times New Roman" panose="02020603050405020304" pitchFamily="18" charset="0"/>
                <a:ea typeface="Times New Roman" panose="02020603050405020304" pitchFamily="18" charset="0"/>
              </a:rPr>
              <a:t>Links:</a:t>
            </a:r>
            <a:endParaRPr lang="ru-UA" sz="1000" kern="100">
              <a:effectLst/>
              <a:latin typeface="Times New Roman" panose="02020603050405020304" pitchFamily="18" charset="0"/>
              <a:ea typeface="Aptos" panose="020B0004020202020204" pitchFamily="34" charset="0"/>
            </a:endParaRPr>
          </a:p>
          <a:p>
            <a:pPr marL="342900" lvl="0" indent="-342900">
              <a:buSzPts val="1000"/>
              <a:buFont typeface="Symbol" pitchFamily="2" charset="2"/>
              <a:buChar char=""/>
              <a:tabLst>
                <a:tab pos="457200" algn="l"/>
              </a:tabLst>
            </a:pPr>
            <a:r>
              <a:rPr lang="ru-UA" sz="1000" kern="0">
                <a:effectLst/>
                <a:latin typeface="Times New Roman" panose="02020603050405020304" pitchFamily="18" charset="0"/>
                <a:ea typeface="Times New Roman" panose="02020603050405020304" pitchFamily="18" charset="0"/>
                <a:hlinkClick r:id="rId2"/>
              </a:rPr>
              <a:t>Geneva Conventions</a:t>
            </a:r>
            <a:endParaRPr lang="ru-UA" sz="1000" kern="100">
              <a:effectLst/>
              <a:latin typeface="Times New Roman" panose="02020603050405020304" pitchFamily="18" charset="0"/>
              <a:ea typeface="Aptos" panose="020B0004020202020204" pitchFamily="34" charset="0"/>
            </a:endParaRPr>
          </a:p>
          <a:p>
            <a:pPr marL="342900" lvl="0" indent="-342900">
              <a:buSzPts val="1000"/>
              <a:buFont typeface="Symbol" pitchFamily="2" charset="2"/>
              <a:buChar char=""/>
              <a:tabLst>
                <a:tab pos="457200" algn="l"/>
              </a:tabLst>
            </a:pPr>
            <a:r>
              <a:rPr lang="ru-UA" sz="1000" kern="0">
                <a:effectLst/>
                <a:latin typeface="Times New Roman" panose="02020603050405020304" pitchFamily="18" charset="0"/>
                <a:ea typeface="Times New Roman" panose="02020603050405020304" pitchFamily="18" charset="0"/>
                <a:hlinkClick r:id="rId3"/>
              </a:rPr>
              <a:t>ICRC Role in IHL</a:t>
            </a:r>
            <a:endParaRPr lang="ru-UA" sz="1000" kern="100">
              <a:effectLst/>
              <a:latin typeface="Times New Roman" panose="02020603050405020304" pitchFamily="18" charset="0"/>
              <a:ea typeface="Aptos" panose="020B0004020202020204" pitchFamily="34" charset="0"/>
            </a:endParaRPr>
          </a:p>
          <a:p>
            <a:endParaRPr lang="ru-UA" sz="1000"/>
          </a:p>
        </p:txBody>
      </p:sp>
    </p:spTree>
    <p:extLst>
      <p:ext uri="{BB962C8B-B14F-4D97-AF65-F5344CB8AC3E}">
        <p14:creationId xmlns:p14="http://schemas.microsoft.com/office/powerpoint/2010/main" val="28976564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0777907-38FD-8A24-93A6-03E7744B7B0B}"/>
              </a:ext>
            </a:extLst>
          </p:cNvPr>
          <p:cNvSpPr>
            <a:spLocks noGrp="1"/>
          </p:cNvSpPr>
          <p:nvPr>
            <p:ph type="title"/>
          </p:nvPr>
        </p:nvSpPr>
        <p:spPr/>
        <p:txBody>
          <a:bodyPr>
            <a:normAutofit fontScale="90000"/>
          </a:bodyPr>
          <a:lstStyle/>
          <a:p>
            <a:r>
              <a:rPr lang="en" b="1" dirty="0"/>
              <a:t>Normative Framework in International Human Rights Law (IHRL)</a:t>
            </a:r>
            <a:br>
              <a:rPr lang="en" b="1" dirty="0"/>
            </a:br>
            <a:endParaRPr lang="ru-UA" dirty="0"/>
          </a:p>
        </p:txBody>
      </p:sp>
      <p:sp>
        <p:nvSpPr>
          <p:cNvPr id="3" name="Объект 2">
            <a:extLst>
              <a:ext uri="{FF2B5EF4-FFF2-40B4-BE49-F238E27FC236}">
                <a16:creationId xmlns:a16="http://schemas.microsoft.com/office/drawing/2014/main" id="{EB911017-A377-EAA4-1C39-BE09390C1C06}"/>
              </a:ext>
            </a:extLst>
          </p:cNvPr>
          <p:cNvSpPr>
            <a:spLocks noGrp="1"/>
          </p:cNvSpPr>
          <p:nvPr>
            <p:ph sz="quarter" idx="13"/>
          </p:nvPr>
        </p:nvSpPr>
        <p:spPr>
          <a:xfrm>
            <a:off x="304800" y="1258957"/>
            <a:ext cx="11595652" cy="4532242"/>
          </a:xfrm>
        </p:spPr>
        <p:txBody>
          <a:bodyPr>
            <a:normAutofit fontScale="25000" lnSpcReduction="20000"/>
          </a:bodyPr>
          <a:lstStyle/>
          <a:p>
            <a:pPr>
              <a:spcAft>
                <a:spcPts val="300"/>
              </a:spcAft>
              <a:buFont typeface="+mj-lt"/>
              <a:buAutoNum type="arabicPeriod"/>
            </a:pPr>
            <a:r>
              <a:rPr lang="en" sz="5600" b="1">
                <a:effectLst/>
              </a:rPr>
              <a:t>Universal Declaration of Human Rights (1948):</a:t>
            </a:r>
            <a:endParaRPr lang="en" sz="5600">
              <a:effectLst/>
            </a:endParaRPr>
          </a:p>
          <a:p>
            <a:pPr marL="742950" lvl="1" indent="-285750">
              <a:spcBef>
                <a:spcPts val="300"/>
              </a:spcBef>
              <a:spcAft>
                <a:spcPts val="900"/>
              </a:spcAft>
              <a:buFont typeface="+mj-lt"/>
              <a:buAutoNum type="arabicPeriod"/>
            </a:pPr>
            <a:r>
              <a:rPr lang="en" sz="5600" b="1">
                <a:effectLst/>
              </a:rPr>
              <a:t>Foundation of IHRL:</a:t>
            </a:r>
            <a:r>
              <a:rPr lang="en" sz="5600">
                <a:effectLst/>
              </a:rPr>
              <a:t> The Universal Declaration of Human Rights (UDHR) is the foundational document of international human rights law. It sets out a broad range of civil, political, economic, social, and cultural rights that are inherent to all human beings.</a:t>
            </a:r>
          </a:p>
          <a:p>
            <a:pPr marL="742950" lvl="1" indent="-285750">
              <a:spcBef>
                <a:spcPts val="300"/>
              </a:spcBef>
              <a:spcAft>
                <a:spcPts val="900"/>
              </a:spcAft>
              <a:buFont typeface="+mj-lt"/>
              <a:buAutoNum type="arabicPeriod"/>
            </a:pPr>
            <a:r>
              <a:rPr lang="en" sz="5600" b="1">
                <a:effectLst/>
              </a:rPr>
              <a:t>Role of NGOs:</a:t>
            </a:r>
            <a:r>
              <a:rPr lang="en" sz="5600">
                <a:effectLst/>
              </a:rPr>
              <a:t> NGOs are instrumental in promoting and protecting the rights enshrined in the UDHR. They often engage in advocacy, monitoring, and reporting on human rights violations, as well as providing direct assistance to victims.</a:t>
            </a:r>
          </a:p>
          <a:p>
            <a:pPr>
              <a:spcBef>
                <a:spcPts val="300"/>
              </a:spcBef>
              <a:spcAft>
                <a:spcPts val="300"/>
              </a:spcAft>
              <a:buFont typeface="+mj-lt"/>
              <a:buAutoNum type="arabicPeriod"/>
            </a:pPr>
            <a:r>
              <a:rPr lang="en" sz="5600" b="1">
                <a:effectLst/>
              </a:rPr>
              <a:t>International Covenants (1966):</a:t>
            </a:r>
            <a:endParaRPr lang="en" sz="5600">
              <a:effectLst/>
            </a:endParaRPr>
          </a:p>
          <a:p>
            <a:pPr marL="742950" lvl="1" indent="-285750">
              <a:spcBef>
                <a:spcPts val="300"/>
              </a:spcBef>
              <a:spcAft>
                <a:spcPts val="900"/>
              </a:spcAft>
              <a:buFont typeface="+mj-lt"/>
              <a:buAutoNum type="arabicPeriod"/>
            </a:pPr>
            <a:r>
              <a:rPr lang="en" sz="5600" b="1">
                <a:effectLst/>
              </a:rPr>
              <a:t>International Covenant on Civil and Political Rights (ICCPR):</a:t>
            </a:r>
            <a:r>
              <a:rPr lang="en" sz="5600">
                <a:effectLst/>
              </a:rPr>
              <a:t> This covenant guarantees rights such as the right to life, freedom of speech, and freedom from torture. NGOs play a critical role in holding states accountable for violations of these rights through advocacy, litigation, and public awareness campaigns.</a:t>
            </a:r>
          </a:p>
          <a:p>
            <a:pPr marL="742950" lvl="1" indent="-285750">
              <a:spcBef>
                <a:spcPts val="300"/>
              </a:spcBef>
              <a:spcAft>
                <a:spcPts val="900"/>
              </a:spcAft>
              <a:buFont typeface="+mj-lt"/>
              <a:buAutoNum type="arabicPeriod"/>
            </a:pPr>
            <a:r>
              <a:rPr lang="en" sz="5600" b="1">
                <a:effectLst/>
              </a:rPr>
              <a:t>International Covenant on Economic, Social and Cultural Rights (ICESCR):</a:t>
            </a:r>
            <a:r>
              <a:rPr lang="en" sz="5600">
                <a:effectLst/>
              </a:rPr>
              <a:t> This covenant recognizes rights such as the right to work, the right to education, and the right to health. NGOs often work to ensure that these rights are realized, particularly for marginalized and vulnerable groups.</a:t>
            </a:r>
          </a:p>
          <a:p>
            <a:pPr>
              <a:spcBef>
                <a:spcPts val="300"/>
              </a:spcBef>
              <a:spcAft>
                <a:spcPts val="300"/>
              </a:spcAft>
              <a:buFont typeface="+mj-lt"/>
              <a:buAutoNum type="arabicPeriod"/>
            </a:pPr>
            <a:r>
              <a:rPr lang="en" sz="5600" b="1">
                <a:effectLst/>
              </a:rPr>
              <a:t>UN Human Rights Council and Treaty Bodies:</a:t>
            </a:r>
            <a:endParaRPr lang="en" sz="5600">
              <a:effectLst/>
            </a:endParaRPr>
          </a:p>
          <a:p>
            <a:pPr marL="742950" lvl="1" indent="-285750">
              <a:spcBef>
                <a:spcPts val="300"/>
              </a:spcBef>
              <a:spcAft>
                <a:spcPts val="900"/>
              </a:spcAft>
              <a:buFont typeface="+mj-lt"/>
              <a:buAutoNum type="arabicPeriod"/>
            </a:pPr>
            <a:r>
              <a:rPr lang="en" sz="5600" b="1">
                <a:effectLst/>
              </a:rPr>
              <a:t>Monitoring and Reporting:</a:t>
            </a:r>
            <a:r>
              <a:rPr lang="en" sz="5600">
                <a:effectLst/>
              </a:rPr>
              <a:t> The UN Human Rights Council and various treaty bodies (e.g., the Human Rights Committee, the Committee on Economic, Social and Cultural Rights) are responsible for monitoring states' compliance with their human rights obligations. NGOs contribute significantly to this process by submitting shadow reports, providing testimony, and advocating for the implementation of recommendations.</a:t>
            </a:r>
          </a:p>
          <a:p>
            <a:pPr marL="742950" lvl="1" indent="-285750">
              <a:spcBef>
                <a:spcPts val="300"/>
              </a:spcBef>
              <a:spcAft>
                <a:spcPts val="900"/>
              </a:spcAft>
              <a:buFont typeface="+mj-lt"/>
              <a:buAutoNum type="arabicPeriod"/>
            </a:pPr>
            <a:r>
              <a:rPr lang="en" sz="5600" b="1">
                <a:effectLst/>
              </a:rPr>
              <a:t>Special Procedures:</a:t>
            </a:r>
            <a:r>
              <a:rPr lang="en" sz="5600">
                <a:effectLst/>
              </a:rPr>
              <a:t> The UN Special Rapporteurs and Working Groups, which are part of the Special Procedures mechanism, often rely on information provided by NGOs to investigate human rights violations and to make recommendations to states.</a:t>
            </a:r>
          </a:p>
          <a:p>
            <a:pPr>
              <a:spcBef>
                <a:spcPts val="300"/>
              </a:spcBef>
              <a:spcAft>
                <a:spcPts val="300"/>
              </a:spcAft>
              <a:buFont typeface="+mj-lt"/>
              <a:buAutoNum type="arabicPeriod"/>
            </a:pPr>
            <a:r>
              <a:rPr lang="en" sz="5600" b="1">
                <a:effectLst/>
              </a:rPr>
              <a:t>UN General Assembly Resolutions:</a:t>
            </a:r>
            <a:endParaRPr lang="en" sz="5600">
              <a:effectLst/>
            </a:endParaRPr>
          </a:p>
          <a:p>
            <a:pPr marL="742950" lvl="1" indent="-285750">
              <a:spcBef>
                <a:spcPts val="300"/>
              </a:spcBef>
              <a:spcAft>
                <a:spcPts val="900"/>
              </a:spcAft>
              <a:buFont typeface="+mj-lt"/>
              <a:buAutoNum type="arabicPeriod"/>
            </a:pPr>
            <a:r>
              <a:rPr lang="en" sz="5600" b="1">
                <a:effectLst/>
              </a:rPr>
              <a:t>Civil Society Engagement:</a:t>
            </a:r>
            <a:r>
              <a:rPr lang="en" sz="5600">
                <a:effectLst/>
              </a:rPr>
              <a:t> Similar to IHL, UN General Assembly resolutions in the realm of human rights frequently emphasize the importance of engaging civil society in the promotion and protection of human rights. These resolutions encourage states to collaborate with NGOs and other civil society actors in the development and implementation of human rights policies and programs.</a:t>
            </a:r>
          </a:p>
          <a:p>
            <a:pPr marL="742950" lvl="1" indent="-285750">
              <a:spcBef>
                <a:spcPts val="300"/>
              </a:spcBef>
              <a:spcAft>
                <a:spcPts val="900"/>
              </a:spcAft>
              <a:buFont typeface="+mj-lt"/>
              <a:buAutoNum type="arabicPeriod"/>
            </a:pPr>
            <a:r>
              <a:rPr lang="en" sz="5600" b="1">
                <a:effectLst/>
              </a:rPr>
              <a:t>Human Rights Defenders:</a:t>
            </a:r>
            <a:r>
              <a:rPr lang="en" sz="5600">
                <a:effectLst/>
              </a:rPr>
              <a:t> Specific resolutions have been adopted to protect human rights defenders, recognizing the vital role they play in advancing human rights and calling on states to create an enabling environment for their work.</a:t>
            </a:r>
            <a:endParaRPr lang="en" sz="5600" dirty="0">
              <a:effectLst/>
            </a:endParaRPr>
          </a:p>
        </p:txBody>
      </p:sp>
    </p:spTree>
    <p:extLst>
      <p:ext uri="{BB962C8B-B14F-4D97-AF65-F5344CB8AC3E}">
        <p14:creationId xmlns:p14="http://schemas.microsoft.com/office/powerpoint/2010/main" val="3549219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BCC276D-BAE3-E180-87CD-9D12CF5E7A64}"/>
              </a:ext>
            </a:extLst>
          </p:cNvPr>
          <p:cNvSpPr>
            <a:spLocks noGrp="1"/>
          </p:cNvSpPr>
          <p:nvPr>
            <p:ph type="title"/>
          </p:nvPr>
        </p:nvSpPr>
        <p:spPr>
          <a:xfrm>
            <a:off x="686834" y="1153572"/>
            <a:ext cx="3200400" cy="4461163"/>
          </a:xfrm>
        </p:spPr>
        <p:txBody>
          <a:bodyPr>
            <a:normAutofit/>
          </a:bodyPr>
          <a:lstStyle/>
          <a:p>
            <a:r>
              <a:rPr lang="en" b="1">
                <a:solidFill>
                  <a:srgbClr val="FFFFFF"/>
                </a:solidFill>
              </a:rPr>
              <a:t>Concrete Agreements and Treaties Involving Civil Society</a:t>
            </a:r>
            <a:br>
              <a:rPr lang="en" b="1">
                <a:solidFill>
                  <a:srgbClr val="FFFFFF"/>
                </a:solidFill>
              </a:rPr>
            </a:br>
            <a:endParaRPr lang="ru-UA">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Объект 2">
            <a:extLst>
              <a:ext uri="{FF2B5EF4-FFF2-40B4-BE49-F238E27FC236}">
                <a16:creationId xmlns:a16="http://schemas.microsoft.com/office/drawing/2014/main" id="{717E10B2-B57A-DF1E-CDA5-288376F28CAC}"/>
              </a:ext>
            </a:extLst>
          </p:cNvPr>
          <p:cNvSpPr>
            <a:spLocks noGrp="1"/>
          </p:cNvSpPr>
          <p:nvPr>
            <p:ph sz="quarter" idx="13"/>
          </p:nvPr>
        </p:nvSpPr>
        <p:spPr>
          <a:xfrm>
            <a:off x="4447308" y="591344"/>
            <a:ext cx="7572414" cy="5585619"/>
          </a:xfrm>
        </p:spPr>
        <p:txBody>
          <a:bodyPr anchor="ctr">
            <a:normAutofit fontScale="62500" lnSpcReduction="20000"/>
          </a:bodyPr>
          <a:lstStyle/>
          <a:p>
            <a:pPr>
              <a:buNone/>
            </a:pPr>
            <a:r>
              <a:rPr lang="en" sz="1400" b="1" dirty="0">
                <a:effectLst/>
              </a:rPr>
              <a:t>International and European Level</a:t>
            </a:r>
            <a:endParaRPr lang="en" sz="1400" dirty="0">
              <a:effectLst/>
            </a:endParaRPr>
          </a:p>
          <a:p>
            <a:pPr>
              <a:buNone/>
            </a:pPr>
            <a:r>
              <a:rPr lang="en" sz="1400" b="1" dirty="0">
                <a:effectLst/>
              </a:rPr>
              <a:t>International Level:</a:t>
            </a:r>
          </a:p>
          <a:p>
            <a:pPr>
              <a:spcAft>
                <a:spcPts val="300"/>
              </a:spcAft>
              <a:buFont typeface="+mj-lt"/>
              <a:buAutoNum type="arabicPeriod"/>
            </a:pPr>
            <a:r>
              <a:rPr lang="en" sz="1400" b="1" dirty="0">
                <a:effectLst/>
              </a:rPr>
              <a:t>Geneva Conventions (1949) and Additional Protocols (1977):</a:t>
            </a:r>
            <a:endParaRPr lang="en" sz="1400" dirty="0">
              <a:effectLst/>
            </a:endParaRPr>
          </a:p>
          <a:p>
            <a:pPr marL="742950" lvl="1" indent="-285750">
              <a:spcBef>
                <a:spcPts val="300"/>
              </a:spcBef>
              <a:buFont typeface="+mj-lt"/>
              <a:buAutoNum type="arabicPeriod"/>
            </a:pPr>
            <a:r>
              <a:rPr lang="en" sz="1400" b="1" dirty="0">
                <a:effectLst/>
              </a:rPr>
              <a:t>Role of Civil Society:</a:t>
            </a:r>
            <a:r>
              <a:rPr lang="en" sz="1400" dirty="0">
                <a:effectLst/>
              </a:rPr>
              <a:t> Explicitly recognize the role of NGOs in providing humanitarian assistance during armed conflicts.</a:t>
            </a:r>
          </a:p>
          <a:p>
            <a:pPr marL="742950" lvl="1" indent="-285750">
              <a:spcBef>
                <a:spcPts val="300"/>
              </a:spcBef>
              <a:buFont typeface="+mj-lt"/>
              <a:buAutoNum type="arabicPeriod"/>
            </a:pPr>
            <a:r>
              <a:rPr lang="en" sz="1400" b="1" dirty="0">
                <a:effectLst/>
              </a:rPr>
              <a:t>Link:</a:t>
            </a:r>
            <a:r>
              <a:rPr lang="en" sz="1400" dirty="0">
                <a:effectLst/>
              </a:rPr>
              <a:t> </a:t>
            </a:r>
            <a:r>
              <a:rPr lang="en" sz="1400" u="none" strike="noStrike" dirty="0">
                <a:effectLst/>
                <a:hlinkClick r:id="rId2"/>
              </a:rPr>
              <a:t>ICRC - Geneva Conventions</a:t>
            </a:r>
            <a:endParaRPr lang="en" sz="1400" dirty="0">
              <a:effectLst/>
            </a:endParaRPr>
          </a:p>
          <a:p>
            <a:pPr>
              <a:spcBef>
                <a:spcPts val="300"/>
              </a:spcBef>
              <a:spcAft>
                <a:spcPts val="300"/>
              </a:spcAft>
              <a:buFont typeface="+mj-lt"/>
              <a:buAutoNum type="arabicPeriod"/>
            </a:pPr>
            <a:r>
              <a:rPr lang="en" sz="1400" b="1" dirty="0">
                <a:effectLst/>
              </a:rPr>
              <a:t>UN General Assembly Resolution 46/182 (1991):</a:t>
            </a:r>
            <a:endParaRPr lang="en" sz="1400" dirty="0">
              <a:effectLst/>
            </a:endParaRPr>
          </a:p>
          <a:p>
            <a:pPr marL="742950" lvl="1" indent="-285750">
              <a:spcBef>
                <a:spcPts val="300"/>
              </a:spcBef>
              <a:buFont typeface="+mj-lt"/>
              <a:buAutoNum type="arabicPeriod"/>
            </a:pPr>
            <a:r>
              <a:rPr lang="en" sz="1400" b="1" dirty="0">
                <a:effectLst/>
              </a:rPr>
              <a:t>Strengthening Humanitarian Assistance:</a:t>
            </a:r>
            <a:r>
              <a:rPr lang="en" sz="1400" dirty="0">
                <a:effectLst/>
              </a:rPr>
              <a:t> Establishes the framework for international humanitarian response and emphasizes the importance of partnerships with civil society.</a:t>
            </a:r>
          </a:p>
          <a:p>
            <a:pPr marL="742950" lvl="1" indent="-285750">
              <a:spcBef>
                <a:spcPts val="300"/>
              </a:spcBef>
              <a:buFont typeface="+mj-lt"/>
              <a:buAutoNum type="arabicPeriod"/>
            </a:pPr>
            <a:r>
              <a:rPr lang="en" sz="1400" b="1" dirty="0">
                <a:effectLst/>
              </a:rPr>
              <a:t>Link:</a:t>
            </a:r>
            <a:r>
              <a:rPr lang="en" sz="1400" dirty="0">
                <a:effectLst/>
              </a:rPr>
              <a:t> </a:t>
            </a:r>
            <a:r>
              <a:rPr lang="en" sz="1400" u="none" strike="noStrike" dirty="0">
                <a:effectLst/>
                <a:hlinkClick r:id="rId3"/>
              </a:rPr>
              <a:t>UN Resolution 46/182</a:t>
            </a:r>
            <a:endParaRPr lang="en" sz="1400" dirty="0">
              <a:effectLst/>
            </a:endParaRPr>
          </a:p>
          <a:p>
            <a:pPr>
              <a:spcBef>
                <a:spcPts val="300"/>
              </a:spcBef>
              <a:spcAft>
                <a:spcPts val="300"/>
              </a:spcAft>
              <a:buFont typeface="+mj-lt"/>
              <a:buAutoNum type="arabicPeriod"/>
            </a:pPr>
            <a:r>
              <a:rPr lang="en" sz="1400" b="1" dirty="0">
                <a:effectLst/>
              </a:rPr>
              <a:t>UN Sustainable Development Goals (SDGs) (2015):</a:t>
            </a:r>
            <a:endParaRPr lang="en" sz="1400" dirty="0">
              <a:effectLst/>
            </a:endParaRPr>
          </a:p>
          <a:p>
            <a:pPr marL="742950" lvl="1" indent="-285750">
              <a:spcBef>
                <a:spcPts val="300"/>
              </a:spcBef>
              <a:buFont typeface="+mj-lt"/>
              <a:buAutoNum type="arabicPeriod"/>
            </a:pPr>
            <a:r>
              <a:rPr lang="en" sz="1400" b="1" dirty="0">
                <a:effectLst/>
              </a:rPr>
              <a:t>Goal 17:</a:t>
            </a:r>
            <a:r>
              <a:rPr lang="en" sz="1400" dirty="0">
                <a:effectLst/>
              </a:rPr>
              <a:t> Highlights the importance of multi-stakeholder partnerships, including civil society, in achieving sustainable development.</a:t>
            </a:r>
          </a:p>
          <a:p>
            <a:pPr marL="742950" lvl="1" indent="-285750">
              <a:spcBef>
                <a:spcPts val="300"/>
              </a:spcBef>
              <a:buFont typeface="+mj-lt"/>
              <a:buAutoNum type="arabicPeriod"/>
            </a:pPr>
            <a:r>
              <a:rPr lang="en" sz="1400" b="1" dirty="0">
                <a:effectLst/>
              </a:rPr>
              <a:t>Link:</a:t>
            </a:r>
            <a:r>
              <a:rPr lang="en" sz="1400" dirty="0">
                <a:effectLst/>
              </a:rPr>
              <a:t> </a:t>
            </a:r>
            <a:r>
              <a:rPr lang="en" sz="1400" u="none" strike="noStrike" dirty="0">
                <a:effectLst/>
                <a:hlinkClick r:id="rId4"/>
              </a:rPr>
              <a:t>UN SDGs</a:t>
            </a:r>
            <a:endParaRPr lang="en" sz="1400" dirty="0">
              <a:effectLst/>
            </a:endParaRPr>
          </a:p>
          <a:p>
            <a:pPr>
              <a:spcBef>
                <a:spcPts val="300"/>
              </a:spcBef>
              <a:spcAft>
                <a:spcPts val="300"/>
              </a:spcAft>
              <a:buFont typeface="+mj-lt"/>
              <a:buAutoNum type="arabicPeriod"/>
            </a:pPr>
            <a:r>
              <a:rPr lang="en" sz="1400" b="1" dirty="0">
                <a:effectLst/>
              </a:rPr>
              <a:t>International Covenant on Civil and Political Rights (ICCPR) (1966):</a:t>
            </a:r>
            <a:endParaRPr lang="en" sz="1400" dirty="0">
              <a:effectLst/>
            </a:endParaRPr>
          </a:p>
          <a:p>
            <a:pPr marL="742950" lvl="1" indent="-285750">
              <a:spcBef>
                <a:spcPts val="300"/>
              </a:spcBef>
              <a:buFont typeface="+mj-lt"/>
              <a:buAutoNum type="arabicPeriod"/>
            </a:pPr>
            <a:r>
              <a:rPr lang="en" sz="1400" b="1" dirty="0">
                <a:effectLst/>
              </a:rPr>
              <a:t>Article 22:</a:t>
            </a:r>
            <a:r>
              <a:rPr lang="en" sz="1400" dirty="0">
                <a:effectLst/>
              </a:rPr>
              <a:t> Protects the right to freedom of association, a cornerstone for civil society organizations.</a:t>
            </a:r>
          </a:p>
          <a:p>
            <a:pPr marL="742950" lvl="1" indent="-285750">
              <a:spcBef>
                <a:spcPts val="300"/>
              </a:spcBef>
              <a:buFont typeface="+mj-lt"/>
              <a:buAutoNum type="arabicPeriod"/>
            </a:pPr>
            <a:r>
              <a:rPr lang="en" sz="1400" b="1" dirty="0">
                <a:effectLst/>
              </a:rPr>
              <a:t>Link:</a:t>
            </a:r>
            <a:r>
              <a:rPr lang="en" sz="1400" dirty="0">
                <a:effectLst/>
              </a:rPr>
              <a:t> </a:t>
            </a:r>
            <a:r>
              <a:rPr lang="en" sz="1400" u="none" strike="noStrike" dirty="0">
                <a:effectLst/>
                <a:hlinkClick r:id="rId5"/>
              </a:rPr>
              <a:t>OHCHR - ICCPR</a:t>
            </a:r>
            <a:endParaRPr lang="en" sz="1400" dirty="0">
              <a:effectLst/>
            </a:endParaRPr>
          </a:p>
          <a:p>
            <a:pPr>
              <a:buNone/>
            </a:pPr>
            <a:r>
              <a:rPr lang="en" sz="1400" b="1" dirty="0">
                <a:effectLst/>
              </a:rPr>
              <a:t>European Level:</a:t>
            </a:r>
          </a:p>
          <a:p>
            <a:pPr>
              <a:spcAft>
                <a:spcPts val="300"/>
              </a:spcAft>
              <a:buFont typeface="+mj-lt"/>
              <a:buAutoNum type="arabicPeriod"/>
            </a:pPr>
            <a:r>
              <a:rPr lang="en" sz="1400" b="1" dirty="0">
                <a:effectLst/>
              </a:rPr>
              <a:t>European Convention on Human Rights (ECHR) (1950):</a:t>
            </a:r>
            <a:endParaRPr lang="en" sz="1400" dirty="0">
              <a:effectLst/>
            </a:endParaRPr>
          </a:p>
          <a:p>
            <a:pPr marL="742950" lvl="1" indent="-285750">
              <a:spcBef>
                <a:spcPts val="300"/>
              </a:spcBef>
              <a:buFont typeface="+mj-lt"/>
              <a:buAutoNum type="arabicPeriod"/>
            </a:pPr>
            <a:r>
              <a:rPr lang="en" sz="1400" b="1" dirty="0">
                <a:effectLst/>
              </a:rPr>
              <a:t>Article 11:</a:t>
            </a:r>
            <a:r>
              <a:rPr lang="en" sz="1400" dirty="0">
                <a:effectLst/>
              </a:rPr>
              <a:t> Guarantees the right to freedom of assembly and association, essential for civil society activities.</a:t>
            </a:r>
          </a:p>
          <a:p>
            <a:pPr marL="742950" lvl="1" indent="-285750">
              <a:spcBef>
                <a:spcPts val="300"/>
              </a:spcBef>
              <a:buFont typeface="+mj-lt"/>
              <a:buAutoNum type="arabicPeriod"/>
            </a:pPr>
            <a:r>
              <a:rPr lang="en" sz="1400" b="1" dirty="0">
                <a:effectLst/>
              </a:rPr>
              <a:t>Link:</a:t>
            </a:r>
            <a:r>
              <a:rPr lang="en" sz="1400" dirty="0">
                <a:effectLst/>
              </a:rPr>
              <a:t> </a:t>
            </a:r>
            <a:r>
              <a:rPr lang="en" sz="1400" u="none" strike="noStrike" dirty="0">
                <a:effectLst/>
                <a:hlinkClick r:id="rId6"/>
              </a:rPr>
              <a:t>ECHR - Article 11</a:t>
            </a:r>
            <a:endParaRPr lang="en" sz="1400" dirty="0">
              <a:effectLst/>
            </a:endParaRPr>
          </a:p>
          <a:p>
            <a:pPr>
              <a:spcBef>
                <a:spcPts val="300"/>
              </a:spcBef>
              <a:spcAft>
                <a:spcPts val="300"/>
              </a:spcAft>
              <a:buFont typeface="+mj-lt"/>
              <a:buAutoNum type="arabicPeriod"/>
            </a:pPr>
            <a:r>
              <a:rPr lang="en" sz="1400" b="1" dirty="0">
                <a:effectLst/>
              </a:rPr>
              <a:t>Treaty on European Union (TEU) (Lisbon Treaty, 2009):</a:t>
            </a:r>
            <a:endParaRPr lang="en" sz="1400" dirty="0">
              <a:effectLst/>
            </a:endParaRPr>
          </a:p>
          <a:p>
            <a:pPr marL="742950" lvl="1" indent="-285750">
              <a:spcBef>
                <a:spcPts val="300"/>
              </a:spcBef>
              <a:buFont typeface="+mj-lt"/>
              <a:buAutoNum type="arabicPeriod"/>
            </a:pPr>
            <a:r>
              <a:rPr lang="en" sz="1400" b="1" dirty="0">
                <a:effectLst/>
              </a:rPr>
              <a:t>Article 11:</a:t>
            </a:r>
            <a:r>
              <a:rPr lang="en" sz="1400" dirty="0">
                <a:effectLst/>
              </a:rPr>
              <a:t> Emphasizes the importance of civil society participation in EU decision-making processes.</a:t>
            </a:r>
          </a:p>
          <a:p>
            <a:pPr marL="742950" lvl="1" indent="-285750">
              <a:spcBef>
                <a:spcPts val="300"/>
              </a:spcBef>
              <a:buFont typeface="+mj-lt"/>
              <a:buAutoNum type="arabicPeriod"/>
            </a:pPr>
            <a:r>
              <a:rPr lang="en" sz="1400" b="1" dirty="0">
                <a:effectLst/>
              </a:rPr>
              <a:t>Link:</a:t>
            </a:r>
            <a:r>
              <a:rPr lang="en" sz="1400" dirty="0">
                <a:effectLst/>
              </a:rPr>
              <a:t> </a:t>
            </a:r>
            <a:r>
              <a:rPr lang="en" sz="1400" u="none" strike="noStrike" dirty="0">
                <a:effectLst/>
                <a:hlinkClick r:id="rId7"/>
              </a:rPr>
              <a:t>EUR-Lex - TEU</a:t>
            </a:r>
            <a:endParaRPr lang="en" sz="1400" dirty="0">
              <a:effectLst/>
            </a:endParaRPr>
          </a:p>
          <a:p>
            <a:pPr>
              <a:spcBef>
                <a:spcPts val="300"/>
              </a:spcBef>
              <a:spcAft>
                <a:spcPts val="300"/>
              </a:spcAft>
              <a:buFont typeface="+mj-lt"/>
              <a:buAutoNum type="arabicPeriod"/>
            </a:pPr>
            <a:r>
              <a:rPr lang="en" sz="1400" b="1" dirty="0">
                <a:effectLst/>
              </a:rPr>
              <a:t>European Economic and Social Committee (EESC):</a:t>
            </a:r>
            <a:endParaRPr lang="en" sz="1400" dirty="0">
              <a:effectLst/>
            </a:endParaRPr>
          </a:p>
          <a:p>
            <a:pPr marL="742950" lvl="1" indent="-285750">
              <a:spcBef>
                <a:spcPts val="300"/>
              </a:spcBef>
              <a:buFont typeface="+mj-lt"/>
              <a:buAutoNum type="arabicPeriod"/>
            </a:pPr>
            <a:r>
              <a:rPr lang="en" sz="1400" b="1" dirty="0">
                <a:effectLst/>
              </a:rPr>
              <a:t>Civil Society Dialogue:</a:t>
            </a:r>
            <a:r>
              <a:rPr lang="en" sz="1400" dirty="0">
                <a:effectLst/>
              </a:rPr>
              <a:t> The EESC facilitates dialogue between EU institutions and civil society organizations.</a:t>
            </a:r>
          </a:p>
          <a:p>
            <a:pPr marL="742950" lvl="1" indent="-285750">
              <a:spcBef>
                <a:spcPts val="300"/>
              </a:spcBef>
              <a:buFont typeface="+mj-lt"/>
              <a:buAutoNum type="arabicPeriod"/>
            </a:pPr>
            <a:r>
              <a:rPr lang="en" sz="1400" b="1" dirty="0">
                <a:effectLst/>
              </a:rPr>
              <a:t>Link:</a:t>
            </a:r>
            <a:r>
              <a:rPr lang="en" sz="1400" dirty="0">
                <a:effectLst/>
              </a:rPr>
              <a:t> </a:t>
            </a:r>
            <a:r>
              <a:rPr lang="en" sz="1400" u="none" strike="noStrike" dirty="0">
                <a:effectLst/>
                <a:hlinkClick r:id="rId8"/>
              </a:rPr>
              <a:t>EESC - Civil Society</a:t>
            </a:r>
            <a:endParaRPr lang="en" sz="1400" dirty="0">
              <a:effectLst/>
            </a:endParaRPr>
          </a:p>
          <a:p>
            <a:pPr>
              <a:spcBef>
                <a:spcPts val="300"/>
              </a:spcBef>
              <a:spcAft>
                <a:spcPts val="300"/>
              </a:spcAft>
              <a:buFont typeface="+mj-lt"/>
              <a:buAutoNum type="arabicPeriod"/>
            </a:pPr>
            <a:r>
              <a:rPr lang="en" sz="1400" b="1" dirty="0">
                <a:effectLst/>
              </a:rPr>
              <a:t>EU Charter of Fundamental Rights (2000):</a:t>
            </a:r>
            <a:endParaRPr lang="en" sz="1400" dirty="0">
              <a:effectLst/>
            </a:endParaRPr>
          </a:p>
          <a:p>
            <a:pPr marL="742950" lvl="1" indent="-285750">
              <a:spcBef>
                <a:spcPts val="300"/>
              </a:spcBef>
              <a:buFont typeface="+mj-lt"/>
              <a:buAutoNum type="arabicPeriod"/>
            </a:pPr>
            <a:r>
              <a:rPr lang="en" sz="1400" b="1" dirty="0">
                <a:effectLst/>
              </a:rPr>
              <a:t>Article 12:</a:t>
            </a:r>
            <a:r>
              <a:rPr lang="en" sz="1400" dirty="0">
                <a:effectLst/>
              </a:rPr>
              <a:t> Protects the freedom of assembly and association, reinforcing the role of civil society in the EU.</a:t>
            </a:r>
          </a:p>
          <a:p>
            <a:pPr marL="742950" lvl="1" indent="-285750">
              <a:spcBef>
                <a:spcPts val="300"/>
              </a:spcBef>
              <a:buFont typeface="+mj-lt"/>
              <a:buAutoNum type="arabicPeriod"/>
            </a:pPr>
            <a:r>
              <a:rPr lang="en" sz="1400" b="1" dirty="0">
                <a:effectLst/>
              </a:rPr>
              <a:t>Link:</a:t>
            </a:r>
            <a:r>
              <a:rPr lang="en" sz="1400" dirty="0">
                <a:effectLst/>
              </a:rPr>
              <a:t> </a:t>
            </a:r>
            <a:r>
              <a:rPr lang="en" sz="1400" u="none" strike="noStrike" dirty="0">
                <a:effectLst/>
                <a:hlinkClick r:id="rId9"/>
              </a:rPr>
              <a:t>EU Charter of Fundamental Rights</a:t>
            </a:r>
            <a:endParaRPr lang="en" sz="1400" dirty="0">
              <a:effectLst/>
            </a:endParaRPr>
          </a:p>
          <a:p>
            <a:pPr>
              <a:buNone/>
            </a:pPr>
            <a:r>
              <a:rPr lang="en" sz="1400" b="1" dirty="0">
                <a:effectLst/>
              </a:rPr>
              <a:t>Key Links for Further Information:</a:t>
            </a:r>
          </a:p>
          <a:p>
            <a:pPr>
              <a:buFont typeface="Arial" panose="020B0604020202020204" pitchFamily="34" charset="0"/>
              <a:buChar char="•"/>
            </a:pPr>
            <a:r>
              <a:rPr lang="en" sz="1400" b="1" dirty="0">
                <a:effectLst/>
              </a:rPr>
              <a:t>ICRC - International Humanitarian Law:</a:t>
            </a:r>
            <a:r>
              <a:rPr lang="en" sz="1400" dirty="0">
                <a:effectLst/>
              </a:rPr>
              <a:t> </a:t>
            </a:r>
            <a:r>
              <a:rPr lang="en" sz="1400" u="none" strike="noStrike" dirty="0">
                <a:effectLst/>
                <a:hlinkClick r:id="rId10"/>
              </a:rPr>
              <a:t>ICRC IHL Database</a:t>
            </a:r>
            <a:endParaRPr lang="en" sz="1400" dirty="0">
              <a:effectLst/>
            </a:endParaRPr>
          </a:p>
          <a:p>
            <a:pPr>
              <a:spcBef>
                <a:spcPts val="300"/>
              </a:spcBef>
              <a:buFont typeface="Arial" panose="020B0604020202020204" pitchFamily="34" charset="0"/>
              <a:buChar char="•"/>
            </a:pPr>
            <a:r>
              <a:rPr lang="en" sz="1400" b="1" dirty="0">
                <a:effectLst/>
              </a:rPr>
              <a:t>UN Office for the Coordination of Humanitarian Affairs (OCHA):</a:t>
            </a:r>
            <a:r>
              <a:rPr lang="en" sz="1400" dirty="0">
                <a:effectLst/>
              </a:rPr>
              <a:t> </a:t>
            </a:r>
            <a:r>
              <a:rPr lang="en" sz="1400" u="none" strike="noStrike" dirty="0">
                <a:effectLst/>
                <a:hlinkClick r:id="rId11"/>
              </a:rPr>
              <a:t>OCHA - Civil Society</a:t>
            </a:r>
            <a:endParaRPr lang="en" sz="1400" dirty="0">
              <a:effectLst/>
            </a:endParaRPr>
          </a:p>
          <a:p>
            <a:pPr>
              <a:spcBef>
                <a:spcPts val="300"/>
              </a:spcBef>
              <a:buFont typeface="Arial" panose="020B0604020202020204" pitchFamily="34" charset="0"/>
              <a:buChar char="•"/>
            </a:pPr>
            <a:r>
              <a:rPr lang="en" sz="1400" b="1" dirty="0">
                <a:effectLst/>
              </a:rPr>
              <a:t>Council of Europe - Civil Society:</a:t>
            </a:r>
            <a:r>
              <a:rPr lang="en" sz="1400" dirty="0">
                <a:effectLst/>
              </a:rPr>
              <a:t> </a:t>
            </a:r>
            <a:r>
              <a:rPr lang="en" sz="1400" u="none" strike="noStrike" dirty="0">
                <a:effectLst/>
                <a:hlinkClick r:id="rId12"/>
              </a:rPr>
              <a:t>CoE Civil Society</a:t>
            </a:r>
            <a:endParaRPr lang="en" sz="1400" dirty="0">
              <a:effectLst/>
            </a:endParaRPr>
          </a:p>
          <a:p>
            <a:pPr>
              <a:spcBef>
                <a:spcPts val="300"/>
              </a:spcBef>
              <a:buFont typeface="Arial" panose="020B0604020202020204" pitchFamily="34" charset="0"/>
              <a:buChar char="•"/>
            </a:pPr>
            <a:r>
              <a:rPr lang="en" sz="1400" b="1" dirty="0">
                <a:effectLst/>
              </a:rPr>
              <a:t>European Commission - Civil Society:</a:t>
            </a:r>
            <a:r>
              <a:rPr lang="en" sz="1400" dirty="0">
                <a:effectLst/>
              </a:rPr>
              <a:t> </a:t>
            </a:r>
            <a:r>
              <a:rPr lang="en" sz="1400" u="none" strike="noStrike" dirty="0">
                <a:effectLst/>
                <a:hlinkClick r:id="rId13"/>
              </a:rPr>
              <a:t>EC Civil Society</a:t>
            </a:r>
            <a:endParaRPr lang="en" sz="1400" dirty="0">
              <a:effectLst/>
            </a:endParaRPr>
          </a:p>
          <a:p>
            <a:endParaRPr lang="ru-UA" sz="500" dirty="0"/>
          </a:p>
        </p:txBody>
      </p:sp>
    </p:spTree>
    <p:extLst>
      <p:ext uri="{BB962C8B-B14F-4D97-AF65-F5344CB8AC3E}">
        <p14:creationId xmlns:p14="http://schemas.microsoft.com/office/powerpoint/2010/main" val="1197825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D2B783EE-0239-4717-BBEA-8C9EAC61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D46F5B75-6C28-9D9F-FDDE-6BACB599F5C4}"/>
              </a:ext>
            </a:extLst>
          </p:cNvPr>
          <p:cNvSpPr>
            <a:spLocks noGrp="1"/>
          </p:cNvSpPr>
          <p:nvPr>
            <p:ph type="title"/>
          </p:nvPr>
        </p:nvSpPr>
        <p:spPr>
          <a:xfrm>
            <a:off x="838201" y="345810"/>
            <a:ext cx="5120561" cy="1325563"/>
          </a:xfrm>
        </p:spPr>
        <p:txBody>
          <a:bodyPr>
            <a:normAutofit/>
          </a:bodyPr>
          <a:lstStyle/>
          <a:p>
            <a:r>
              <a:rPr lang="en" sz="2800" b="1" i="0" u="none" strike="noStrike">
                <a:effectLst/>
                <a:latin typeface="system-ui"/>
              </a:rPr>
              <a:t>The Role of the United Nations in Protecting Activists</a:t>
            </a:r>
            <a:br>
              <a:rPr lang="en" sz="2800" b="1" i="0" u="none" strike="noStrike">
                <a:effectLst/>
                <a:latin typeface="system-ui"/>
              </a:rPr>
            </a:br>
            <a:endParaRPr lang="ru-UA" sz="2800"/>
          </a:p>
        </p:txBody>
      </p:sp>
      <p:sp>
        <p:nvSpPr>
          <p:cNvPr id="3" name="Объект 2">
            <a:extLst>
              <a:ext uri="{FF2B5EF4-FFF2-40B4-BE49-F238E27FC236}">
                <a16:creationId xmlns:a16="http://schemas.microsoft.com/office/drawing/2014/main" id="{5D6C0C9A-9A2E-FD9E-B586-6B5BFF58CD9B}"/>
              </a:ext>
            </a:extLst>
          </p:cNvPr>
          <p:cNvSpPr>
            <a:spLocks noGrp="1"/>
          </p:cNvSpPr>
          <p:nvPr>
            <p:ph sz="quarter" idx="13"/>
          </p:nvPr>
        </p:nvSpPr>
        <p:spPr>
          <a:xfrm>
            <a:off x="838201" y="1825625"/>
            <a:ext cx="5092194" cy="4351338"/>
          </a:xfrm>
        </p:spPr>
        <p:txBody>
          <a:bodyPr>
            <a:normAutofit/>
          </a:bodyPr>
          <a:lstStyle/>
          <a:p>
            <a:pPr>
              <a:spcBef>
                <a:spcPts val="900"/>
              </a:spcBef>
              <a:spcAft>
                <a:spcPts val="900"/>
              </a:spcAft>
              <a:buFont typeface="Arial" panose="020B0604020202020204" pitchFamily="34" charset="0"/>
              <a:buChar char="•"/>
            </a:pPr>
            <a:r>
              <a:rPr lang="en" sz="1400" b="0" i="0" u="none" strike="noStrike">
                <a:effectLst/>
                <a:latin typeface="system-ui"/>
              </a:rPr>
              <a:t>UN Mechanisms Supporting Civil Society:</a:t>
            </a:r>
          </a:p>
          <a:p>
            <a:pPr marL="742950" lvl="1" indent="-285750">
              <a:spcBef>
                <a:spcPts val="900"/>
              </a:spcBef>
              <a:spcAft>
                <a:spcPts val="900"/>
              </a:spcAft>
              <a:buFont typeface="Arial" panose="020B0604020202020204" pitchFamily="34" charset="0"/>
              <a:buChar char="•"/>
            </a:pPr>
            <a:r>
              <a:rPr lang="en" sz="1400" b="0" i="0" u="none" strike="noStrike">
                <a:effectLst/>
                <a:latin typeface="system-ui"/>
              </a:rPr>
              <a:t>Special Rapporteurs : Independent experts monitor issues like freedom of expression and the safety of HRDs.</a:t>
            </a:r>
          </a:p>
          <a:p>
            <a:pPr marL="1143000" lvl="2" indent="-228600">
              <a:spcBef>
                <a:spcPts val="900"/>
              </a:spcBef>
              <a:spcAft>
                <a:spcPts val="900"/>
              </a:spcAft>
              <a:buFont typeface="Arial" panose="020B0604020202020204" pitchFamily="34" charset="0"/>
              <a:buChar char="•"/>
            </a:pPr>
            <a:r>
              <a:rPr lang="en" sz="1400" b="0" i="0" u="none" strike="noStrike">
                <a:effectLst/>
                <a:latin typeface="system-ui"/>
              </a:rPr>
              <a:t>Example: The Special Rapporteur on Freedom of Peaceful Assembly has criticized laws like Spain’s “Ley </a:t>
            </a:r>
            <a:r>
              <a:rPr lang="en" sz="1400" b="0" i="0" u="none" strike="noStrike" err="1">
                <a:effectLst/>
                <a:latin typeface="system-ui"/>
              </a:rPr>
              <a:t>Mordaza</a:t>
            </a:r>
            <a:r>
              <a:rPr lang="en" sz="1400" b="0" i="0" u="none" strike="noStrike">
                <a:effectLst/>
                <a:latin typeface="system-ui"/>
              </a:rPr>
              <a:t>.”</a:t>
            </a:r>
          </a:p>
          <a:p>
            <a:pPr marL="742950" lvl="1" indent="-285750">
              <a:spcBef>
                <a:spcPts val="900"/>
              </a:spcBef>
              <a:spcAft>
                <a:spcPts val="900"/>
              </a:spcAft>
              <a:buFont typeface="Arial" panose="020B0604020202020204" pitchFamily="34" charset="0"/>
              <a:buChar char="•"/>
            </a:pPr>
            <a:r>
              <a:rPr lang="en" sz="1400" b="0" i="0" u="none" strike="noStrike">
                <a:effectLst/>
                <a:latin typeface="system-ui"/>
              </a:rPr>
              <a:t>Universal Periodic Review (UPR) : Countries are reviewed every few years on their human rights records.</a:t>
            </a:r>
          </a:p>
          <a:p>
            <a:pPr marL="1143000" lvl="2" indent="-228600">
              <a:spcBef>
                <a:spcPts val="900"/>
              </a:spcBef>
              <a:spcAft>
                <a:spcPts val="900"/>
              </a:spcAft>
              <a:buFont typeface="Arial" panose="020B0604020202020204" pitchFamily="34" charset="0"/>
              <a:buChar char="•"/>
            </a:pPr>
            <a:r>
              <a:rPr lang="en" sz="1400" b="0" i="0" u="none" strike="noStrike">
                <a:effectLst/>
                <a:latin typeface="system-ui"/>
              </a:rPr>
              <a:t>Case Study: Spain received recommendations to repeal restrictive protest laws but has yet to fully act.</a:t>
            </a:r>
          </a:p>
          <a:p>
            <a:endParaRPr lang="ru-UA" sz="1400"/>
          </a:p>
        </p:txBody>
      </p:sp>
      <p:sp>
        <p:nvSpPr>
          <p:cNvPr id="14" name="Oval 13">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0569" y="1364732"/>
            <a:ext cx="947488"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Рисунок 4" descr="Изображение выглядит как текст, одежда, женщина, человек&#10;&#10;Контент, сгенерированный ИИ, может содержать ошибки.">
            <a:extLst>
              <a:ext uri="{FF2B5EF4-FFF2-40B4-BE49-F238E27FC236}">
                <a16:creationId xmlns:a16="http://schemas.microsoft.com/office/drawing/2014/main" id="{8856AC46-AFA9-5D8C-287D-941F46622D26}"/>
              </a:ext>
            </a:extLst>
          </p:cNvPr>
          <p:cNvPicPr>
            <a:picLocks noChangeAspect="1"/>
          </p:cNvPicPr>
          <p:nvPr/>
        </p:nvPicPr>
        <p:blipFill>
          <a:blip r:embed="rId2">
            <a:extLst>
              <a:ext uri="{837473B0-CC2E-450A-ABE3-18F120FF3D39}">
                <a1611:picAttrSrcUrl xmlns:a1611="http://schemas.microsoft.com/office/drawing/2016/11/main" r:id="rId3"/>
              </a:ext>
            </a:extLst>
          </a:blip>
          <a:srcRect t="33002" b="12852"/>
          <a:stretch/>
        </p:blipFill>
        <p:spPr>
          <a:xfrm>
            <a:off x="7901259" y="2727729"/>
            <a:ext cx="4290741" cy="4130271"/>
          </a:xfrm>
          <a:custGeom>
            <a:avLst/>
            <a:gdLst/>
            <a:ahLst/>
            <a:cxnLst/>
            <a:rect l="l" t="t" r="r" b="b"/>
            <a:pathLst>
              <a:path w="4290741" h="4130271">
                <a:moveTo>
                  <a:pt x="2503809" y="0"/>
                </a:moveTo>
                <a:cubicBezTo>
                  <a:pt x="3157405" y="0"/>
                  <a:pt x="3752509" y="250434"/>
                  <a:pt x="4198398" y="660580"/>
                </a:cubicBezTo>
                <a:lnTo>
                  <a:pt x="4290741" y="751286"/>
                </a:lnTo>
                <a:lnTo>
                  <a:pt x="4290741" y="4130271"/>
                </a:lnTo>
                <a:lnTo>
                  <a:pt x="604508" y="4130271"/>
                </a:lnTo>
                <a:lnTo>
                  <a:pt x="461940" y="3953232"/>
                </a:lnTo>
                <a:cubicBezTo>
                  <a:pt x="171051" y="3544183"/>
                  <a:pt x="0" y="3043971"/>
                  <a:pt x="0" y="2503809"/>
                </a:cubicBezTo>
                <a:cubicBezTo>
                  <a:pt x="0" y="1120992"/>
                  <a:pt x="1120992" y="0"/>
                  <a:pt x="2503809" y="0"/>
                </a:cubicBezTo>
                <a:close/>
              </a:path>
            </a:pathLst>
          </a:custGeom>
        </p:spPr>
      </p:pic>
      <p:sp>
        <p:nvSpPr>
          <p:cNvPr id="16" name="Arc 15">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759070" flipV="1">
            <a:off x="6034138" y="-673140"/>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7" name="Рисунок 6" descr="Изображение выглядит как одежда, человек, джинсы, на открытом воздухе&#10;&#10;Контент, сгенерированный ИИ, может содержать ошибки.">
            <a:extLst>
              <a:ext uri="{FF2B5EF4-FFF2-40B4-BE49-F238E27FC236}">
                <a16:creationId xmlns:a16="http://schemas.microsoft.com/office/drawing/2014/main" id="{2475B242-AF67-B1E4-C116-694BDD7FA701}"/>
              </a:ext>
            </a:extLst>
          </p:cNvPr>
          <p:cNvPicPr>
            <a:picLocks noChangeAspect="1"/>
          </p:cNvPicPr>
          <p:nvPr/>
        </p:nvPicPr>
        <p:blipFill>
          <a:blip r:embed="rId4">
            <a:extLst>
              <a:ext uri="{837473B0-CC2E-450A-ABE3-18F120FF3D39}">
                <a1611:picAttrSrcUrl xmlns:a1611="http://schemas.microsoft.com/office/drawing/2016/11/main" r:id="rId5"/>
              </a:ext>
            </a:extLst>
          </a:blip>
          <a:srcRect l="4425" r="17769" b="1"/>
          <a:stretch/>
        </p:blipFill>
        <p:spPr>
          <a:xfrm>
            <a:off x="6261607" y="1"/>
            <a:ext cx="3519312" cy="3007909"/>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p:spPr>
      </p:pic>
    </p:spTree>
    <p:extLst>
      <p:ext uri="{BB962C8B-B14F-4D97-AF65-F5344CB8AC3E}">
        <p14:creationId xmlns:p14="http://schemas.microsoft.com/office/powerpoint/2010/main" val="250979252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518</TotalTime>
  <Words>4249</Words>
  <Application>Microsoft Macintosh PowerPoint</Application>
  <PresentationFormat>Широкоэкранный</PresentationFormat>
  <Paragraphs>290</Paragraphs>
  <Slides>38</Slides>
  <Notes>1</Notes>
  <HiddenSlides>0</HiddenSlides>
  <MMClips>0</MMClips>
  <ScaleCrop>false</ScaleCrop>
  <HeadingPairs>
    <vt:vector size="6" baseType="variant">
      <vt:variant>
        <vt:lpstr>Использованные шрифты</vt:lpstr>
      </vt:variant>
      <vt:variant>
        <vt:i4>11</vt:i4>
      </vt:variant>
      <vt:variant>
        <vt:lpstr>Тема</vt:lpstr>
      </vt:variant>
      <vt:variant>
        <vt:i4>1</vt:i4>
      </vt:variant>
      <vt:variant>
        <vt:lpstr>Заголовки слайдов</vt:lpstr>
      </vt:variant>
      <vt:variant>
        <vt:i4>38</vt:i4>
      </vt:variant>
    </vt:vector>
  </HeadingPairs>
  <TitlesOfParts>
    <vt:vector size="50" baseType="lpstr">
      <vt:lpstr>Aptos</vt:lpstr>
      <vt:lpstr>Aptos Display</vt:lpstr>
      <vt:lpstr>Arial</vt:lpstr>
      <vt:lpstr>Calibri</vt:lpstr>
      <vt:lpstr>Courier New</vt:lpstr>
      <vt:lpstr>Helvetica Neue</vt:lpstr>
      <vt:lpstr>Inter</vt:lpstr>
      <vt:lpstr>Sohne</vt:lpstr>
      <vt:lpstr>Symbol</vt:lpstr>
      <vt:lpstr>system-ui</vt:lpstr>
      <vt:lpstr>Times New Roman</vt:lpstr>
      <vt:lpstr>Тема Office</vt:lpstr>
      <vt:lpstr>   </vt:lpstr>
      <vt:lpstr>Introduction: “Law is reason, free from passion.” - Aristotle </vt:lpstr>
      <vt:lpstr>Civil Society and Human Rights - A Symbiotic Mess “Solidarity rights are the third generation of human rights, emphasizing collective aspirations.” (Alston, 1982) </vt:lpstr>
      <vt:lpstr>Regulation: Concept</vt:lpstr>
      <vt:lpstr>Презентация PowerPoint</vt:lpstr>
      <vt:lpstr>Normative Framework in International Humanitarian Law (IHL) </vt:lpstr>
      <vt:lpstr>Normative Framework in International Human Rights Law (IHRL) </vt:lpstr>
      <vt:lpstr>Concrete Agreements and Treaties Involving Civil Society </vt:lpstr>
      <vt:lpstr>The Role of the United Nations in Protecting Activists </vt:lpstr>
      <vt:lpstr>European Union Directives and Civil Society </vt:lpstr>
      <vt:lpstr>Council of Europe Conventions and Civil Society </vt:lpstr>
      <vt:lpstr>Normative Framework in Spanish Law </vt:lpstr>
      <vt:lpstr>What is Civil Society? Breaking It Down </vt:lpstr>
      <vt:lpstr>Презентация PowerPoint</vt:lpstr>
      <vt:lpstr>Coexistence Conventions and Minority Rights </vt:lpstr>
      <vt:lpstr>STATES CAN SUCCESSFULLY SUPPRESS HUMAN RIGHTS ACTIVISM </vt:lpstr>
      <vt:lpstr>Individual Activists - From Heroes to Targets </vt:lpstr>
      <vt:lpstr>The Dark Side of Activism: Threats and Violence Against HRDs </vt:lpstr>
      <vt:lpstr>Amnesty International and Human Rights Watch - Watchdogs or Activists? “Justice is the constant and perpetual will to render to each his due.” - Justinian I </vt:lpstr>
      <vt:lpstr>ECJ and Civil Society - Friends or Foes? </vt:lpstr>
      <vt:lpstr>Pilot Judgments of the ECJ </vt:lpstr>
      <vt:lpstr>ECHR vs. Civil Society - The Ultimate Showdown </vt:lpstr>
      <vt:lpstr>Pilot Judgments of the ECHR </vt:lpstr>
      <vt:lpstr>Censorship in Media Networks - A Legal Dilemma </vt:lpstr>
      <vt:lpstr>Social Media - The Double-Edged Sword </vt:lpstr>
      <vt:lpstr>Social Media: A Tool for Change or Another Risk? </vt:lpstr>
      <vt:lpstr>Rand Corporation - Data, Security, and Human Rights “Where law ends, tyranny begins.” - John Locke </vt:lpstr>
      <vt:lpstr>State Restrictions: Silencing Voices Through Laws </vt:lpstr>
      <vt:lpstr>Spain and Civil Society - A Legal Battleground </vt:lpstr>
      <vt:lpstr>Case study</vt:lpstr>
      <vt:lpstr>Civil Society as a Human Rights Villain </vt:lpstr>
      <vt:lpstr>The Way Forward - Legal and Social Strategies </vt:lpstr>
      <vt:lpstr>References </vt:lpstr>
      <vt:lpstr>Impunity, Corruption, and Broken Promises </vt:lpstr>
      <vt:lpstr>Success Stories – Young People Making a Difference </vt:lpstr>
      <vt:lpstr>What Would YOU Do? </vt:lpstr>
      <vt:lpstr>capability to challenge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Viacheslav Tuliakov</dc:creator>
  <cp:lastModifiedBy>Viacheslav Tuliakov</cp:lastModifiedBy>
  <cp:revision>19</cp:revision>
  <dcterms:created xsi:type="dcterms:W3CDTF">2024-12-26T17:09:39Z</dcterms:created>
  <dcterms:modified xsi:type="dcterms:W3CDTF">2025-03-21T07:16:34Z</dcterms:modified>
</cp:coreProperties>
</file>